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1" r:id="rId4"/>
    <p:sldId id="259" r:id="rId5"/>
    <p:sldId id="269" r:id="rId6"/>
    <p:sldId id="262" r:id="rId7"/>
    <p:sldId id="272" r:id="rId8"/>
    <p:sldId id="276" r:id="rId9"/>
    <p:sldId id="263" r:id="rId10"/>
    <p:sldId id="265" r:id="rId11"/>
  </p:sldIdLst>
  <p:sldSz cx="18288000" cy="10287000"/>
  <p:notesSz cx="6858000" cy="9144000"/>
  <p:embeddedFontLst>
    <p:embeddedFont>
      <p:font typeface="DM Sans Bold" charset="0"/>
      <p:regular r:id="rId13"/>
    </p:embeddedFont>
    <p:embeddedFont>
      <p:font typeface="Now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D5D1"/>
    <a:srgbClr val="58ED18"/>
    <a:srgbClr val="32E6DD"/>
    <a:srgbClr val="051D40"/>
    <a:srgbClr val="0B2562"/>
    <a:srgbClr val="BDC0C5"/>
    <a:srgbClr val="365E8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3814" autoAdjust="0"/>
  </p:normalViewPr>
  <p:slideViewPr>
    <p:cSldViewPr>
      <p:cViewPr>
        <p:scale>
          <a:sx n="24" d="100"/>
          <a:sy n="24" d="100"/>
        </p:scale>
        <p:origin x="2022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4990-6276-4771-80B7-20BCBDF5338C}" type="datetimeFigureOut">
              <a:rPr lang="es-PE" smtClean="0"/>
              <a:t>9/11/2024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6E60-D651-4FC7-B5A5-27F7E584D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65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892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20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60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7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2882" y="2247900"/>
            <a:ext cx="9333689" cy="1688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000" dirty="0">
                <a:solidFill>
                  <a:srgbClr val="F4F6FC"/>
                </a:solidFill>
                <a:latin typeface="Now Bold"/>
              </a:rPr>
              <a:t>CONECTA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882" y="4469638"/>
            <a:ext cx="9333689" cy="3966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87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M Sans Bold"/>
              </a:rPr>
              <a:t>“La conexión que impulse tu </a:t>
            </a:r>
            <a:r>
              <a:rPr lang="en-US" sz="7200" dirty="0" err="1">
                <a:solidFill>
                  <a:srgbClr val="FFFFFF"/>
                </a:solidFill>
                <a:latin typeface="DM Sans Bold"/>
              </a:rPr>
              <a:t>negocio</a:t>
            </a:r>
            <a:r>
              <a:rPr lang="en-US" sz="7200" dirty="0">
                <a:solidFill>
                  <a:srgbClr val="FFFFFF"/>
                </a:solidFill>
                <a:latin typeface="DM Sans Bold"/>
              </a:rPr>
              <a:t> con </a:t>
            </a:r>
            <a:r>
              <a:rPr lang="en-US" sz="7200" dirty="0" err="1">
                <a:solidFill>
                  <a:srgbClr val="FFFFFF"/>
                </a:solidFill>
                <a:latin typeface="DM Sans Bold"/>
              </a:rPr>
              <a:t>confianza</a:t>
            </a:r>
            <a:r>
              <a:rPr lang="en-US" sz="7200" dirty="0">
                <a:solidFill>
                  <a:srgbClr val="FFFFFF"/>
                </a:solidFill>
                <a:latin typeface="DM Sans Bold"/>
              </a:rPr>
              <a:t>”</a:t>
            </a:r>
          </a:p>
        </p:txBody>
      </p:sp>
      <p:sp>
        <p:nvSpPr>
          <p:cNvPr id="9" name="AutoShape 9"/>
          <p:cNvSpPr/>
          <p:nvPr/>
        </p:nvSpPr>
        <p:spPr>
          <a:xfrm>
            <a:off x="2977610" y="3936169"/>
            <a:ext cx="3837983" cy="0"/>
          </a:xfrm>
          <a:prstGeom prst="line">
            <a:avLst/>
          </a:prstGeom>
          <a:ln w="38100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32" name="Picture 8" descr="Cerrar móvil con pantalla en blanco | Foto Gratis">
            <a:extLst>
              <a:ext uri="{FF2B5EF4-FFF2-40B4-BE49-F238E27FC236}">
                <a16:creationId xmlns:a16="http://schemas.microsoft.com/office/drawing/2014/main" id="{E508D935-0E85-4E18-387C-E6344651A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b="3213"/>
          <a:stretch/>
        </p:blipFill>
        <p:spPr bwMode="auto">
          <a:xfrm>
            <a:off x="9536571" y="647701"/>
            <a:ext cx="7854400" cy="8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88E3F9-2E9C-D31E-C1FD-EF81170E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53" y="1214346"/>
            <a:ext cx="2701662" cy="54436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61AF2F9-CC56-D55F-E272-107A85F5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894367" y="105748"/>
            <a:ext cx="1190971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Now Bold"/>
              </a:rPr>
              <a:t>NUESTRO MERCADO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EC32EA-C794-E8C5-E031-7C8496B0C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5" r="10120" b="14191"/>
          <a:stretch/>
        </p:blipFill>
        <p:spPr>
          <a:xfrm>
            <a:off x="10992568" y="5612528"/>
            <a:ext cx="4293434" cy="27483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89EBED-FA82-BCE6-A1DA-CA2BAE8D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238" y="2629770"/>
            <a:ext cx="5247144" cy="4500689"/>
          </a:xfrm>
          <a:prstGeom prst="rect">
            <a:avLst/>
          </a:prstGeom>
        </p:spPr>
      </p:pic>
      <p:sp>
        <p:nvSpPr>
          <p:cNvPr id="15" name="Abrir llave 14">
            <a:extLst>
              <a:ext uri="{FF2B5EF4-FFF2-40B4-BE49-F238E27FC236}">
                <a16:creationId xmlns:a16="http://schemas.microsoft.com/office/drawing/2014/main" id="{D2D22F1D-9067-7D43-3ED5-4ECB4BE3BB2E}"/>
              </a:ext>
            </a:extLst>
          </p:cNvPr>
          <p:cNvSpPr/>
          <p:nvPr/>
        </p:nvSpPr>
        <p:spPr>
          <a:xfrm>
            <a:off x="8254580" y="861802"/>
            <a:ext cx="1006313" cy="8663474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C93261-D1FD-33DE-060A-77C00D7F5325}"/>
              </a:ext>
            </a:extLst>
          </p:cNvPr>
          <p:cNvSpPr txBox="1"/>
          <p:nvPr/>
        </p:nvSpPr>
        <p:spPr>
          <a:xfrm>
            <a:off x="10795637" y="8360828"/>
            <a:ext cx="5060616" cy="584775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cs typeface="Arial" panose="020B0604020202020204" pitchFamily="34" charset="0"/>
              </a:rPr>
              <a:t>1733 casos y fallecieron 1065</a:t>
            </a:r>
            <a:endParaRPr lang="es-PE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A89BAF-69CF-A5C9-CA2B-184F777FAE25}"/>
              </a:ext>
            </a:extLst>
          </p:cNvPr>
          <p:cNvSpPr txBox="1"/>
          <p:nvPr/>
        </p:nvSpPr>
        <p:spPr>
          <a:xfrm>
            <a:off x="12103812" y="5069643"/>
            <a:ext cx="1938992" cy="646331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58ED18"/>
                </a:solidFill>
                <a:cs typeface="Arial" panose="020B0604020202020204" pitchFamily="34" charset="0"/>
              </a:rPr>
              <a:t>TRUJILLO</a:t>
            </a:r>
            <a:endParaRPr lang="es-PE" sz="3600" b="1" dirty="0">
              <a:solidFill>
                <a:srgbClr val="58ED18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CE675A-FC0C-45F6-9B8B-BF0CFC0CE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5" r="10120" b="14191"/>
          <a:stretch/>
        </p:blipFill>
        <p:spPr>
          <a:xfrm>
            <a:off x="10992568" y="1422005"/>
            <a:ext cx="4293434" cy="27483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7375F1-2130-FDCC-8276-23321364EAF9}"/>
              </a:ext>
            </a:extLst>
          </p:cNvPr>
          <p:cNvSpPr txBox="1"/>
          <p:nvPr/>
        </p:nvSpPr>
        <p:spPr>
          <a:xfrm>
            <a:off x="10795637" y="4170305"/>
            <a:ext cx="5060616" cy="584775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cs typeface="Arial" panose="020B0604020202020204" pitchFamily="34" charset="0"/>
              </a:rPr>
              <a:t>1733 casos y fallecieron 1065</a:t>
            </a:r>
            <a:endParaRPr lang="es-PE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4BD1E-5626-FB7C-8045-20AE3EEFD219}"/>
              </a:ext>
            </a:extLst>
          </p:cNvPr>
          <p:cNvSpPr txBox="1"/>
          <p:nvPr/>
        </p:nvSpPr>
        <p:spPr>
          <a:xfrm>
            <a:off x="12103812" y="879120"/>
            <a:ext cx="2204706" cy="646331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58ED18"/>
                </a:solidFill>
                <a:cs typeface="Arial" panose="020B0604020202020204" pitchFamily="34" charset="0"/>
              </a:rPr>
              <a:t>HUÁNUCO</a:t>
            </a:r>
            <a:endParaRPr lang="es-PE" sz="3600" b="1" dirty="0">
              <a:solidFill>
                <a:srgbClr val="58ED1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F9FD-6166-F641-0384-283D91B9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65511E-4A7F-7E93-9120-5CE5A1E1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8288000" cy="10287000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C0EE14BC-3A62-9CB7-A2BD-1D823F915C90}"/>
              </a:ext>
            </a:extLst>
          </p:cNvPr>
          <p:cNvSpPr/>
          <p:nvPr/>
        </p:nvSpPr>
        <p:spPr>
          <a:xfrm>
            <a:off x="12434923" y="7852312"/>
            <a:ext cx="1525382" cy="1240575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804D69-41BF-3818-C582-1792A32C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62" y="1585268"/>
            <a:ext cx="15687675" cy="71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3D676-B85D-E002-8251-08565AC60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 DESPLOMARÁ RECAUDACIÓN DE IMPUESTOS DE MYPES POR LA INFORMALIDAD – RCR  Peru">
            <a:extLst>
              <a:ext uri="{FF2B5EF4-FFF2-40B4-BE49-F238E27FC236}">
                <a16:creationId xmlns:a16="http://schemas.microsoft.com/office/drawing/2014/main" id="{D1DB5188-2944-1AA7-7D6C-BC5BC2428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5"/>
          <a:stretch/>
        </p:blipFill>
        <p:spPr bwMode="auto">
          <a:xfrm>
            <a:off x="-17318" y="1"/>
            <a:ext cx="18305318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7163AF8-5B42-86F9-1F45-7CEB64B5C046}"/>
              </a:ext>
            </a:extLst>
          </p:cNvPr>
          <p:cNvGrpSpPr/>
          <p:nvPr/>
        </p:nvGrpSpPr>
        <p:grpSpPr>
          <a:xfrm>
            <a:off x="-483375" y="0"/>
            <a:ext cx="19237432" cy="115443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FDDF1B8-9B1C-73B9-E0BF-A84F38B66C48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0C96B3E-6475-C978-3584-1CE4A457C730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CD9B7A1-5DEF-F1E0-2198-5964A6D8C2A2}"/>
              </a:ext>
            </a:extLst>
          </p:cNvPr>
          <p:cNvSpPr txBox="1"/>
          <p:nvPr/>
        </p:nvSpPr>
        <p:spPr>
          <a:xfrm>
            <a:off x="2656718" y="2990165"/>
            <a:ext cx="14006328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DM Sans Bold"/>
              </a:rPr>
              <a:t>¿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Sabías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que  las MYPES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suelen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durar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entre            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6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meses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y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3 </a:t>
            </a:r>
            <a:r>
              <a:rPr lang="en-US" sz="8800" dirty="0" err="1">
                <a:solidFill>
                  <a:srgbClr val="FF0000"/>
                </a:solidFill>
                <a:latin typeface="DM Sans Bold"/>
              </a:rPr>
              <a:t>años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en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el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mercado?</a:t>
            </a:r>
          </a:p>
        </p:txBody>
      </p:sp>
    </p:spTree>
    <p:extLst>
      <p:ext uri="{BB962C8B-B14F-4D97-AF65-F5344CB8AC3E}">
        <p14:creationId xmlns:p14="http://schemas.microsoft.com/office/powerpoint/2010/main" val="118357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14DE30F5-11A6-CE1E-173B-70835341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634870" cy="10343347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5400000">
            <a:off x="5895950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2" y="0"/>
                </a:lnTo>
                <a:lnTo>
                  <a:pt x="13544802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7172"/>
            </a:stretch>
          </a:blipFill>
        </p:spPr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9FB24F7-3A92-3699-AB50-FD2CA1A4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-13813"/>
          <a:stretch/>
        </p:blipFill>
        <p:spPr>
          <a:xfrm>
            <a:off x="12797883" y="-87821"/>
            <a:ext cx="6596361" cy="572655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flipH="1">
            <a:off x="12797882" y="5638737"/>
            <a:ext cx="7155959" cy="31474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2">
            <a:extLst>
              <a:ext uri="{FF2B5EF4-FFF2-40B4-BE49-F238E27FC236}">
                <a16:creationId xmlns:a16="http://schemas.microsoft.com/office/drawing/2014/main" id="{93014129-A76B-0F9B-30CF-80EFEE178D51}"/>
              </a:ext>
            </a:extLst>
          </p:cNvPr>
          <p:cNvSpPr/>
          <p:nvPr/>
        </p:nvSpPr>
        <p:spPr>
          <a:xfrm flipH="1" flipV="1">
            <a:off x="303525" y="5521684"/>
            <a:ext cx="11713696" cy="17099"/>
          </a:xfrm>
          <a:prstGeom prst="line">
            <a:avLst/>
          </a:prstGeom>
          <a:ln w="47625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 dirty="0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703142ED-B26A-B0ED-AE79-2C51D93E2FD8}"/>
              </a:ext>
            </a:extLst>
          </p:cNvPr>
          <p:cNvSpPr txBox="1"/>
          <p:nvPr/>
        </p:nvSpPr>
        <p:spPr>
          <a:xfrm>
            <a:off x="512815" y="342900"/>
            <a:ext cx="11040876" cy="107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DM Sans Bold"/>
              </a:rPr>
              <a:t>CLIENTES (PERSONAS) 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20868DFD-35CC-9500-2B49-8B9B91126D22}"/>
              </a:ext>
            </a:extLst>
          </p:cNvPr>
          <p:cNvSpPr txBox="1"/>
          <p:nvPr/>
        </p:nvSpPr>
        <p:spPr>
          <a:xfrm>
            <a:off x="1065658" y="5919384"/>
            <a:ext cx="9753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DM Sans Bold"/>
              </a:rPr>
              <a:t>PYMES Y MYPES PERUANAS</a:t>
            </a:r>
          </a:p>
        </p:txBody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6A357E00-2AF7-8812-DA15-7A28402F1BF0}"/>
              </a:ext>
            </a:extLst>
          </p:cNvPr>
          <p:cNvGrpSpPr/>
          <p:nvPr/>
        </p:nvGrpSpPr>
        <p:grpSpPr>
          <a:xfrm>
            <a:off x="512815" y="2032384"/>
            <a:ext cx="3365755" cy="2505717"/>
            <a:chOff x="0" y="0"/>
            <a:chExt cx="991873" cy="742992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D33FEA8-1BDC-8978-FABD-57F5DA178689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71B189DD-1038-7F73-07DB-99349A7745F2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A5821C13-3B05-0C9C-325D-6FB10F37D69A}"/>
              </a:ext>
            </a:extLst>
          </p:cNvPr>
          <p:cNvGrpSpPr/>
          <p:nvPr/>
        </p:nvGrpSpPr>
        <p:grpSpPr>
          <a:xfrm>
            <a:off x="644319" y="7455433"/>
            <a:ext cx="2868004" cy="2270818"/>
            <a:chOff x="0" y="0"/>
            <a:chExt cx="991873" cy="742992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86153BC-DA28-2787-2380-F71AED9FFD09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2" name="TextBox 7">
              <a:extLst>
                <a:ext uri="{FF2B5EF4-FFF2-40B4-BE49-F238E27FC236}">
                  <a16:creationId xmlns:a16="http://schemas.microsoft.com/office/drawing/2014/main" id="{227B2AF0-A07E-33A1-1B41-863EC0EE19C7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53" name="Group 12">
            <a:extLst>
              <a:ext uri="{FF2B5EF4-FFF2-40B4-BE49-F238E27FC236}">
                <a16:creationId xmlns:a16="http://schemas.microsoft.com/office/drawing/2014/main" id="{6AA5A688-4494-B90C-82A3-F9B1623648C3}"/>
              </a:ext>
            </a:extLst>
          </p:cNvPr>
          <p:cNvGrpSpPr/>
          <p:nvPr/>
        </p:nvGrpSpPr>
        <p:grpSpPr>
          <a:xfrm>
            <a:off x="3688350" y="7477077"/>
            <a:ext cx="3084702" cy="2270819"/>
            <a:chOff x="0" y="0"/>
            <a:chExt cx="1082549" cy="742992"/>
          </a:xfrm>
        </p:grpSpPr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E9ED2FD-5546-CB2C-57AD-7B65C67DD0C1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10B1BA7E-8EBF-5E26-3B1E-A9CDB75092C7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56" name="TextBox 16">
            <a:extLst>
              <a:ext uri="{FF2B5EF4-FFF2-40B4-BE49-F238E27FC236}">
                <a16:creationId xmlns:a16="http://schemas.microsoft.com/office/drawing/2014/main" id="{BF581D2E-0967-DEBB-B3E4-7F5FE9DD8FF3}"/>
              </a:ext>
            </a:extLst>
          </p:cNvPr>
          <p:cNvSpPr txBox="1"/>
          <p:nvPr/>
        </p:nvSpPr>
        <p:spPr>
          <a:xfrm>
            <a:off x="533850" y="2059904"/>
            <a:ext cx="3192809" cy="2526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conocimiento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emprendimientos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locales</a:t>
            </a:r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B76DADC8-5AC2-A83E-AE95-E71938EDE7B2}"/>
              </a:ext>
            </a:extLst>
          </p:cNvPr>
          <p:cNvSpPr txBox="1"/>
          <p:nvPr/>
        </p:nvSpPr>
        <p:spPr>
          <a:xfrm>
            <a:off x="695879" y="7604612"/>
            <a:ext cx="2795059" cy="1899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Limitación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para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expandirse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al mercado</a:t>
            </a:r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2D942D1F-F625-D7A8-0349-0A4DC5448A16}"/>
              </a:ext>
            </a:extLst>
          </p:cNvPr>
          <p:cNvSpPr txBox="1"/>
          <p:nvPr/>
        </p:nvSpPr>
        <p:spPr>
          <a:xfrm>
            <a:off x="3688350" y="7640869"/>
            <a:ext cx="3084702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Desconocimiento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herramientas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digitales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59" name="Group 5">
            <a:extLst>
              <a:ext uri="{FF2B5EF4-FFF2-40B4-BE49-F238E27FC236}">
                <a16:creationId xmlns:a16="http://schemas.microsoft.com/office/drawing/2014/main" id="{469ED5E5-17B7-3C76-DB0B-090801603211}"/>
              </a:ext>
            </a:extLst>
          </p:cNvPr>
          <p:cNvGrpSpPr/>
          <p:nvPr/>
        </p:nvGrpSpPr>
        <p:grpSpPr>
          <a:xfrm>
            <a:off x="6949079" y="7447335"/>
            <a:ext cx="2889389" cy="2270818"/>
            <a:chOff x="0" y="0"/>
            <a:chExt cx="991873" cy="742992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8B70E9F-10DB-A909-8765-E1AE82A6DD0C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61" name="TextBox 7">
              <a:extLst>
                <a:ext uri="{FF2B5EF4-FFF2-40B4-BE49-F238E27FC236}">
                  <a16:creationId xmlns:a16="http://schemas.microsoft.com/office/drawing/2014/main" id="{59BD8D2D-3277-AEFB-1B6A-4846CF29AF4C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62" name="TextBox 18">
            <a:extLst>
              <a:ext uri="{FF2B5EF4-FFF2-40B4-BE49-F238E27FC236}">
                <a16:creationId xmlns:a16="http://schemas.microsoft.com/office/drawing/2014/main" id="{00581760-216C-36C6-FF66-B46001859D18}"/>
              </a:ext>
            </a:extLst>
          </p:cNvPr>
          <p:cNvSpPr txBox="1"/>
          <p:nvPr/>
        </p:nvSpPr>
        <p:spPr>
          <a:xfrm>
            <a:off x="6963642" y="7772131"/>
            <a:ext cx="2874826" cy="1233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Desventajas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la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Formalización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70" name="Group 12">
            <a:extLst>
              <a:ext uri="{FF2B5EF4-FFF2-40B4-BE49-F238E27FC236}">
                <a16:creationId xmlns:a16="http://schemas.microsoft.com/office/drawing/2014/main" id="{80B4F60C-FDA2-1D3D-9924-99A1C09EB029}"/>
              </a:ext>
            </a:extLst>
          </p:cNvPr>
          <p:cNvGrpSpPr/>
          <p:nvPr/>
        </p:nvGrpSpPr>
        <p:grpSpPr>
          <a:xfrm>
            <a:off x="4099462" y="2059904"/>
            <a:ext cx="3172865" cy="2465626"/>
            <a:chOff x="0" y="0"/>
            <a:chExt cx="1082549" cy="742992"/>
          </a:xfrm>
        </p:grpSpPr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AF261FB3-2841-3F44-8D5F-733E84D7112E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A63B66ED-1B59-F669-6FF1-0D5A9BC7D6A3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73" name="TextBox 18">
            <a:extLst>
              <a:ext uri="{FF2B5EF4-FFF2-40B4-BE49-F238E27FC236}">
                <a16:creationId xmlns:a16="http://schemas.microsoft.com/office/drawing/2014/main" id="{55FBC982-F308-A6CC-B02A-D809961F6AB6}"/>
              </a:ext>
            </a:extLst>
          </p:cNvPr>
          <p:cNvSpPr txBox="1"/>
          <p:nvPr/>
        </p:nvSpPr>
        <p:spPr>
          <a:xfrm>
            <a:off x="3975145" y="2350662"/>
            <a:ext cx="3469284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confianza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en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negocios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pequeños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74" name="Group 12">
            <a:extLst>
              <a:ext uri="{FF2B5EF4-FFF2-40B4-BE49-F238E27FC236}">
                <a16:creationId xmlns:a16="http://schemas.microsoft.com/office/drawing/2014/main" id="{E8A3C91D-5DCA-C3D0-2C89-CB30817E5F95}"/>
              </a:ext>
            </a:extLst>
          </p:cNvPr>
          <p:cNvGrpSpPr/>
          <p:nvPr/>
        </p:nvGrpSpPr>
        <p:grpSpPr>
          <a:xfrm>
            <a:off x="7579693" y="2032385"/>
            <a:ext cx="3634491" cy="2493145"/>
            <a:chOff x="0" y="0"/>
            <a:chExt cx="1082549" cy="742992"/>
          </a:xfrm>
        </p:grpSpPr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9264541A-C517-F2CF-8CE1-EE02FFEEBAA3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6" name="TextBox 14">
              <a:extLst>
                <a:ext uri="{FF2B5EF4-FFF2-40B4-BE49-F238E27FC236}">
                  <a16:creationId xmlns:a16="http://schemas.microsoft.com/office/drawing/2014/main" id="{A200F2D8-C6D3-94CD-F84F-10CC932004B0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77" name="TextBox 18">
            <a:extLst>
              <a:ext uri="{FF2B5EF4-FFF2-40B4-BE49-F238E27FC236}">
                <a16:creationId xmlns:a16="http://schemas.microsoft.com/office/drawing/2014/main" id="{A489E01D-86CF-00CD-6B15-BFC2A7E0029C}"/>
              </a:ext>
            </a:extLst>
          </p:cNvPr>
          <p:cNvSpPr txBox="1"/>
          <p:nvPr/>
        </p:nvSpPr>
        <p:spPr>
          <a:xfrm>
            <a:off x="7676268" y="2248145"/>
            <a:ext cx="3469284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canales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directo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con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los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pequeños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negocios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pic>
        <p:nvPicPr>
          <p:cNvPr id="90" name="Picture 2" descr="SE DESPLOMARÁ RECAUDACIÓN DE IMPUESTOS DE MYPES POR LA INFORMALIDAD – RCR  Peru">
            <a:extLst>
              <a:ext uri="{FF2B5EF4-FFF2-40B4-BE49-F238E27FC236}">
                <a16:creationId xmlns:a16="http://schemas.microsoft.com/office/drawing/2014/main" id="{4921C970-4618-B22E-AE60-11D7DE6D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948" b="31790"/>
          <a:stretch/>
        </p:blipFill>
        <p:spPr bwMode="auto">
          <a:xfrm>
            <a:off x="12793868" y="5716355"/>
            <a:ext cx="5819967" cy="46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9E1BDC-D771-4F5C-ED96-7FF550CF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8288000" cy="10287000"/>
          </a:xfrm>
          <a:prstGeom prst="rect">
            <a:avLst/>
          </a:prstGeom>
        </p:spPr>
      </p:pic>
      <p:pic>
        <p:nvPicPr>
          <p:cNvPr id="1032" name="Picture 8" descr="Mockups de Smartphone 100% Gratis en PSD - mockupgratis.com">
            <a:extLst>
              <a:ext uri="{FF2B5EF4-FFF2-40B4-BE49-F238E27FC236}">
                <a16:creationId xmlns:a16="http://schemas.microsoft.com/office/drawing/2014/main" id="{B3FD4FB8-2302-E024-DF82-E1F283A25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28205"/>
          <a:stretch/>
        </p:blipFill>
        <p:spPr bwMode="auto">
          <a:xfrm flipH="1">
            <a:off x="9144000" y="0"/>
            <a:ext cx="9144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78C3B0FE-FEA0-1B0B-A543-036D69B27972}"/>
              </a:ext>
            </a:extLst>
          </p:cNvPr>
          <p:cNvSpPr txBox="1"/>
          <p:nvPr/>
        </p:nvSpPr>
        <p:spPr>
          <a:xfrm>
            <a:off x="304800" y="1425714"/>
            <a:ext cx="8077200" cy="5741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Evaluación de la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E-learning (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cursos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gratuitos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)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Creación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catálogo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Evaluación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del mercado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Mapeo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tu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Formalización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línea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3600" dirty="0">
              <a:solidFill>
                <a:schemeClr val="bg1"/>
              </a:solidFill>
              <a:latin typeface="DM Sans Bold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6136AE9-3CF5-276C-B747-FDF953BC8C14}"/>
              </a:ext>
            </a:extLst>
          </p:cNvPr>
          <p:cNvSpPr txBox="1"/>
          <p:nvPr/>
        </p:nvSpPr>
        <p:spPr>
          <a:xfrm>
            <a:off x="304800" y="297359"/>
            <a:ext cx="8839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dirty="0">
                <a:solidFill>
                  <a:srgbClr val="58ED18"/>
                </a:solidFill>
                <a:latin typeface="DM Sans Bold"/>
              </a:rPr>
              <a:t>PYMES y MYPES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BFBC164-C22D-BA1A-AFB0-E0C53330FA88}"/>
              </a:ext>
            </a:extLst>
          </p:cNvPr>
          <p:cNvSpPr txBox="1"/>
          <p:nvPr/>
        </p:nvSpPr>
        <p:spPr>
          <a:xfrm>
            <a:off x="284018" y="6646539"/>
            <a:ext cx="8839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dirty="0" err="1">
                <a:solidFill>
                  <a:srgbClr val="58ED18"/>
                </a:solidFill>
                <a:latin typeface="DM Sans Bold"/>
              </a:rPr>
              <a:t>Clientes</a:t>
            </a:r>
            <a:r>
              <a:rPr lang="en-US" sz="5400" dirty="0">
                <a:solidFill>
                  <a:srgbClr val="58ED18"/>
                </a:solidFill>
                <a:latin typeface="DM Sans Bold"/>
              </a:rPr>
              <a:t> 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2477F4C-8434-4214-542F-DC7C9B1AF439}"/>
              </a:ext>
            </a:extLst>
          </p:cNvPr>
          <p:cNvSpPr txBox="1"/>
          <p:nvPr/>
        </p:nvSpPr>
        <p:spPr>
          <a:xfrm>
            <a:off x="263236" y="7605132"/>
            <a:ext cx="8077200" cy="3248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Mapa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interactivo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los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negocios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Catálogo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del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negocio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Seguridad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la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3600" dirty="0">
              <a:solidFill>
                <a:schemeClr val="bg1"/>
              </a:solidFill>
              <a:latin typeface="DM Sans 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96CDEF-6C08-584E-C7E7-9B939F60D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t="1014" r="10373" b="634"/>
          <a:stretch/>
        </p:blipFill>
        <p:spPr>
          <a:xfrm>
            <a:off x="10591800" y="1407492"/>
            <a:ext cx="3810000" cy="7444019"/>
          </a:xfrm>
          <a:prstGeom prst="roundRect">
            <a:avLst>
              <a:gd name="adj" fmla="val 13354"/>
            </a:avLst>
          </a:prstGeom>
        </p:spPr>
      </p:pic>
    </p:spTree>
    <p:extLst>
      <p:ext uri="{BB962C8B-B14F-4D97-AF65-F5344CB8AC3E}">
        <p14:creationId xmlns:p14="http://schemas.microsoft.com/office/powerpoint/2010/main" val="16201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4471691" y="419100"/>
            <a:ext cx="989041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¿Cómo Funciona?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672" y="8524663"/>
            <a:ext cx="2409026" cy="9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DESCARGAR APP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1691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LOGIN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09431" y="8524663"/>
            <a:ext cx="2409026" cy="4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REDES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78302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RESULTADOS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43130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REGISTRO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03D2986-8D11-15F8-ED7E-0C96315D6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20" y="2663870"/>
            <a:ext cx="2718524" cy="57089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1D1AE92-530F-84A3-505F-3E422BD4E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5" y="2458819"/>
            <a:ext cx="2895569" cy="583435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48CBBF-A50A-1971-2EBF-A2BE407D2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2"/>
          <a:stretch/>
        </p:blipFill>
        <p:spPr>
          <a:xfrm>
            <a:off x="11092820" y="2708047"/>
            <a:ext cx="2769935" cy="562054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0635438-D797-2394-B5BA-CFF670F5D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86" y="2641454"/>
            <a:ext cx="3203258" cy="56871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9B01705-463D-1CD2-718E-501ED321B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6" y="2538415"/>
            <a:ext cx="2606061" cy="5834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6E93-1128-471A-F0C2-E1679138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0CB26CE-88F4-D3CF-26DF-1ABB8CF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03DA4508-A8C2-82EA-16CF-8F2B719CBD03}"/>
              </a:ext>
            </a:extLst>
          </p:cNvPr>
          <p:cNvSpPr txBox="1"/>
          <p:nvPr/>
        </p:nvSpPr>
        <p:spPr>
          <a:xfrm>
            <a:off x="4471691" y="419100"/>
            <a:ext cx="989041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¿Cómo Funciona?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65AD95C-B6AE-906E-45AE-582CE9BEE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9"/>
          <a:stretch/>
        </p:blipFill>
        <p:spPr>
          <a:xfrm>
            <a:off x="452141" y="1995392"/>
            <a:ext cx="3692476" cy="756680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9FB05A-4D3D-D480-9AB6-245B9375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37" y="2038272"/>
            <a:ext cx="3352609" cy="75057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99F9A95-9920-CE88-1D15-E2D711B84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66" y="1919209"/>
            <a:ext cx="3751421" cy="762476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158AB86-0988-4B1B-4D88-B8BBABCC4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71" y="2125653"/>
            <a:ext cx="3876675" cy="7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C5ED-7244-987C-CF6F-DF2B3E7C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A041D6E1-DDDD-E512-E9D0-547559B8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66EDC69-2324-16C8-B577-4C1920A25438}"/>
              </a:ext>
            </a:extLst>
          </p:cNvPr>
          <p:cNvSpPr txBox="1"/>
          <p:nvPr/>
        </p:nvSpPr>
        <p:spPr>
          <a:xfrm>
            <a:off x="980602" y="647700"/>
            <a:ext cx="1624265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58ED18"/>
                </a:solidFill>
                <a:latin typeface="Now Bold"/>
              </a:rPr>
              <a:t>Escalabilidad</a:t>
            </a:r>
            <a:endParaRPr lang="en-US" sz="8000" dirty="0">
              <a:solidFill>
                <a:srgbClr val="58ED18"/>
              </a:solidFill>
              <a:latin typeface="Now Bold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382FA1F6-C8BC-B92A-704E-6DFB8BE5825D}"/>
              </a:ext>
            </a:extLst>
          </p:cNvPr>
          <p:cNvSpPr txBox="1"/>
          <p:nvPr/>
        </p:nvSpPr>
        <p:spPr>
          <a:xfrm>
            <a:off x="771949" y="6019543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Encriptación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Datos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E94C2B8-9DDA-D529-115E-055474AFF038}"/>
              </a:ext>
            </a:extLst>
          </p:cNvPr>
          <p:cNvSpPr txBox="1"/>
          <p:nvPr/>
        </p:nvSpPr>
        <p:spPr>
          <a:xfrm>
            <a:off x="4064036" y="6019543"/>
            <a:ext cx="2767309" cy="1365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Acceso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a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fondos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y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préstamos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financieros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9EE37813-B245-3908-EBB6-5CEBCEE1B0B2}"/>
              </a:ext>
            </a:extLst>
          </p:cNvPr>
          <p:cNvSpPr txBox="1"/>
          <p:nvPr/>
        </p:nvSpPr>
        <p:spPr>
          <a:xfrm>
            <a:off x="11357491" y="5980606"/>
            <a:ext cx="2409026" cy="136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Ventas y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registros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finanzas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5816024-3B12-8DF2-2ECE-50FDC87B5915}"/>
              </a:ext>
            </a:extLst>
          </p:cNvPr>
          <p:cNvSpPr txBox="1"/>
          <p:nvPr/>
        </p:nvSpPr>
        <p:spPr>
          <a:xfrm>
            <a:off x="14828086" y="5994204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Accesibilidad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para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servicios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8A80484-579A-8630-1F5F-791027EE7A35}"/>
              </a:ext>
            </a:extLst>
          </p:cNvPr>
          <p:cNvSpPr txBox="1"/>
          <p:nvPr/>
        </p:nvSpPr>
        <p:spPr>
          <a:xfrm>
            <a:off x="7714407" y="6019543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Manejo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Finanzas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4377037B-F9A5-B3A0-8605-8B6461BF7599}"/>
              </a:ext>
            </a:extLst>
          </p:cNvPr>
          <p:cNvSpPr txBox="1"/>
          <p:nvPr/>
        </p:nvSpPr>
        <p:spPr>
          <a:xfrm>
            <a:off x="737313" y="2760576"/>
            <a:ext cx="2935744" cy="4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CIBERSEGURIDAD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DCBBBC6-2212-8B30-CF0B-9AB234FE57C1}"/>
              </a:ext>
            </a:extLst>
          </p:cNvPr>
          <p:cNvSpPr txBox="1"/>
          <p:nvPr/>
        </p:nvSpPr>
        <p:spPr>
          <a:xfrm>
            <a:off x="4421475" y="2760576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E-LEARNING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DEE5A1F3-B388-2677-211C-0AB0375100C6}"/>
              </a:ext>
            </a:extLst>
          </p:cNvPr>
          <p:cNvSpPr txBox="1"/>
          <p:nvPr/>
        </p:nvSpPr>
        <p:spPr>
          <a:xfrm>
            <a:off x="11097141" y="2777952"/>
            <a:ext cx="2935744" cy="4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MARKETPLACE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61AB965E-24B5-493A-45BD-C995C134F744}"/>
              </a:ext>
            </a:extLst>
          </p:cNvPr>
          <p:cNvSpPr txBox="1"/>
          <p:nvPr/>
        </p:nvSpPr>
        <p:spPr>
          <a:xfrm>
            <a:off x="14828086" y="2760576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MERCADO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260814EF-C2C6-9C24-DC4A-B49CFEB54939}"/>
              </a:ext>
            </a:extLst>
          </p:cNvPr>
          <p:cNvSpPr txBox="1"/>
          <p:nvPr/>
        </p:nvSpPr>
        <p:spPr>
          <a:xfrm>
            <a:off x="7892914" y="2760576"/>
            <a:ext cx="2409026" cy="4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SERVICIO</a:t>
            </a:r>
          </a:p>
        </p:txBody>
      </p:sp>
      <p:pic>
        <p:nvPicPr>
          <p:cNvPr id="7170" name="Picture 2" descr="Amazon Web Services (AWS ...">
            <a:extLst>
              <a:ext uri="{FF2B5EF4-FFF2-40B4-BE49-F238E27FC236}">
                <a16:creationId xmlns:a16="http://schemas.microsoft.com/office/drawing/2014/main" id="{957B8AFB-7EBF-BBB4-4815-96A4537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" y="3803793"/>
            <a:ext cx="2935743" cy="17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jas, Bancos y Cooperativas ...">
            <a:extLst>
              <a:ext uri="{FF2B5EF4-FFF2-40B4-BE49-F238E27FC236}">
                <a16:creationId xmlns:a16="http://schemas.microsoft.com/office/drawing/2014/main" id="{22E825F8-D200-DEF6-AC43-E6635977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00" y="380379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omos Chamba de Caja Arequipa ...">
            <a:extLst>
              <a:ext uri="{FF2B5EF4-FFF2-40B4-BE49-F238E27FC236}">
                <a16:creationId xmlns:a16="http://schemas.microsoft.com/office/drawing/2014/main" id="{EF146392-686E-8172-8654-D952CA9CD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2"/>
          <a:stretch/>
        </p:blipFill>
        <p:spPr bwMode="auto">
          <a:xfrm>
            <a:off x="7796991" y="3771621"/>
            <a:ext cx="255516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ómo vender en Mercado Libre? Guía ...">
            <a:extLst>
              <a:ext uri="{FF2B5EF4-FFF2-40B4-BE49-F238E27FC236}">
                <a16:creationId xmlns:a16="http://schemas.microsoft.com/office/drawing/2014/main" id="{CE4B413C-8AF5-699D-228F-4311F421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27" y="380379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ortal para reservas de viaje ...">
            <a:extLst>
              <a:ext uri="{FF2B5EF4-FFF2-40B4-BE49-F238E27FC236}">
                <a16:creationId xmlns:a16="http://schemas.microsoft.com/office/drawing/2014/main" id="{EE258403-9FB9-E40C-EEEA-4DA9B657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554" y="385528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ar mensaje contra el coronavirus [FOTO ...">
            <a:extLst>
              <a:ext uri="{FF2B5EF4-FFF2-40B4-BE49-F238E27FC236}">
                <a16:creationId xmlns:a16="http://schemas.microsoft.com/office/drawing/2014/main" id="{5A60E32C-8BDD-835A-7B32-D8BB8759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754" y="4791999"/>
            <a:ext cx="1117073" cy="6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43934" y="87878"/>
            <a:ext cx="9314472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Now Bold"/>
              </a:rPr>
              <a:t>VISIBILIDAD Y ESCALABILIDAD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Now Bold"/>
              </a:rPr>
              <a:t>(CIBERSEGURIDAD)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8DD056E1-33E2-851E-50F5-532935F4583A}"/>
              </a:ext>
            </a:extLst>
          </p:cNvPr>
          <p:cNvGrpSpPr/>
          <p:nvPr/>
        </p:nvGrpSpPr>
        <p:grpSpPr>
          <a:xfrm rot="-5400000">
            <a:off x="8606298" y="501870"/>
            <a:ext cx="10295605" cy="9274654"/>
            <a:chOff x="0" y="-2190"/>
            <a:chExt cx="3149472" cy="510325"/>
          </a:xfrm>
          <a:solidFill>
            <a:srgbClr val="365E8E"/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FC9566CB-1C7E-C47C-ED39-ABB11C6D6D32}"/>
                </a:ext>
              </a:extLst>
            </p:cNvPr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48E738A-3159-A26D-EE9A-222AC70D762F}"/>
                </a:ext>
              </a:extLst>
            </p:cNvPr>
            <p:cNvSpPr txBox="1"/>
            <p:nvPr/>
          </p:nvSpPr>
          <p:spPr>
            <a:xfrm>
              <a:off x="0" y="-2190"/>
              <a:ext cx="3149472" cy="5103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7" name="TextBox 3">
            <a:extLst>
              <a:ext uri="{FF2B5EF4-FFF2-40B4-BE49-F238E27FC236}">
                <a16:creationId xmlns:a16="http://schemas.microsoft.com/office/drawing/2014/main" id="{2E634577-95B5-48BD-85B7-798314E1CC3B}"/>
              </a:ext>
            </a:extLst>
          </p:cNvPr>
          <p:cNvSpPr txBox="1"/>
          <p:nvPr/>
        </p:nvSpPr>
        <p:spPr>
          <a:xfrm>
            <a:off x="9101781" y="295628"/>
            <a:ext cx="9314472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Now Bold"/>
              </a:rPr>
              <a:t>LICENCIAS PARA CLÍNICAS DERMATOLÓGICAS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58FCAE37-9062-DF64-E21A-7CA170092ABF}"/>
              </a:ext>
            </a:extLst>
          </p:cNvPr>
          <p:cNvSpPr/>
          <p:nvPr/>
        </p:nvSpPr>
        <p:spPr>
          <a:xfrm>
            <a:off x="1017910" y="1180485"/>
            <a:ext cx="7190783" cy="0"/>
          </a:xfrm>
          <a:prstGeom prst="line">
            <a:avLst/>
          </a:prstGeom>
          <a:ln w="3175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59185AD0-9ECA-A1EC-CC19-6E6246081968}"/>
              </a:ext>
            </a:extLst>
          </p:cNvPr>
          <p:cNvSpPr/>
          <p:nvPr/>
        </p:nvSpPr>
        <p:spPr>
          <a:xfrm>
            <a:off x="10234745" y="1180485"/>
            <a:ext cx="6934200" cy="0"/>
          </a:xfrm>
          <a:prstGeom prst="line">
            <a:avLst/>
          </a:prstGeom>
          <a:ln w="3175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ECD29048-8DBD-68E3-A92C-14640FBB7F79}"/>
              </a:ext>
            </a:extLst>
          </p:cNvPr>
          <p:cNvSpPr/>
          <p:nvPr/>
        </p:nvSpPr>
        <p:spPr>
          <a:xfrm>
            <a:off x="11277600" y="2065343"/>
            <a:ext cx="4953000" cy="0"/>
          </a:xfrm>
          <a:prstGeom prst="line">
            <a:avLst/>
          </a:prstGeom>
          <a:ln w="3175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C468030-206C-9DFF-A660-625A86C0A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7296"/>
          <a:stretch/>
        </p:blipFill>
        <p:spPr>
          <a:xfrm>
            <a:off x="9489032" y="2430709"/>
            <a:ext cx="4109417" cy="604845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B9218A5-9AFC-FDC3-1B6E-05A35A62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2763" y="2447473"/>
            <a:ext cx="4095899" cy="608279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3E32D43-B6C1-FD72-921F-1B24ED4421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977" b="2788"/>
          <a:stretch/>
        </p:blipFill>
        <p:spPr>
          <a:xfrm>
            <a:off x="272931" y="2447474"/>
            <a:ext cx="4201752" cy="472936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A46750A-2954-3BBC-C91C-F8C5DBCCB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049"/>
          <a:stretch/>
        </p:blipFill>
        <p:spPr>
          <a:xfrm>
            <a:off x="4755745" y="2447473"/>
            <a:ext cx="4186559" cy="486500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E5A9F7-D97C-9166-1F32-4F1D71CBC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54" y="3731080"/>
            <a:ext cx="276225" cy="2571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CB48582-2061-4FB8-B5A0-9940F34DD4B5}"/>
              </a:ext>
            </a:extLst>
          </p:cNvPr>
          <p:cNvSpPr/>
          <p:nvPr/>
        </p:nvSpPr>
        <p:spPr>
          <a:xfrm>
            <a:off x="4562709" y="7169101"/>
            <a:ext cx="4050863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400" b="1" dirty="0"/>
              <a:t>s/20.00</a:t>
            </a:r>
            <a:endParaRPr lang="es-PE" sz="4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55A5B7-5C92-41A8-A892-0BFA1C9CF953}"/>
              </a:ext>
            </a:extLst>
          </p:cNvPr>
          <p:cNvSpPr/>
          <p:nvPr/>
        </p:nvSpPr>
        <p:spPr>
          <a:xfrm>
            <a:off x="113446" y="7176836"/>
            <a:ext cx="4050863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400" b="1" dirty="0"/>
              <a:t>s/10.00</a:t>
            </a:r>
            <a:endParaRPr lang="es-PE" sz="4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F3D8E1-DDA9-406B-AD35-21B4BE442F32}"/>
              </a:ext>
            </a:extLst>
          </p:cNvPr>
          <p:cNvSpPr/>
          <p:nvPr/>
        </p:nvSpPr>
        <p:spPr>
          <a:xfrm>
            <a:off x="13985160" y="8408547"/>
            <a:ext cx="4050863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400" b="1" dirty="0"/>
              <a:t>s/800.00</a:t>
            </a:r>
            <a:endParaRPr lang="es-PE" sz="44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A77D54-B2A8-48C8-A9B6-614AE482AD34}"/>
              </a:ext>
            </a:extLst>
          </p:cNvPr>
          <p:cNvSpPr/>
          <p:nvPr/>
        </p:nvSpPr>
        <p:spPr>
          <a:xfrm>
            <a:off x="9360780" y="8445915"/>
            <a:ext cx="4050863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400" b="1" dirty="0"/>
              <a:t>s/400.00</a:t>
            </a:r>
            <a:endParaRPr lang="es-PE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187</Words>
  <Application>Microsoft Office PowerPoint</Application>
  <PresentationFormat>Personalizado</PresentationFormat>
  <Paragraphs>55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DM Sans Bold</vt:lpstr>
      <vt:lpstr>Arial</vt:lpstr>
      <vt:lpstr>Now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propuesta de proyecto corporativo moderno azul</dc:title>
  <dc:creator>KATY</dc:creator>
  <cp:lastModifiedBy>Katerine Soto Ramirez</cp:lastModifiedBy>
  <cp:revision>14</cp:revision>
  <dcterms:created xsi:type="dcterms:W3CDTF">2006-08-16T00:00:00Z</dcterms:created>
  <dcterms:modified xsi:type="dcterms:W3CDTF">2024-11-09T16:57:44Z</dcterms:modified>
  <dc:identifier>DAGGn3Pttn8</dc:identifier>
</cp:coreProperties>
</file>