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71" r:id="rId10"/>
    <p:sldId id="272" r:id="rId11"/>
    <p:sldId id="273" r:id="rId12"/>
    <p:sldId id="275" r:id="rId13"/>
    <p:sldId id="274" r:id="rId14"/>
    <p:sldId id="280" r:id="rId15"/>
    <p:sldId id="281" r:id="rId16"/>
    <p:sldId id="285" r:id="rId17"/>
    <p:sldId id="286" r:id="rId18"/>
    <p:sldId id="283" r:id="rId19"/>
    <p:sldId id="282" r:id="rId20"/>
    <p:sldId id="265" r:id="rId21"/>
    <p:sldId id="266" r:id="rId22"/>
    <p:sldId id="267" r:id="rId23"/>
    <p:sldId id="268" r:id="rId24"/>
    <p:sldId id="269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7528B9-513F-4F98-B4E4-3CAD035FE1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4B55E6-15F3-4C6A-A747-E8E3B472F2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CE09-69EB-409B-B46E-86C400058D4D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305447-851D-41A0-B2C5-B21DE3EB1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76BC5D-F1B4-44F4-9776-7DA58E204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E272B-D809-42E6-86EE-29F95ACD8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48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754CB-A04E-412E-B45F-3B1502A57DC4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203BA-CD35-4088-8A63-FD8B92541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982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53F0B-1D70-4230-BC6E-3B2B486E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C6800B-34F5-40FD-B6DB-8D80A839B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24141-7440-41C0-923F-EFA7BEFA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86E0-B197-4A42-AFC9-F65B16A4DDD5}" type="datetime1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19435C-32F7-4A99-9057-AE00AE22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48C0F-43DD-49DD-9599-589805E8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E7002-930E-40A4-8DD7-8DEF8E2F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28B601-1E83-4B76-A731-59DEC477C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44793-81B3-495D-BBBF-B405069A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D1D2-B16C-4290-A51B-FE761D7F281E}" type="datetime1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460E5-14B6-4320-BC7C-3C1B4417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98F17-97E7-44E6-B076-31A59CD2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9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C0FB77-5D90-4EEC-A755-63A1A9D1F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A8ECCC-1CA4-49F1-8EA5-A6642A521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A52493-588D-416D-9BAA-A56F303B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ACC-9473-4774-969F-4BA1E73BA6BA}" type="datetime1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9439E-0D12-41E0-81C2-E298513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52624-6476-4497-BE1C-07FEF1DF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0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C43E1-D211-4419-960D-6EE2E606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D3F173-21C4-4388-B075-682EE0E3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F1A23-01C0-4AAA-B857-807475B9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3D7-C200-4A2F-B155-47BACE04076E}" type="datetime1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23D0C2-F972-477F-B1D2-1B684EFC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9BB24-1E23-4D0B-BDDF-2AA7711C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9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25044-3B99-4293-97EC-059696FB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F1BC91-DCF7-403C-A818-B62325E5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09BE84-5005-46D8-B143-60BFF713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0EFB-C7D1-4D44-8C0D-3BF5D2E72683}" type="datetime1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B619DC-144D-4B0E-9161-8083F724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14508-7C7D-4AFD-97CF-34B71F86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0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EC50A-E80C-4130-A56A-0A95414A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15D8F-5532-4EBA-BF65-E77056CBD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C40783-B892-47F7-9DA9-1E95FE10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12D7A2-5A2F-4218-A149-84B79CF9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CE1C-E351-4FC7-8E1C-A5A22C23D03A}" type="datetime1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463DC1-31EB-4FCB-A1B1-ED65FDBE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4ECD53-C50F-452E-B41E-3269EE73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10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2AC39-3209-425D-9E08-4639142D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2D372A-18FD-456E-8E61-A2E99CEF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C72968-2934-4C8F-80AD-DC4E5720F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6BE0E4-7EB9-40D3-BE9C-76DE8836E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B6406F-89D7-463E-8CDF-30B0E8627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6CCB0C-CD56-4C2F-8BB1-B275D5A5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BFC7-9FAF-46CD-AFD3-B04B509F9E7E}" type="datetime1">
              <a:rPr lang="fr-FR" smtClean="0"/>
              <a:t>11/03/2020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2E7882-A9B6-4D5D-B60C-67188A76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B95029-F77D-46D3-845A-9D835643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92DF2-F4FE-48AF-B26D-C773B17A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60C98C-9A77-44D9-B059-280E8AB8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DB1D-684A-4E73-94E3-985BE000F315}" type="datetime1">
              <a:rPr lang="fr-FR" smtClean="0"/>
              <a:t>11/03/2020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9E5021-F3BD-41B4-9DF0-741F9399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A18C7C-A884-4C97-A54D-33FDBB38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79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480842-C01F-437D-8381-637E2884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4410-3BBC-4F6D-9B81-6A04FFD330E8}" type="datetime1">
              <a:rPr lang="fr-FR" smtClean="0"/>
              <a:t>11/03/2020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6D19B3-E81B-4036-8598-DDF10F65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852536-7586-4D58-BD17-0147480F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5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393E0-7DDF-457F-B97B-94A66FE9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480EA-2281-4E03-8C97-09F5530A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C128F6-8D93-480B-8CA2-771F9543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2653AD-9316-4BCC-8F45-224AA6AE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5E5-11D3-4B01-9FD5-051285980DA2}" type="datetime1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CDA7ED-2834-4B2A-B828-62D11EEE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40495C-EF03-4198-9A92-4478BC1A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11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436B6-A351-453D-8143-A925C981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994253-AD27-49FF-9A6A-4F841FB0A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C8AFC9-F2BE-4855-85A2-0FBCD8A15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43C8F6-DB23-416F-9AB2-FD38DBB4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1AA6-9718-4E70-9157-E4D6AD72519A}" type="datetime1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7E5DC4-FA83-4C45-B837-CE35048B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CD3977-2DED-4B8A-9F28-BD96806C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496019-2573-4979-A40A-7A0F2603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71CB14-E6F5-452B-88F7-8CFBA0A1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CF4BC-2414-441B-957A-88936D5F1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C228-F671-4543-998E-A6E7B45C5688}" type="datetime1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9DFDEC-3289-474D-8303-A0874CBD6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8F8139-6750-40D8-AA39-3288D2192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5373-DBF4-4701-8A2E-788485DDE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09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2ED25-CDBB-442E-AAF2-2CE9D9F41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F2BB3F-B244-471A-B8F4-CFB9C7D8D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D8A1474-CFA6-4DF5-8365-84F39238D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52524B-D8B7-4921-B11A-ECE63EF104DB}"/>
              </a:ext>
            </a:extLst>
          </p:cNvPr>
          <p:cNvSpPr txBox="1"/>
          <p:nvPr/>
        </p:nvSpPr>
        <p:spPr>
          <a:xfrm>
            <a:off x="2390862" y="2647931"/>
            <a:ext cx="7694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 Can we predict Tether’s market cap evolution using</a:t>
            </a:r>
            <a:br>
              <a:rPr lang="en-US" sz="2800" dirty="0"/>
            </a:br>
            <a:r>
              <a:rPr lang="en-US" sz="2800" dirty="0"/>
              <a:t>other cryptocurrencies’s demand ? </a:t>
            </a:r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D1A388-79E2-403F-AF05-5F234060FC33}"/>
              </a:ext>
            </a:extLst>
          </p:cNvPr>
          <p:cNvSpPr txBox="1"/>
          <p:nvPr/>
        </p:nvSpPr>
        <p:spPr>
          <a:xfrm>
            <a:off x="0" y="0"/>
            <a:ext cx="280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Hugo Joncour - 40139130 </a:t>
            </a:r>
            <a:br>
              <a:rPr lang="fr-FR" dirty="0"/>
            </a:br>
            <a:r>
              <a:rPr lang="fr-FR" dirty="0" err="1"/>
              <a:t>Zié</a:t>
            </a:r>
            <a:r>
              <a:rPr lang="fr-FR" dirty="0"/>
              <a:t> Coulibaly - 40046155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6838FE4-3DE1-40C4-A401-F67828AB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52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Project: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EA1F46-CB7D-494D-BCFE-C224BB27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5021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Can we predict Tether’s market cap evolution using</a:t>
            </a:r>
            <a:br>
              <a:rPr lang="en-US" sz="3200" dirty="0"/>
            </a:br>
            <a:r>
              <a:rPr lang="en-US" sz="3200" dirty="0"/>
              <a:t>other cryptocurrencies’s demand ? </a:t>
            </a:r>
            <a:endParaRPr lang="fr-FR" sz="32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7F855E2-BC63-4991-8BEF-4FF522BF68A9}"/>
              </a:ext>
            </a:extLst>
          </p:cNvPr>
          <p:cNvSpPr txBox="1">
            <a:spLocks/>
          </p:cNvSpPr>
          <p:nvPr/>
        </p:nvSpPr>
        <p:spPr>
          <a:xfrm>
            <a:off x="838200" y="2911489"/>
            <a:ext cx="10515600" cy="103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does</a:t>
            </a:r>
            <a:r>
              <a:rPr lang="fr-FR" sz="3200" dirty="0"/>
              <a:t> </a:t>
            </a:r>
            <a:r>
              <a:rPr lang="fr-FR" sz="3200" dirty="0" err="1"/>
              <a:t>it</a:t>
            </a:r>
            <a:r>
              <a:rPr lang="fr-FR" sz="3200" dirty="0"/>
              <a:t> </a:t>
            </a:r>
            <a:r>
              <a:rPr lang="fr-FR" sz="3200" dirty="0" err="1"/>
              <a:t>mean</a:t>
            </a:r>
            <a:r>
              <a:rPr lang="fr-FR" sz="3200" dirty="0"/>
              <a:t> ?</a:t>
            </a:r>
          </a:p>
          <a:p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D448C21-F9EA-421E-9A13-19D012EEF7EB}"/>
              </a:ext>
            </a:extLst>
          </p:cNvPr>
          <p:cNvSpPr txBox="1">
            <a:spLocks/>
          </p:cNvSpPr>
          <p:nvPr/>
        </p:nvSpPr>
        <p:spPr>
          <a:xfrm>
            <a:off x="838200" y="3810510"/>
            <a:ext cx="10515600" cy="103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dirty="0" err="1"/>
              <a:t>Why</a:t>
            </a:r>
            <a:r>
              <a:rPr lang="fr-FR" sz="3200" dirty="0"/>
              <a:t>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51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Project: The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EA1F46-CB7D-494D-BCFE-C224BB27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0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Coinmarketcap’s</a:t>
            </a:r>
            <a:r>
              <a:rPr lang="fr-FR" dirty="0"/>
              <a:t>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11</a:t>
            </a:fld>
            <a:endParaRPr lang="fr-FR"/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7BCFDA00-C0DB-43C8-AB95-C04637D1F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" y="2447636"/>
            <a:ext cx="7619048" cy="365714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D4228D7-46FE-4DDC-83A2-ABCA3406C327}"/>
              </a:ext>
            </a:extLst>
          </p:cNvPr>
          <p:cNvSpPr txBox="1"/>
          <p:nvPr/>
        </p:nvSpPr>
        <p:spPr>
          <a:xfrm>
            <a:off x="8256833" y="3863517"/>
            <a:ext cx="262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 5000 currencies</a:t>
            </a:r>
          </a:p>
          <a:p>
            <a:r>
              <a:rPr lang="fr-FR" sz="2400" dirty="0"/>
              <a:t>&gt; 300 platforms</a:t>
            </a:r>
          </a:p>
        </p:txBody>
      </p:sp>
    </p:spTree>
    <p:extLst>
      <p:ext uri="{BB962C8B-B14F-4D97-AF65-F5344CB8AC3E}">
        <p14:creationId xmlns:p14="http://schemas.microsoft.com/office/powerpoint/2010/main" val="410313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Project: The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12</a:t>
            </a:fld>
            <a:endParaRPr lang="fr-FR"/>
          </a:p>
        </p:txBody>
      </p:sp>
      <p:pic>
        <p:nvPicPr>
          <p:cNvPr id="14" name="Image 13" descr="Une image contenant capture d’écran, rue, cité&#10;&#10;Description générée automatiquement">
            <a:extLst>
              <a:ext uri="{FF2B5EF4-FFF2-40B4-BE49-F238E27FC236}">
                <a16:creationId xmlns:a16="http://schemas.microsoft.com/office/drawing/2014/main" id="{AD158956-31A6-4150-99E7-64DE15972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6" y="1690688"/>
            <a:ext cx="8984227" cy="2499372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E7923B1-6D7E-4957-AF86-A5F6FB9C2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7" y="4435035"/>
            <a:ext cx="8984227" cy="18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1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Project: The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13</a:t>
            </a:fld>
            <a:endParaRPr lang="fr-FR"/>
          </a:p>
        </p:txBody>
      </p:sp>
      <p:pic>
        <p:nvPicPr>
          <p:cNvPr id="8" name="Image 7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C82AF44A-C914-43A5-AC71-DFD427974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" y="4309685"/>
            <a:ext cx="5645481" cy="23274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222A81B-A17F-434E-BBDA-4C2B41D5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1" y="1524639"/>
            <a:ext cx="5486400" cy="26926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3003EEE-60F4-4578-B550-7A42BB3A1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98989"/>
            <a:ext cx="5430008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Project: The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14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9BA5300-B887-4C39-AEE5-DC67B2583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13" y="1335269"/>
            <a:ext cx="4298887" cy="26016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466E634-6D5C-46F5-BF5A-A7A2B02BC185}"/>
              </a:ext>
            </a:extLst>
          </p:cNvPr>
          <p:cNvSpPr txBox="1"/>
          <p:nvPr/>
        </p:nvSpPr>
        <p:spPr>
          <a:xfrm>
            <a:off x="6297168" y="2551712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Ripple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1157E5C-E1CB-4B38-BA34-CBAD815C7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84" y="1335536"/>
            <a:ext cx="4299632" cy="260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A4B5D4E-DCF4-407E-9A6B-37F9256BA248}"/>
              </a:ext>
            </a:extLst>
          </p:cNvPr>
          <p:cNvSpPr txBox="1"/>
          <p:nvPr/>
        </p:nvSpPr>
        <p:spPr>
          <a:xfrm>
            <a:off x="411520" y="2486749"/>
            <a:ext cx="84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Stellar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7610600-8934-4202-8736-15818B1A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69" y="3781532"/>
            <a:ext cx="4176146" cy="253301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C981717-4579-431B-984B-CE64CEE6ECE3}"/>
              </a:ext>
            </a:extLst>
          </p:cNvPr>
          <p:cNvSpPr txBox="1"/>
          <p:nvPr/>
        </p:nvSpPr>
        <p:spPr>
          <a:xfrm>
            <a:off x="6297168" y="4733285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Ethereum</a:t>
            </a:r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AA2BAA6-D3D4-47D0-B4EE-A423C8FDB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28" y="3680489"/>
            <a:ext cx="4298888" cy="260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0F62F43-7E88-4A7F-BD05-611A5FA9839C}"/>
              </a:ext>
            </a:extLst>
          </p:cNvPr>
          <p:cNvSpPr txBox="1"/>
          <p:nvPr/>
        </p:nvSpPr>
        <p:spPr>
          <a:xfrm>
            <a:off x="551688" y="4733285"/>
            <a:ext cx="84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Neo</a:t>
            </a:r>
            <a:endParaRPr lang="fr-FR" dirty="0"/>
          </a:p>
        </p:txBody>
      </p:sp>
      <p:pic>
        <p:nvPicPr>
          <p:cNvPr id="7" name="Image 6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DE058AC8-B54F-4497-8035-0E3BF67AC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67" y="5156303"/>
            <a:ext cx="691302" cy="1125751"/>
          </a:xfrm>
          <a:prstGeom prst="rect">
            <a:avLst/>
          </a:prstGeom>
        </p:spPr>
      </p:pic>
      <p:pic>
        <p:nvPicPr>
          <p:cNvPr id="23" name="Image 22" descr="Une image contenant table, pont&#10;&#10;Description générée automatiquement">
            <a:extLst>
              <a:ext uri="{FF2B5EF4-FFF2-40B4-BE49-F238E27FC236}">
                <a16:creationId xmlns:a16="http://schemas.microsoft.com/office/drawing/2014/main" id="{63059486-7A9F-434B-9557-A27A3D6A8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20" y="2977383"/>
            <a:ext cx="568878" cy="568878"/>
          </a:xfrm>
          <a:prstGeom prst="rect">
            <a:avLst/>
          </a:prstGeom>
        </p:spPr>
      </p:pic>
      <p:pic>
        <p:nvPicPr>
          <p:cNvPr id="25" name="Image 2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891490B2-AF35-47D8-BEF5-D88711F518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1" y="5166692"/>
            <a:ext cx="691302" cy="766193"/>
          </a:xfrm>
          <a:prstGeom prst="rect">
            <a:avLst/>
          </a:prstGeom>
        </p:spPr>
      </p:pic>
      <p:pic>
        <p:nvPicPr>
          <p:cNvPr id="27" name="Image 26" descr="Une image contenant assis&#10;&#10;Description générée automatiquement">
            <a:extLst>
              <a:ext uri="{FF2B5EF4-FFF2-40B4-BE49-F238E27FC236}">
                <a16:creationId xmlns:a16="http://schemas.microsoft.com/office/drawing/2014/main" id="{05EA3D32-B989-4BDC-A2FC-1AE54033AC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6" y="2909172"/>
            <a:ext cx="704506" cy="7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2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Project: First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 descr="Une image contenant texte, debout, girafe, groupe&#10;&#10;Description générée automatiquement">
            <a:extLst>
              <a:ext uri="{FF2B5EF4-FFF2-40B4-BE49-F238E27FC236}">
                <a16:creationId xmlns:a16="http://schemas.microsoft.com/office/drawing/2014/main" id="{8B80FCAC-8482-4DC2-9740-5FFEAD8FC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9" y="2772776"/>
            <a:ext cx="5868527" cy="323015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45EFFC5-08D5-4823-AC8B-D04540DA6CE2}"/>
              </a:ext>
            </a:extLst>
          </p:cNvPr>
          <p:cNvSpPr txBox="1">
            <a:spLocks/>
          </p:cNvSpPr>
          <p:nvPr/>
        </p:nvSpPr>
        <p:spPr>
          <a:xfrm>
            <a:off x="838200" y="1825086"/>
            <a:ext cx="4099560" cy="608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/>
              <a:t>Market</a:t>
            </a:r>
            <a:r>
              <a:rPr lang="fr-FR" sz="2400" dirty="0"/>
              <a:t> Cap covariance matrix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0384825-F58E-4CE5-A640-F9419B7DD10A}"/>
              </a:ext>
            </a:extLst>
          </p:cNvPr>
          <p:cNvSpPr txBox="1">
            <a:spLocks/>
          </p:cNvSpPr>
          <p:nvPr/>
        </p:nvSpPr>
        <p:spPr>
          <a:xfrm>
            <a:off x="7092696" y="1825086"/>
            <a:ext cx="4099560" cy="608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Volume </a:t>
            </a:r>
            <a:r>
              <a:rPr lang="fr-FR" sz="2400" dirty="0" err="1"/>
              <a:t>Traded</a:t>
            </a:r>
            <a:r>
              <a:rPr lang="fr-FR" sz="2400" dirty="0"/>
              <a:t> covariance matrix</a:t>
            </a:r>
          </a:p>
        </p:txBody>
      </p:sp>
      <p:pic>
        <p:nvPicPr>
          <p:cNvPr id="12" name="Image 11" descr="Une image contenant texte, fenêtre, regardant, debout&#10;&#10;Description générée automatiquement">
            <a:extLst>
              <a:ext uri="{FF2B5EF4-FFF2-40B4-BE49-F238E27FC236}">
                <a16:creationId xmlns:a16="http://schemas.microsoft.com/office/drawing/2014/main" id="{DBFCE613-1210-4179-82B6-5B41E14BB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54" y="2769494"/>
            <a:ext cx="5512725" cy="32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8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Project: First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16</a:t>
            </a:fld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A7F99DB-24C7-490E-B2C0-049E38603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0"/>
          <a:stretch/>
        </p:blipFill>
        <p:spPr>
          <a:xfrm>
            <a:off x="354676" y="2235635"/>
            <a:ext cx="3860954" cy="405543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3AB39BA-07D4-4899-941E-969172935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1"/>
          <a:stretch/>
        </p:blipFill>
        <p:spPr>
          <a:xfrm>
            <a:off x="5746101" y="1361821"/>
            <a:ext cx="6413349" cy="54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1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0002" cy="1325563"/>
          </a:xfrm>
        </p:spPr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Project: Machine Learning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17</a:t>
            </a:fld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8AB046D-AA77-4A44-B536-0B6C9EC3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4782"/>
          </a:xfrm>
        </p:spPr>
        <p:txBody>
          <a:bodyPr/>
          <a:lstStyle/>
          <a:p>
            <a:pPr marL="0" indent="0">
              <a:buNone/>
            </a:pPr>
            <a:r>
              <a:rPr lang="fr-FR" sz="3200" dirty="0"/>
              <a:t>- Monte Carlo Simulation</a:t>
            </a:r>
          </a:p>
        </p:txBody>
      </p:sp>
    </p:spTree>
    <p:extLst>
      <p:ext uri="{BB962C8B-B14F-4D97-AF65-F5344CB8AC3E}">
        <p14:creationId xmlns:p14="http://schemas.microsoft.com/office/powerpoint/2010/main" val="254895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Project: The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33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Project: The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32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9D942-2003-4C64-951B-F576D168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3950"/>
          </a:xfrm>
        </p:spPr>
        <p:txBody>
          <a:bodyPr/>
          <a:lstStyle/>
          <a:p>
            <a:r>
              <a:rPr lang="fr-FR" dirty="0"/>
              <a:t>Index: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DE535-0AFC-4063-9075-5759AA1D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39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: Part 1</a:t>
            </a:r>
          </a:p>
          <a:p>
            <a:pPr lvl="1">
              <a:buFontTx/>
              <a:buChar char="-"/>
            </a:pPr>
            <a:r>
              <a:rPr lang="fr-FR" dirty="0" err="1"/>
              <a:t>What</a:t>
            </a:r>
            <a:r>
              <a:rPr lang="fr-FR" dirty="0"/>
              <a:t> ?</a:t>
            </a:r>
          </a:p>
          <a:p>
            <a:pPr lvl="1">
              <a:buFontTx/>
              <a:buChar char="-"/>
            </a:pPr>
            <a:r>
              <a:rPr lang="fr-FR" dirty="0" err="1"/>
              <a:t>Why</a:t>
            </a:r>
            <a:r>
              <a:rPr lang="fr-FR" dirty="0"/>
              <a:t> ?</a:t>
            </a:r>
          </a:p>
          <a:p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: Part 2</a:t>
            </a:r>
          </a:p>
          <a:p>
            <a:pPr lvl="1">
              <a:buFontTx/>
              <a:buChar char="-"/>
            </a:pPr>
            <a:r>
              <a:rPr lang="fr-FR" dirty="0"/>
              <a:t>The data</a:t>
            </a:r>
          </a:p>
          <a:p>
            <a:pPr lvl="1">
              <a:buFontTx/>
              <a:buChar char="-"/>
            </a:pPr>
            <a:r>
              <a:rPr lang="fr-FR" dirty="0"/>
              <a:t>First </a:t>
            </a:r>
            <a:r>
              <a:rPr lang="fr-FR" dirty="0" err="1"/>
              <a:t>results</a:t>
            </a:r>
            <a:endParaRPr lang="fr-FR" dirty="0"/>
          </a:p>
          <a:p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: Part 3</a:t>
            </a:r>
          </a:p>
          <a:p>
            <a:pPr lvl="1">
              <a:buFontTx/>
              <a:buChar char="-"/>
            </a:pPr>
            <a:r>
              <a:rPr lang="fr-FR" dirty="0"/>
              <a:t>Machine Learning </a:t>
            </a:r>
            <a:r>
              <a:rPr lang="fr-FR" dirty="0" err="1"/>
              <a:t>Models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err="1"/>
              <a:t>Results</a:t>
            </a:r>
            <a:endParaRPr lang="fr-FR" dirty="0"/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861B4E-6F0C-4071-9D9B-15D3BE1D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178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144A91-5721-45FD-85CC-9A0AE749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28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7638D1-C1E6-4453-ADE4-B597A215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994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36140B9-23E3-4C21-A6C4-BB47C532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3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C2A292-2C0D-4FE2-9993-86FEF4C0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334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3C04726-523C-4E25-9411-31793383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13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25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BF507CC-64D7-47DA-B193-B9229C60BCD4}"/>
              </a:ext>
            </a:extLst>
          </p:cNvPr>
          <p:cNvSpPr txBox="1">
            <a:spLocks/>
          </p:cNvSpPr>
          <p:nvPr/>
        </p:nvSpPr>
        <p:spPr>
          <a:xfrm>
            <a:off x="838200" y="1404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Coinmarketcap:	</a:t>
            </a:r>
            <a:r>
              <a:rPr lang="fr-FR" sz="1600" dirty="0"/>
              <a:t>https://coinmarketcap.com/</a:t>
            </a:r>
            <a:r>
              <a:rPr lang="fr-FR" sz="1000" dirty="0"/>
              <a:t>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5513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63AA24-B359-401B-A99D-87953767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FD112A-35F5-49F8-8CCB-5CC451C22B44}"/>
              </a:ext>
            </a:extLst>
          </p:cNvPr>
          <p:cNvSpPr txBox="1"/>
          <p:nvPr/>
        </p:nvSpPr>
        <p:spPr>
          <a:xfrm>
            <a:off x="3382161" y="159391"/>
            <a:ext cx="5427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Cryptocurrencies</a:t>
            </a:r>
            <a:endParaRPr lang="fr-FR" sz="4400" dirty="0"/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4F547F7-3345-4B31-BD68-730432E3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17" y="3063520"/>
            <a:ext cx="1686434" cy="1686434"/>
          </a:xfrm>
          <a:prstGeom prst="rect">
            <a:avLst/>
          </a:prstGeom>
        </p:spPr>
      </p:pic>
      <p:pic>
        <p:nvPicPr>
          <p:cNvPr id="7" name="Image 6" descr="Une image contenant signe, horloge&#10;&#10;Description générée automatiquement">
            <a:extLst>
              <a:ext uri="{FF2B5EF4-FFF2-40B4-BE49-F238E27FC236}">
                <a16:creationId xmlns:a16="http://schemas.microsoft.com/office/drawing/2014/main" id="{6639FE14-E4C5-424E-A8DC-FAD58C326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28" y="4749954"/>
            <a:ext cx="2075377" cy="2068459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9E8569FC-1A5B-42A9-97DB-4D660E445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9334" y="758826"/>
            <a:ext cx="2936224" cy="2936224"/>
          </a:xfrm>
          <a:prstGeom prst="rect">
            <a:avLst/>
          </a:prstGeom>
        </p:spPr>
      </p:pic>
      <p:pic>
        <p:nvPicPr>
          <p:cNvPr id="11" name="Image 10" descr="Une image contenant pièce, dessin&#10;&#10;Description générée automatiquement">
            <a:extLst>
              <a:ext uri="{FF2B5EF4-FFF2-40B4-BE49-F238E27FC236}">
                <a16:creationId xmlns:a16="http://schemas.microsoft.com/office/drawing/2014/main" id="{3AB518C3-5356-4670-B881-937A44B24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87" y="4254856"/>
            <a:ext cx="2358030" cy="2358030"/>
          </a:xfrm>
          <a:prstGeom prst="rect">
            <a:avLst/>
          </a:prstGeom>
        </p:spPr>
      </p:pic>
      <p:pic>
        <p:nvPicPr>
          <p:cNvPr id="13" name="Image 12" descr="Une image contenant signe, rue, trafic, rouge&#10;&#10;Description générée automatiquement">
            <a:extLst>
              <a:ext uri="{FF2B5EF4-FFF2-40B4-BE49-F238E27FC236}">
                <a16:creationId xmlns:a16="http://schemas.microsoft.com/office/drawing/2014/main" id="{5AEB3C77-8AB5-4CCC-8AE4-87A008429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16" y="1768323"/>
            <a:ext cx="2156593" cy="2156593"/>
          </a:xfrm>
          <a:prstGeom prst="rect">
            <a:avLst/>
          </a:prstGeom>
        </p:spPr>
      </p:pic>
      <p:pic>
        <p:nvPicPr>
          <p:cNvPr id="15" name="Image 14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8011E20F-5ED0-4D23-9D5F-BE0269176C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89" y="3362092"/>
            <a:ext cx="3250794" cy="3250794"/>
          </a:xfrm>
          <a:prstGeom prst="rect">
            <a:avLst/>
          </a:prstGeom>
        </p:spPr>
      </p:pic>
      <p:pic>
        <p:nvPicPr>
          <p:cNvPr id="17" name="Image 16" descr="Une image contenant objet&#10;&#10;Description générée automatiquement">
            <a:extLst>
              <a:ext uri="{FF2B5EF4-FFF2-40B4-BE49-F238E27FC236}">
                <a16:creationId xmlns:a16="http://schemas.microsoft.com/office/drawing/2014/main" id="{FE174B2E-5C2D-480B-83BD-C9DC48A617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9" y="679653"/>
            <a:ext cx="2247899" cy="2247899"/>
          </a:xfrm>
          <a:prstGeom prst="rect">
            <a:avLst/>
          </a:prstGeom>
        </p:spPr>
      </p:pic>
      <p:pic>
        <p:nvPicPr>
          <p:cNvPr id="19" name="Image 18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3CB6C8CE-9DCA-4A8F-8DCD-970751D76C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136">
            <a:off x="343503" y="2590100"/>
            <a:ext cx="2660540" cy="4332557"/>
          </a:xfrm>
          <a:prstGeom prst="rect">
            <a:avLst/>
          </a:prstGeom>
        </p:spPr>
      </p:pic>
      <p:pic>
        <p:nvPicPr>
          <p:cNvPr id="6" name="Image 5" descr="Une image contenant table, pont&#10;&#10;Description générée automatiquement">
            <a:extLst>
              <a:ext uri="{FF2B5EF4-FFF2-40B4-BE49-F238E27FC236}">
                <a16:creationId xmlns:a16="http://schemas.microsoft.com/office/drawing/2014/main" id="{458033DE-F0DF-43ED-8C42-BC06B171E3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400" y="1229192"/>
            <a:ext cx="1832540" cy="18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1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63AA24-B359-401B-A99D-87953767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 descr="Une image contenant capture d’écran, gens&#10;&#10;Description générée automatiquement">
            <a:extLst>
              <a:ext uri="{FF2B5EF4-FFF2-40B4-BE49-F238E27FC236}">
                <a16:creationId xmlns:a16="http://schemas.microsoft.com/office/drawing/2014/main" id="{F706D6BF-668A-4303-B428-5D99058A2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3689"/>
            <a:ext cx="12192000" cy="305431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222DF8-132B-42B4-9DE8-BD80590C9DF0}"/>
              </a:ext>
            </a:extLst>
          </p:cNvPr>
          <p:cNvSpPr txBox="1"/>
          <p:nvPr/>
        </p:nvSpPr>
        <p:spPr>
          <a:xfrm>
            <a:off x="3382162" y="159391"/>
            <a:ext cx="4260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Cryptocurrencies</a:t>
            </a:r>
            <a:endParaRPr lang="fr-FR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AA68CA-A18E-4EF3-9B81-04B084400EDF}"/>
              </a:ext>
            </a:extLst>
          </p:cNvPr>
          <p:cNvSpPr txBox="1"/>
          <p:nvPr/>
        </p:nvSpPr>
        <p:spPr>
          <a:xfrm>
            <a:off x="336702" y="1476403"/>
            <a:ext cx="5569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5000 cryptocurrencies</a:t>
            </a:r>
          </a:p>
          <a:p>
            <a:endParaRPr lang="en-US" dirty="0"/>
          </a:p>
          <a:p>
            <a:r>
              <a:rPr lang="en-US" dirty="0"/>
              <a:t>&gt; 20 000 different markets</a:t>
            </a:r>
          </a:p>
          <a:p>
            <a:endParaRPr lang="en-US" dirty="0"/>
          </a:p>
          <a:p>
            <a:r>
              <a:rPr lang="en-US" dirty="0"/>
              <a:t>Volume traded every 24 hours &gt; 125 billion USD</a:t>
            </a:r>
          </a:p>
          <a:p>
            <a:endParaRPr lang="en-US" dirty="0"/>
          </a:p>
          <a:p>
            <a:r>
              <a:rPr lang="en-US" dirty="0"/>
              <a:t>Global Market Cap &gt; 250 billion dollars</a:t>
            </a:r>
          </a:p>
        </p:txBody>
      </p:sp>
    </p:spTree>
    <p:extLst>
      <p:ext uri="{BB962C8B-B14F-4D97-AF65-F5344CB8AC3E}">
        <p14:creationId xmlns:p14="http://schemas.microsoft.com/office/powerpoint/2010/main" val="339883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63AA24-B359-401B-A99D-87953767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79EA11-2100-48EE-A03D-66AEF2A5911F}"/>
              </a:ext>
            </a:extLst>
          </p:cNvPr>
          <p:cNvSpPr txBox="1"/>
          <p:nvPr/>
        </p:nvSpPr>
        <p:spPr>
          <a:xfrm>
            <a:off x="3382162" y="159391"/>
            <a:ext cx="4260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Cryptocurrencies</a:t>
            </a:r>
            <a:endParaRPr lang="fr-FR" sz="4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4ED805-7757-48C4-901A-2D9289B21C87}"/>
              </a:ext>
            </a:extLst>
          </p:cNvPr>
          <p:cNvSpPr txBox="1"/>
          <p:nvPr/>
        </p:nvSpPr>
        <p:spPr>
          <a:xfrm>
            <a:off x="2711043" y="928832"/>
            <a:ext cx="560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trade cryptocurrencies ?</a:t>
            </a:r>
            <a:endParaRPr lang="fr-FR" sz="3200" dirty="0"/>
          </a:p>
        </p:txBody>
      </p:sp>
      <p:pic>
        <p:nvPicPr>
          <p:cNvPr id="7" name="Image 6" descr="Une image contenant accessoire&#10;&#10;Description générée automatiquement">
            <a:extLst>
              <a:ext uri="{FF2B5EF4-FFF2-40B4-BE49-F238E27FC236}">
                <a16:creationId xmlns:a16="http://schemas.microsoft.com/office/drawing/2014/main" id="{E708FC89-C937-4F98-B609-5BC5FE60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95" y="2283048"/>
            <a:ext cx="1401635" cy="1371600"/>
          </a:xfrm>
          <a:prstGeom prst="rect">
            <a:avLst/>
          </a:prstGeom>
        </p:spPr>
      </p:pic>
      <p:pic>
        <p:nvPicPr>
          <p:cNvPr id="9" name="Image 8" descr="Une image contenant horloge, lumière&#10;&#10;Description générée automatiquement">
            <a:extLst>
              <a:ext uri="{FF2B5EF4-FFF2-40B4-BE49-F238E27FC236}">
                <a16:creationId xmlns:a16="http://schemas.microsoft.com/office/drawing/2014/main" id="{E769EB70-F08A-4790-90FC-1FD7D3DC6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63841">
            <a:off x="2996175" y="1352224"/>
            <a:ext cx="1399592" cy="1399592"/>
          </a:xfrm>
          <a:prstGeom prst="rect">
            <a:avLst/>
          </a:prstGeom>
        </p:spPr>
      </p:pic>
      <p:pic>
        <p:nvPicPr>
          <p:cNvPr id="11" name="Image 10" descr="Une image contenant ordinateur, horloge&#10;&#10;Description générée automatiquement">
            <a:extLst>
              <a:ext uri="{FF2B5EF4-FFF2-40B4-BE49-F238E27FC236}">
                <a16:creationId xmlns:a16="http://schemas.microsoft.com/office/drawing/2014/main" id="{CA4CDC71-3BF1-44A1-B558-4C47C3B67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02" y="2391509"/>
            <a:ext cx="1455576" cy="1455576"/>
          </a:xfrm>
          <a:prstGeom prst="rect">
            <a:avLst/>
          </a:prstGeom>
        </p:spPr>
      </p:pic>
      <p:pic>
        <p:nvPicPr>
          <p:cNvPr id="12" name="Image 11" descr="Une image contenant horloge, lumière&#10;&#10;Description générée automatiquement">
            <a:extLst>
              <a:ext uri="{FF2B5EF4-FFF2-40B4-BE49-F238E27FC236}">
                <a16:creationId xmlns:a16="http://schemas.microsoft.com/office/drawing/2014/main" id="{321A710C-5ACA-4B60-8D8C-1DD882D8B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63841">
            <a:off x="6481292" y="1404748"/>
            <a:ext cx="1399592" cy="1399592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87A6CC7-85B7-442A-83CF-BF7A66C3C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92" y="2391509"/>
            <a:ext cx="2268415" cy="13716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FC19057-7315-4465-B246-D7276359BAC7}"/>
              </a:ext>
            </a:extLst>
          </p:cNvPr>
          <p:cNvSpPr txBox="1"/>
          <p:nvPr/>
        </p:nvSpPr>
        <p:spPr>
          <a:xfrm>
            <a:off x="3126420" y="2707977"/>
            <a:ext cx="1516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Conversion </a:t>
            </a:r>
            <a:r>
              <a:rPr lang="fr-FR" sz="1400" dirty="0" err="1"/>
              <a:t>fees</a:t>
            </a:r>
            <a:r>
              <a:rPr lang="fr-FR" sz="1400" dirty="0"/>
              <a:t> to change $/€ to </a:t>
            </a:r>
            <a:r>
              <a:rPr lang="fr-FR" sz="1400" dirty="0" err="1"/>
              <a:t>cryptocurrencies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B6A06C-2158-4015-89A7-67C31F6BC5ED}"/>
              </a:ext>
            </a:extLst>
          </p:cNvPr>
          <p:cNvSpPr txBox="1"/>
          <p:nvPr/>
        </p:nvSpPr>
        <p:spPr>
          <a:xfrm>
            <a:off x="5911214" y="2749965"/>
            <a:ext cx="1656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Transaction </a:t>
            </a:r>
            <a:r>
              <a:rPr lang="fr-FR" sz="1400" dirty="0" err="1"/>
              <a:t>fees</a:t>
            </a:r>
            <a:r>
              <a:rPr lang="fr-FR" sz="1400" dirty="0"/>
              <a:t> to </a:t>
            </a:r>
            <a:r>
              <a:rPr lang="fr-FR" sz="1400" dirty="0" err="1"/>
              <a:t>send</a:t>
            </a:r>
            <a:r>
              <a:rPr lang="fr-FR" sz="1400" dirty="0"/>
              <a:t> </a:t>
            </a:r>
            <a:r>
              <a:rPr lang="fr-FR" sz="1400" dirty="0" err="1"/>
              <a:t>your</a:t>
            </a:r>
            <a:r>
              <a:rPr lang="fr-FR" sz="1400" dirty="0"/>
              <a:t> money out of a platform</a:t>
            </a:r>
          </a:p>
        </p:txBody>
      </p:sp>
      <p:pic>
        <p:nvPicPr>
          <p:cNvPr id="21" name="Image 20" descr="Une image contenant accessoire&#10;&#10;Description générée automatiquement">
            <a:extLst>
              <a:ext uri="{FF2B5EF4-FFF2-40B4-BE49-F238E27FC236}">
                <a16:creationId xmlns:a16="http://schemas.microsoft.com/office/drawing/2014/main" id="{4D65C456-20B1-43DA-9665-5D72F4FE1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319" y="4516868"/>
            <a:ext cx="1401635" cy="1371600"/>
          </a:xfrm>
          <a:prstGeom prst="rect">
            <a:avLst/>
          </a:prstGeom>
        </p:spPr>
      </p:pic>
      <p:pic>
        <p:nvPicPr>
          <p:cNvPr id="23" name="Image 22" descr="Une image contenant horloge, lumière&#10;&#10;Description générée automatiquement">
            <a:extLst>
              <a:ext uri="{FF2B5EF4-FFF2-40B4-BE49-F238E27FC236}">
                <a16:creationId xmlns:a16="http://schemas.microsoft.com/office/drawing/2014/main" id="{1B82C2FF-42B1-4F50-A602-A4AC104E3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63841">
            <a:off x="2996175" y="3614222"/>
            <a:ext cx="1399592" cy="1399592"/>
          </a:xfrm>
          <a:prstGeom prst="rect">
            <a:avLst/>
          </a:prstGeom>
        </p:spPr>
      </p:pic>
      <p:pic>
        <p:nvPicPr>
          <p:cNvPr id="24" name="Image 23" descr="Une image contenant ordinateur, horloge&#10;&#10;Description générée automatiquement">
            <a:extLst>
              <a:ext uri="{FF2B5EF4-FFF2-40B4-BE49-F238E27FC236}">
                <a16:creationId xmlns:a16="http://schemas.microsoft.com/office/drawing/2014/main" id="{B0D26E73-EFC5-4325-8C3F-6AA94BB75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02" y="4516868"/>
            <a:ext cx="1455576" cy="1455576"/>
          </a:xfrm>
          <a:prstGeom prst="rect">
            <a:avLst/>
          </a:prstGeom>
        </p:spPr>
      </p:pic>
      <p:pic>
        <p:nvPicPr>
          <p:cNvPr id="25" name="Image 2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C95ADBB-0B26-46FD-AF87-D3479113D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6" y="4516868"/>
            <a:ext cx="2268415" cy="1371600"/>
          </a:xfrm>
          <a:prstGeom prst="rect">
            <a:avLst/>
          </a:prstGeom>
        </p:spPr>
      </p:pic>
      <p:pic>
        <p:nvPicPr>
          <p:cNvPr id="26" name="Image 25" descr="Une image contenant horloge, lumière&#10;&#10;Description générée automatiquement">
            <a:extLst>
              <a:ext uri="{FF2B5EF4-FFF2-40B4-BE49-F238E27FC236}">
                <a16:creationId xmlns:a16="http://schemas.microsoft.com/office/drawing/2014/main" id="{8F684EF3-76B3-44CF-9590-664486922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63841">
            <a:off x="6451396" y="3674134"/>
            <a:ext cx="1399592" cy="139959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63B8E21-D5FA-4EF7-A475-2C57CA2E5698}"/>
              </a:ext>
            </a:extLst>
          </p:cNvPr>
          <p:cNvSpPr txBox="1"/>
          <p:nvPr/>
        </p:nvSpPr>
        <p:spPr>
          <a:xfrm>
            <a:off x="185246" y="2707977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buy</a:t>
            </a:r>
            <a:r>
              <a:rPr lang="fr-FR" dirty="0"/>
              <a:t> crypto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B86D2B-E2CA-453D-B35C-7B36E05490CA}"/>
              </a:ext>
            </a:extLst>
          </p:cNvPr>
          <p:cNvSpPr txBox="1"/>
          <p:nvPr/>
        </p:nvSpPr>
        <p:spPr>
          <a:xfrm>
            <a:off x="193999" y="4732124"/>
            <a:ext cx="133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secure</a:t>
            </a:r>
            <a:r>
              <a:rPr lang="fr-FR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89998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63AA24-B359-401B-A99D-87953767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 descr="Une image contenant pièce, dessin&#10;&#10;Description générée automatiquement">
            <a:extLst>
              <a:ext uri="{FF2B5EF4-FFF2-40B4-BE49-F238E27FC236}">
                <a16:creationId xmlns:a16="http://schemas.microsoft.com/office/drawing/2014/main" id="{27031937-7111-42C2-BB58-E6D6CBCD1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82" y="1084427"/>
            <a:ext cx="1879934" cy="187993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896FCFC-C6C0-4E4E-B687-1107100BE1C4}"/>
              </a:ext>
            </a:extLst>
          </p:cNvPr>
          <p:cNvSpPr txBox="1"/>
          <p:nvPr/>
        </p:nvSpPr>
        <p:spPr>
          <a:xfrm>
            <a:off x="3382161" y="159391"/>
            <a:ext cx="5427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Tether - USDT</a:t>
            </a:r>
            <a:endParaRPr lang="fr-FR" sz="4400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D350CC4-5923-471F-BF82-F5D3DAD17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1488" y="4153504"/>
            <a:ext cx="4593755" cy="30625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BC70C3-F6D3-4685-8350-C11B936EC0CC}"/>
              </a:ext>
            </a:extLst>
          </p:cNvPr>
          <p:cNvSpPr/>
          <p:nvPr/>
        </p:nvSpPr>
        <p:spPr>
          <a:xfrm>
            <a:off x="410609" y="4153504"/>
            <a:ext cx="33095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</a:rPr>
              <a:t>1 USDT = 1USD</a:t>
            </a:r>
            <a:endParaRPr lang="fr-FR" sz="4000" dirty="0"/>
          </a:p>
        </p:txBody>
      </p:sp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8676180F-E2F7-450B-A3D5-7CF5234DC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72" y="1413165"/>
            <a:ext cx="8154259" cy="494318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5AA5D49-30A3-4A2E-9C1F-F6E7C7316661}"/>
              </a:ext>
            </a:extLst>
          </p:cNvPr>
          <p:cNvSpPr txBox="1"/>
          <p:nvPr/>
        </p:nvSpPr>
        <p:spPr>
          <a:xfrm>
            <a:off x="207969" y="3269673"/>
            <a:ext cx="3621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Market</a:t>
            </a:r>
            <a:r>
              <a:rPr lang="fr-FR" sz="1600" dirty="0"/>
              <a:t> cap: 	     4 628 311 000$</a:t>
            </a:r>
          </a:p>
          <a:p>
            <a:r>
              <a:rPr lang="fr-FR" sz="1600" dirty="0"/>
              <a:t>Volume </a:t>
            </a:r>
            <a:r>
              <a:rPr lang="fr-FR" sz="1600" dirty="0" err="1"/>
              <a:t>Traded</a:t>
            </a:r>
            <a:r>
              <a:rPr lang="fr-FR" sz="1600" dirty="0"/>
              <a:t> in 24h:   51 142 268 000$</a:t>
            </a:r>
          </a:p>
          <a:p>
            <a:r>
              <a:rPr lang="en-US" sz="1600" dirty="0"/>
              <a:t>35% of volume traded every day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3305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63AA24-B359-401B-A99D-87953767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79EA11-2100-48EE-A03D-66AEF2A5911F}"/>
              </a:ext>
            </a:extLst>
          </p:cNvPr>
          <p:cNvSpPr txBox="1"/>
          <p:nvPr/>
        </p:nvSpPr>
        <p:spPr>
          <a:xfrm>
            <a:off x="3382162" y="159391"/>
            <a:ext cx="4260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Cryptocurrencies</a:t>
            </a:r>
            <a:endParaRPr lang="fr-FR" sz="4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4ED805-7757-48C4-901A-2D9289B21C87}"/>
              </a:ext>
            </a:extLst>
          </p:cNvPr>
          <p:cNvSpPr txBox="1"/>
          <p:nvPr/>
        </p:nvSpPr>
        <p:spPr>
          <a:xfrm>
            <a:off x="2711043" y="928832"/>
            <a:ext cx="560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trade cryptocurrencies ?</a:t>
            </a:r>
            <a:endParaRPr lang="fr-FR" sz="3200" dirty="0"/>
          </a:p>
        </p:txBody>
      </p:sp>
      <p:pic>
        <p:nvPicPr>
          <p:cNvPr id="7" name="Image 6" descr="Une image contenant accessoire&#10;&#10;Description générée automatiquement">
            <a:extLst>
              <a:ext uri="{FF2B5EF4-FFF2-40B4-BE49-F238E27FC236}">
                <a16:creationId xmlns:a16="http://schemas.microsoft.com/office/drawing/2014/main" id="{E708FC89-C937-4F98-B609-5BC5FE60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95" y="2283048"/>
            <a:ext cx="1401635" cy="1371600"/>
          </a:xfrm>
          <a:prstGeom prst="rect">
            <a:avLst/>
          </a:prstGeom>
        </p:spPr>
      </p:pic>
      <p:pic>
        <p:nvPicPr>
          <p:cNvPr id="9" name="Image 8" descr="Une image contenant horloge, lumière&#10;&#10;Description générée automatiquement">
            <a:extLst>
              <a:ext uri="{FF2B5EF4-FFF2-40B4-BE49-F238E27FC236}">
                <a16:creationId xmlns:a16="http://schemas.microsoft.com/office/drawing/2014/main" id="{E769EB70-F08A-4790-90FC-1FD7D3DC6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63841">
            <a:off x="2996175" y="1352224"/>
            <a:ext cx="1399592" cy="1399592"/>
          </a:xfrm>
          <a:prstGeom prst="rect">
            <a:avLst/>
          </a:prstGeom>
        </p:spPr>
      </p:pic>
      <p:pic>
        <p:nvPicPr>
          <p:cNvPr id="11" name="Image 10" descr="Une image contenant ordinateur, horloge&#10;&#10;Description générée automatiquement">
            <a:extLst>
              <a:ext uri="{FF2B5EF4-FFF2-40B4-BE49-F238E27FC236}">
                <a16:creationId xmlns:a16="http://schemas.microsoft.com/office/drawing/2014/main" id="{CA4CDC71-3BF1-44A1-B558-4C47C3B67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02" y="2391509"/>
            <a:ext cx="1455576" cy="1455576"/>
          </a:xfrm>
          <a:prstGeom prst="rect">
            <a:avLst/>
          </a:prstGeom>
        </p:spPr>
      </p:pic>
      <p:pic>
        <p:nvPicPr>
          <p:cNvPr id="12" name="Image 11" descr="Une image contenant horloge, lumière&#10;&#10;Description générée automatiquement">
            <a:extLst>
              <a:ext uri="{FF2B5EF4-FFF2-40B4-BE49-F238E27FC236}">
                <a16:creationId xmlns:a16="http://schemas.microsoft.com/office/drawing/2014/main" id="{321A710C-5ACA-4B60-8D8C-1DD882D8B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63841">
            <a:off x="6481292" y="1404748"/>
            <a:ext cx="1399592" cy="1399592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87A6CC7-85B7-442A-83CF-BF7A66C3C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92" y="2391509"/>
            <a:ext cx="2268415" cy="13716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FC19057-7315-4465-B246-D7276359BAC7}"/>
              </a:ext>
            </a:extLst>
          </p:cNvPr>
          <p:cNvSpPr txBox="1"/>
          <p:nvPr/>
        </p:nvSpPr>
        <p:spPr>
          <a:xfrm>
            <a:off x="3126420" y="2707977"/>
            <a:ext cx="1516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Conversion </a:t>
            </a:r>
            <a:r>
              <a:rPr lang="fr-FR" sz="1400" dirty="0" err="1"/>
              <a:t>fees</a:t>
            </a:r>
            <a:r>
              <a:rPr lang="fr-FR" sz="1400" dirty="0"/>
              <a:t> to change $/€ to </a:t>
            </a:r>
            <a:r>
              <a:rPr lang="fr-FR" sz="1400" dirty="0" err="1"/>
              <a:t>cryptocurrencies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B6A06C-2158-4015-89A7-67C31F6BC5ED}"/>
              </a:ext>
            </a:extLst>
          </p:cNvPr>
          <p:cNvSpPr txBox="1"/>
          <p:nvPr/>
        </p:nvSpPr>
        <p:spPr>
          <a:xfrm>
            <a:off x="5911214" y="2749965"/>
            <a:ext cx="1656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Transaction </a:t>
            </a:r>
            <a:r>
              <a:rPr lang="fr-FR" sz="1400" dirty="0" err="1"/>
              <a:t>fees</a:t>
            </a:r>
            <a:r>
              <a:rPr lang="fr-FR" sz="1400" dirty="0"/>
              <a:t> to </a:t>
            </a:r>
            <a:r>
              <a:rPr lang="fr-FR" sz="1400" dirty="0" err="1"/>
              <a:t>send</a:t>
            </a:r>
            <a:r>
              <a:rPr lang="fr-FR" sz="1400" dirty="0"/>
              <a:t> </a:t>
            </a:r>
            <a:r>
              <a:rPr lang="fr-FR" sz="1400" dirty="0" err="1"/>
              <a:t>your</a:t>
            </a:r>
            <a:r>
              <a:rPr lang="fr-FR" sz="1400" dirty="0"/>
              <a:t> money out of a platform</a:t>
            </a:r>
          </a:p>
        </p:txBody>
      </p:sp>
      <p:pic>
        <p:nvPicPr>
          <p:cNvPr id="23" name="Image 22" descr="Une image contenant horloge, lumière&#10;&#10;Description générée automatiquement">
            <a:extLst>
              <a:ext uri="{FF2B5EF4-FFF2-40B4-BE49-F238E27FC236}">
                <a16:creationId xmlns:a16="http://schemas.microsoft.com/office/drawing/2014/main" id="{1B82C2FF-42B1-4F50-A602-A4AC104E3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63841">
            <a:off x="2996176" y="3614221"/>
            <a:ext cx="1399592" cy="139959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2554D44-42A4-49E9-862C-7322BA920286}"/>
              </a:ext>
            </a:extLst>
          </p:cNvPr>
          <p:cNvSpPr txBox="1"/>
          <p:nvPr/>
        </p:nvSpPr>
        <p:spPr>
          <a:xfrm>
            <a:off x="185246" y="2707977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buy</a:t>
            </a:r>
            <a:r>
              <a:rPr lang="fr-FR" dirty="0"/>
              <a:t> crypto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71DB39A-41F3-4271-B367-16917F6E659F}"/>
              </a:ext>
            </a:extLst>
          </p:cNvPr>
          <p:cNvSpPr txBox="1"/>
          <p:nvPr/>
        </p:nvSpPr>
        <p:spPr>
          <a:xfrm>
            <a:off x="283604" y="4700364"/>
            <a:ext cx="133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secure</a:t>
            </a:r>
            <a:r>
              <a:rPr lang="fr-FR" dirty="0"/>
              <a:t> value</a:t>
            </a:r>
          </a:p>
        </p:txBody>
      </p:sp>
      <p:pic>
        <p:nvPicPr>
          <p:cNvPr id="6" name="Image 5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E4BF5803-C30A-4C82-BE49-B41FDD7CE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64" y="4387197"/>
            <a:ext cx="1535185" cy="1535185"/>
          </a:xfrm>
          <a:prstGeom prst="rect">
            <a:avLst/>
          </a:prstGeom>
        </p:spPr>
      </p:pic>
      <p:pic>
        <p:nvPicPr>
          <p:cNvPr id="10" name="Image 9" descr="Une image contenant pièce, dessin&#10;&#10;Description générée automatiquement">
            <a:extLst>
              <a:ext uri="{FF2B5EF4-FFF2-40B4-BE49-F238E27FC236}">
                <a16:creationId xmlns:a16="http://schemas.microsoft.com/office/drawing/2014/main" id="{DD157407-B283-4EFF-9507-CE59F03B7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29" y="4396384"/>
            <a:ext cx="1535185" cy="153518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E52EEB3-2DD2-4744-A564-7E26BBEC5338}"/>
              </a:ext>
            </a:extLst>
          </p:cNvPr>
          <p:cNvSpPr txBox="1"/>
          <p:nvPr/>
        </p:nvSpPr>
        <p:spPr>
          <a:xfrm>
            <a:off x="6244836" y="4683853"/>
            <a:ext cx="2197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Almost</a:t>
            </a:r>
            <a:r>
              <a:rPr lang="fr-FR" dirty="0"/>
              <a:t> no </a:t>
            </a:r>
            <a:r>
              <a:rPr lang="fr-FR" dirty="0" err="1"/>
              <a:t>fees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Almost</a:t>
            </a:r>
            <a:r>
              <a:rPr lang="fr-FR" dirty="0"/>
              <a:t> </a:t>
            </a:r>
            <a:r>
              <a:rPr lang="fr-FR" dirty="0" err="1"/>
              <a:t>instantaneous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6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Project: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EA1F46-CB7D-494D-BCFE-C224BB27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5021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Can we predict Tether’s market cap evolution using</a:t>
            </a:r>
            <a:br>
              <a:rPr lang="en-US" sz="3200" dirty="0"/>
            </a:br>
            <a:r>
              <a:rPr lang="en-US" sz="3200" dirty="0"/>
              <a:t>other cryptocurrencies’s demand ? </a:t>
            </a:r>
            <a:endParaRPr lang="fr-FR" sz="32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66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C1D6-D9B5-4534-94C2-3E57C7B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r>
              <a:rPr lang="fr-FR" dirty="0"/>
              <a:t> Project: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EA1F46-CB7D-494D-BCFE-C224BB27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5021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Can we predict Tether’s market cap evolution using</a:t>
            </a:r>
            <a:br>
              <a:rPr lang="en-US" sz="3200" dirty="0"/>
            </a:br>
            <a:r>
              <a:rPr lang="en-US" sz="3200" dirty="0"/>
              <a:t>other cryptocurrencies’s demand ? </a:t>
            </a:r>
            <a:endParaRPr lang="fr-FR" sz="32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6CAFE-71D7-4F91-8F68-7AE4B31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5373-DBF4-4701-8A2E-788485DDEAFD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A8FDF41-4C77-4846-9C21-3ED581D4EE17}"/>
              </a:ext>
            </a:extLst>
          </p:cNvPr>
          <p:cNvSpPr txBox="1">
            <a:spLocks/>
          </p:cNvSpPr>
          <p:nvPr/>
        </p:nvSpPr>
        <p:spPr>
          <a:xfrm>
            <a:off x="838200" y="2911489"/>
            <a:ext cx="10515600" cy="103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does</a:t>
            </a:r>
            <a:r>
              <a:rPr lang="fr-FR" sz="3200" dirty="0"/>
              <a:t> </a:t>
            </a:r>
            <a:r>
              <a:rPr lang="fr-FR" sz="3200" dirty="0" err="1"/>
              <a:t>it</a:t>
            </a:r>
            <a:r>
              <a:rPr lang="fr-FR" sz="3200" dirty="0"/>
              <a:t> </a:t>
            </a:r>
            <a:r>
              <a:rPr lang="fr-FR" sz="3200" dirty="0" err="1"/>
              <a:t>mean</a:t>
            </a:r>
            <a:r>
              <a:rPr lang="fr-FR" sz="3200" dirty="0"/>
              <a:t>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31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354</Words>
  <Application>Microsoft Office PowerPoint</Application>
  <PresentationFormat>Grand écran</PresentationFormat>
  <Paragraphs>98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Présentation PowerPoint</vt:lpstr>
      <vt:lpstr>Index: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Research Project: Presentation</vt:lpstr>
      <vt:lpstr>Research Project: Presentation</vt:lpstr>
      <vt:lpstr>Research Project: Presentation</vt:lpstr>
      <vt:lpstr>Research Project: The Data</vt:lpstr>
      <vt:lpstr>Research Project: The Data</vt:lpstr>
      <vt:lpstr>Research Project: The Data</vt:lpstr>
      <vt:lpstr>Research Project: The Data</vt:lpstr>
      <vt:lpstr>Research Project: First Results</vt:lpstr>
      <vt:lpstr>Research Project: First Results</vt:lpstr>
      <vt:lpstr>Research Project: Machine Learning Models</vt:lpstr>
      <vt:lpstr>Research Project: The Data</vt:lpstr>
      <vt:lpstr>Research Project: The Data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Joncour</dc:creator>
  <cp:lastModifiedBy>Hugo Joncour</cp:lastModifiedBy>
  <cp:revision>29</cp:revision>
  <dcterms:created xsi:type="dcterms:W3CDTF">2020-03-02T03:24:11Z</dcterms:created>
  <dcterms:modified xsi:type="dcterms:W3CDTF">2020-03-14T04:16:28Z</dcterms:modified>
</cp:coreProperties>
</file>