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CURRENT EMPLOYEE RATING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cat>
            <c:multiLvlStrRef>
              <c:f>'[SALES DATA FOR III B.COM CS - A &amp; B.xlsx]CREDIT RATING'!$C$187:$F$191</c:f>
              <c:multiLvlStrCache>
                <c:ptCount val="5"/>
                <c:lvl>
                  <c:pt idx="0">
                    <c:v>Fully Meets</c:v>
                  </c:pt>
                  <c:pt idx="1">
                    <c:v>Fully Meets</c:v>
                  </c:pt>
                  <c:pt idx="2">
                    <c:v>Fully Meets</c:v>
                  </c:pt>
                  <c:pt idx="3">
                    <c:v>Fully Meets</c:v>
                  </c:pt>
                  <c:pt idx="4">
                    <c:v>Fully Meets</c:v>
                  </c:pt>
                </c:lvl>
                <c:lvl>
                  <c:pt idx="0">
                    <c:v>Sales</c:v>
                  </c:pt>
                  <c:pt idx="1">
                    <c:v>Sales</c:v>
                  </c:pt>
                  <c:pt idx="2">
                    <c:v>Sales</c:v>
                  </c:pt>
                  <c:pt idx="3">
                    <c:v>Sales</c:v>
                  </c:pt>
                  <c:pt idx="4">
                    <c:v>Sales</c:v>
                  </c:pt>
                </c:lvl>
                <c:lvl>
                  <c:pt idx="0">
                    <c:v>Madeline</c:v>
                  </c:pt>
                  <c:pt idx="1">
                    <c:v>Zain</c:v>
                  </c:pt>
                  <c:pt idx="2">
                    <c:v>Hezekiah</c:v>
                  </c:pt>
                  <c:pt idx="3">
                    <c:v>Gwendolyn</c:v>
                  </c:pt>
                  <c:pt idx="4">
                    <c:v>Kaia</c:v>
                  </c:pt>
                </c:lvl>
                <c:lvl>
                  <c:pt idx="0">
                    <c:v>2632</c:v>
                  </c:pt>
                  <c:pt idx="1">
                    <c:v>2633</c:v>
                  </c:pt>
                  <c:pt idx="2">
                    <c:v>2634</c:v>
                  </c:pt>
                  <c:pt idx="3">
                    <c:v>2636</c:v>
                  </c:pt>
                  <c:pt idx="4">
                    <c:v>2637</c:v>
                  </c:pt>
                </c:lvl>
              </c:multiLvlStrCache>
            </c:multiLvlStrRef>
          </c:cat>
          <c:val>
            <c:numRef>
              <c:f>'[SALES DATA FOR III B.COM CS - A &amp; B.xlsx]CREDIT RATING'!$G$187:$G$191</c:f>
              <c:numCache>
                <c:formatCode>General</c:formatCode>
                <c:ptCount val="5"/>
                <c:pt idx="0">
                  <c:v>4</c:v>
                </c:pt>
                <c:pt idx="1">
                  <c:v>5</c:v>
                </c:pt>
                <c:pt idx="2">
                  <c:v>4</c:v>
                </c:pt>
                <c:pt idx="3">
                  <c:v>5</c:v>
                </c:pt>
                <c:pt idx="4">
                  <c:v>5</c:v>
                </c:pt>
              </c:numCache>
            </c:numRef>
          </c:val>
          <c:extLst>
            <c:ext xmlns:c16="http://schemas.microsoft.com/office/drawing/2014/chart" uri="{C3380CC4-5D6E-409C-BE32-E72D297353CC}">
              <c16:uniqueId val="{00000000-907E-9848-8807-7F9123183DFA}"/>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SANTHA KUMAR.K</a:t>
            </a:r>
          </a:p>
          <a:p>
            <a:r>
              <a:rPr lang="en-US" sz="2400" dirty="0"/>
              <a:t>REGISTER NO:122202694</a:t>
            </a:r>
          </a:p>
          <a:p>
            <a:r>
              <a:rPr lang="en-US" sz="2400" dirty="0"/>
              <a:t>DEPARTMENT:B.COM CORPORATE SECRETARY SHIP </a:t>
            </a:r>
          </a:p>
          <a:p>
            <a:r>
              <a:rPr lang="en-US" sz="2400" dirty="0"/>
              <a:t>COLLEGE: THIRUTHANGAL NADAR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B8B4F8D7-DB11-6049-B38B-5BDA4E93A14E}"/>
              </a:ext>
            </a:extLst>
          </p:cNvPr>
          <p:cNvSpPr txBox="1"/>
          <p:nvPr/>
        </p:nvSpPr>
        <p:spPr>
          <a:xfrm>
            <a:off x="1188840" y="1610172"/>
            <a:ext cx="8164710" cy="3970318"/>
          </a:xfrm>
          <a:prstGeom prst="rect">
            <a:avLst/>
          </a:prstGeom>
          <a:noFill/>
        </p:spPr>
        <p:txBody>
          <a:bodyPr wrap="square">
            <a:spAutoFit/>
          </a:bodyPr>
          <a:lstStyle/>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3" name="Chart 12">
            <a:extLst>
              <a:ext uri="{FF2B5EF4-FFF2-40B4-BE49-F238E27FC236}">
                <a16:creationId xmlns:a16="http://schemas.microsoft.com/office/drawing/2014/main" id="{056A47F3-AB40-9B09-5022-31E495779B02}"/>
              </a:ext>
            </a:extLst>
          </p:cNvPr>
          <p:cNvGraphicFramePr>
            <a:graphicFrameLocks/>
          </p:cNvGraphicFramePr>
          <p:nvPr>
            <p:extLst>
              <p:ext uri="{D42A27DB-BD31-4B8C-83A1-F6EECF244321}">
                <p14:modId xmlns:p14="http://schemas.microsoft.com/office/powerpoint/2010/main" val="1433507406"/>
              </p:ext>
            </p:extLst>
          </p:nvPr>
        </p:nvGraphicFramePr>
        <p:xfrm>
          <a:off x="0" y="1372822"/>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Table 14">
            <a:extLst>
              <a:ext uri="{FF2B5EF4-FFF2-40B4-BE49-F238E27FC236}">
                <a16:creationId xmlns:a16="http://schemas.microsoft.com/office/drawing/2014/main" id="{C97112D4-5978-82A2-68B8-E71D4CCFC61F}"/>
              </a:ext>
            </a:extLst>
          </p:cNvPr>
          <p:cNvGraphicFramePr/>
          <p:nvPr>
            <p:extLst>
              <p:ext uri="{D42A27DB-BD31-4B8C-83A1-F6EECF244321}">
                <p14:modId xmlns:p14="http://schemas.microsoft.com/office/powerpoint/2010/main" val="2545674423"/>
              </p:ext>
            </p:extLst>
          </p:nvPr>
        </p:nvGraphicFramePr>
        <p:xfrm>
          <a:off x="4471571" y="2079833"/>
          <a:ext cx="4864100" cy="19540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4163017368"/>
                    </a:ext>
                  </a:extLst>
                </a:gridCol>
                <a:gridCol w="812800">
                  <a:extLst>
                    <a:ext uri="{9D8B030D-6E8A-4147-A177-3AD203B41FA5}">
                      <a16:colId xmlns:a16="http://schemas.microsoft.com/office/drawing/2014/main" val="704177789"/>
                    </a:ext>
                  </a:extLst>
                </a:gridCol>
                <a:gridCol w="1003300">
                  <a:extLst>
                    <a:ext uri="{9D8B030D-6E8A-4147-A177-3AD203B41FA5}">
                      <a16:colId xmlns:a16="http://schemas.microsoft.com/office/drawing/2014/main" val="3695970674"/>
                    </a:ext>
                  </a:extLst>
                </a:gridCol>
                <a:gridCol w="1181100">
                  <a:extLst>
                    <a:ext uri="{9D8B030D-6E8A-4147-A177-3AD203B41FA5}">
                      <a16:colId xmlns:a16="http://schemas.microsoft.com/office/drawing/2014/main" val="1936991083"/>
                    </a:ext>
                  </a:extLst>
                </a:gridCol>
                <a:gridCol w="1447800">
                  <a:extLst>
                    <a:ext uri="{9D8B030D-6E8A-4147-A177-3AD203B41FA5}">
                      <a16:colId xmlns:a16="http://schemas.microsoft.com/office/drawing/2014/main" val="2404024925"/>
                    </a:ext>
                  </a:extLst>
                </a:gridCol>
              </a:tblGrid>
              <a:tr h="390800">
                <a:tc>
                  <a:txBody>
                    <a:bodyPr/>
                    <a:lstStyle/>
                    <a:p>
                      <a:pPr algn="r" fontAlgn="b"/>
                      <a:r>
                        <a:rPr lang="en-US" sz="1100" u="none" strike="noStrike">
                          <a:effectLst/>
                        </a:rPr>
                        <a:t>2632</a:t>
                      </a:r>
                      <a:endParaRPr lang="en-US" sz="1100" b="0"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Madeline</a:t>
                      </a:r>
                      <a:endParaRPr lang="en-US" sz="1100" b="0"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Sales</a:t>
                      </a:r>
                      <a:endParaRPr lang="en-US" sz="1100" b="0"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Fully Meets</a:t>
                      </a:r>
                      <a:endParaRPr lang="en-US" sz="1100" b="0" i="0" u="none" strike="noStrike">
                        <a:effectLst/>
                        <a:latin typeface="Calibri" panose="020F0502020204030204" pitchFamily="34" charset="0"/>
                      </a:endParaRPr>
                    </a:p>
                  </a:txBody>
                  <a:tcPr marL="3464" marR="3464" marT="3464" anchor="b"/>
                </a:tc>
                <a:tc>
                  <a:txBody>
                    <a:bodyPr/>
                    <a:lstStyle/>
                    <a:p>
                      <a:pPr algn="r" fontAlgn="b"/>
                      <a:r>
                        <a:rPr lang="en-US" sz="1100" u="none" strike="noStrike">
                          <a:effectLst/>
                        </a:rPr>
                        <a:t>4</a:t>
                      </a:r>
                      <a:endParaRPr lang="en-US" sz="1100" b="0" i="0" u="none" strike="noStrike">
                        <a:effectLst/>
                        <a:latin typeface="Calibri" panose="020F0502020204030204" pitchFamily="34" charset="0"/>
                      </a:endParaRPr>
                    </a:p>
                  </a:txBody>
                  <a:tcPr marL="3464" marR="3464" marT="3464" anchor="b"/>
                </a:tc>
                <a:extLst>
                  <a:ext uri="{0D108BD9-81ED-4DB2-BD59-A6C34878D82A}">
                    <a16:rowId xmlns:a16="http://schemas.microsoft.com/office/drawing/2014/main" val="3108068324"/>
                  </a:ext>
                </a:extLst>
              </a:tr>
              <a:tr h="390800">
                <a:tc>
                  <a:txBody>
                    <a:bodyPr/>
                    <a:lstStyle/>
                    <a:p>
                      <a:pPr algn="r" fontAlgn="b"/>
                      <a:r>
                        <a:rPr lang="en-US" sz="1100" u="none" strike="noStrike">
                          <a:effectLst/>
                        </a:rPr>
                        <a:t>2633</a:t>
                      </a:r>
                      <a:endParaRPr lang="en-US" sz="1100" b="0"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Zain</a:t>
                      </a:r>
                      <a:endParaRPr lang="en-US" sz="1100" b="0"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Sales</a:t>
                      </a:r>
                      <a:endParaRPr lang="en-US" sz="1100" b="0"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Fully Meets</a:t>
                      </a:r>
                      <a:endParaRPr lang="en-US" sz="1100" b="0" i="0" u="none" strike="noStrike">
                        <a:effectLst/>
                        <a:latin typeface="Calibri" panose="020F0502020204030204" pitchFamily="34" charset="0"/>
                      </a:endParaRPr>
                    </a:p>
                  </a:txBody>
                  <a:tcPr marL="3464" marR="3464" marT="3464" anchor="b"/>
                </a:tc>
                <a:tc>
                  <a:txBody>
                    <a:bodyPr/>
                    <a:lstStyle/>
                    <a:p>
                      <a:pPr algn="r" fontAlgn="b"/>
                      <a:r>
                        <a:rPr lang="en-US" sz="1100" u="none" strike="noStrike">
                          <a:effectLst/>
                        </a:rPr>
                        <a:t>5</a:t>
                      </a:r>
                      <a:endParaRPr lang="en-US" sz="1100" b="0" i="0" u="none" strike="noStrike">
                        <a:effectLst/>
                        <a:latin typeface="Calibri" panose="020F0502020204030204" pitchFamily="34" charset="0"/>
                      </a:endParaRPr>
                    </a:p>
                  </a:txBody>
                  <a:tcPr marL="3464" marR="3464" marT="3464" anchor="b"/>
                </a:tc>
                <a:extLst>
                  <a:ext uri="{0D108BD9-81ED-4DB2-BD59-A6C34878D82A}">
                    <a16:rowId xmlns:a16="http://schemas.microsoft.com/office/drawing/2014/main" val="3136443091"/>
                  </a:ext>
                </a:extLst>
              </a:tr>
              <a:tr h="390800">
                <a:tc>
                  <a:txBody>
                    <a:bodyPr/>
                    <a:lstStyle/>
                    <a:p>
                      <a:pPr algn="r" fontAlgn="b"/>
                      <a:r>
                        <a:rPr lang="en-US" sz="1100" u="none" strike="noStrike">
                          <a:effectLst/>
                        </a:rPr>
                        <a:t>2634</a:t>
                      </a:r>
                      <a:endParaRPr lang="en-US" sz="1100" b="0"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Hezekiah</a:t>
                      </a:r>
                      <a:endParaRPr lang="en-US" sz="1100" b="0"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Sales</a:t>
                      </a:r>
                      <a:endParaRPr lang="en-US" sz="1100" b="0"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Fully Meets</a:t>
                      </a:r>
                      <a:endParaRPr lang="en-US" sz="1100" b="0" i="0" u="none" strike="noStrike">
                        <a:effectLst/>
                        <a:latin typeface="Calibri" panose="020F0502020204030204" pitchFamily="34" charset="0"/>
                      </a:endParaRPr>
                    </a:p>
                  </a:txBody>
                  <a:tcPr marL="3464" marR="3464" marT="3464" anchor="b"/>
                </a:tc>
                <a:tc>
                  <a:txBody>
                    <a:bodyPr/>
                    <a:lstStyle/>
                    <a:p>
                      <a:pPr algn="r" fontAlgn="b"/>
                      <a:r>
                        <a:rPr lang="en-US" sz="1100" u="none" strike="noStrike">
                          <a:effectLst/>
                        </a:rPr>
                        <a:t>4</a:t>
                      </a:r>
                      <a:endParaRPr lang="en-US" sz="1100" b="0" i="0" u="none" strike="noStrike">
                        <a:effectLst/>
                        <a:latin typeface="Calibri" panose="020F0502020204030204" pitchFamily="34" charset="0"/>
                      </a:endParaRPr>
                    </a:p>
                  </a:txBody>
                  <a:tcPr marL="3464" marR="3464" marT="3464" anchor="b"/>
                </a:tc>
                <a:extLst>
                  <a:ext uri="{0D108BD9-81ED-4DB2-BD59-A6C34878D82A}">
                    <a16:rowId xmlns:a16="http://schemas.microsoft.com/office/drawing/2014/main" val="250491509"/>
                  </a:ext>
                </a:extLst>
              </a:tr>
              <a:tr h="390800">
                <a:tc>
                  <a:txBody>
                    <a:bodyPr/>
                    <a:lstStyle/>
                    <a:p>
                      <a:pPr algn="r" fontAlgn="b"/>
                      <a:r>
                        <a:rPr lang="en-US" sz="1100" u="none" strike="noStrike">
                          <a:effectLst/>
                        </a:rPr>
                        <a:t>2636</a:t>
                      </a:r>
                      <a:endParaRPr lang="en-US" sz="1100" b="0"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Gwendolyn</a:t>
                      </a:r>
                      <a:endParaRPr lang="en-US" sz="1100" b="0"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Sales</a:t>
                      </a:r>
                      <a:endParaRPr lang="en-US" sz="1100" b="0"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Fully Meets</a:t>
                      </a:r>
                      <a:endParaRPr lang="en-US" sz="1100" b="0" i="0" u="none" strike="noStrike">
                        <a:effectLst/>
                        <a:latin typeface="Calibri" panose="020F0502020204030204" pitchFamily="34" charset="0"/>
                      </a:endParaRPr>
                    </a:p>
                  </a:txBody>
                  <a:tcPr marL="3464" marR="3464" marT="3464" anchor="b"/>
                </a:tc>
                <a:tc>
                  <a:txBody>
                    <a:bodyPr/>
                    <a:lstStyle/>
                    <a:p>
                      <a:pPr algn="r" fontAlgn="b"/>
                      <a:r>
                        <a:rPr lang="en-US" sz="1100" u="none" strike="noStrike">
                          <a:effectLst/>
                        </a:rPr>
                        <a:t>5</a:t>
                      </a:r>
                      <a:endParaRPr lang="en-US" sz="1100" b="0" i="0" u="none" strike="noStrike">
                        <a:effectLst/>
                        <a:latin typeface="Calibri" panose="020F0502020204030204" pitchFamily="34" charset="0"/>
                      </a:endParaRPr>
                    </a:p>
                  </a:txBody>
                  <a:tcPr marL="3464" marR="3464" marT="3464" anchor="b"/>
                </a:tc>
                <a:extLst>
                  <a:ext uri="{0D108BD9-81ED-4DB2-BD59-A6C34878D82A}">
                    <a16:rowId xmlns:a16="http://schemas.microsoft.com/office/drawing/2014/main" val="605395040"/>
                  </a:ext>
                </a:extLst>
              </a:tr>
              <a:tr h="390800">
                <a:tc>
                  <a:txBody>
                    <a:bodyPr/>
                    <a:lstStyle/>
                    <a:p>
                      <a:pPr algn="r" fontAlgn="b"/>
                      <a:r>
                        <a:rPr lang="en-US" sz="1100" u="none" strike="noStrike">
                          <a:effectLst/>
                        </a:rPr>
                        <a:t>2637</a:t>
                      </a:r>
                      <a:endParaRPr lang="en-US" sz="1100" b="0"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Kaia</a:t>
                      </a:r>
                      <a:endParaRPr lang="en-US" sz="1100" b="0"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Sales</a:t>
                      </a:r>
                      <a:endParaRPr lang="en-US" sz="1100" b="0"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Fully Meets</a:t>
                      </a:r>
                      <a:endParaRPr lang="en-US" sz="1100" b="0" i="0" u="none" strike="noStrike">
                        <a:effectLst/>
                        <a:latin typeface="Calibri" panose="020F0502020204030204" pitchFamily="34" charset="0"/>
                      </a:endParaRPr>
                    </a:p>
                  </a:txBody>
                  <a:tcPr marL="3464" marR="3464" marT="3464" anchor="b"/>
                </a:tc>
                <a:tc>
                  <a:txBody>
                    <a:bodyPr/>
                    <a:lstStyle/>
                    <a:p>
                      <a:pPr algn="r" fontAlgn="b"/>
                      <a:r>
                        <a:rPr lang="en-US" sz="1100" u="none" strike="noStrike" dirty="0">
                          <a:effectLst/>
                        </a:rPr>
                        <a:t>5</a:t>
                      </a:r>
                      <a:endParaRPr lang="en-US" sz="1100" b="0" i="0" u="none" strike="noStrike" dirty="0">
                        <a:effectLst/>
                        <a:latin typeface="Calibri" panose="020F0502020204030204" pitchFamily="34" charset="0"/>
                      </a:endParaRPr>
                    </a:p>
                  </a:txBody>
                  <a:tcPr marL="3464" marR="3464" marT="3464" anchor="b"/>
                </a:tc>
                <a:extLst>
                  <a:ext uri="{0D108BD9-81ED-4DB2-BD59-A6C34878D82A}">
                    <a16:rowId xmlns:a16="http://schemas.microsoft.com/office/drawing/2014/main" val="3587289156"/>
                  </a:ext>
                </a:extLst>
              </a:tr>
            </a:tbl>
          </a:graphicData>
        </a:graphic>
      </p:graphicFrame>
      <p:graphicFrame>
        <p:nvGraphicFramePr>
          <p:cNvPr id="17" name="Table 16">
            <a:extLst>
              <a:ext uri="{FF2B5EF4-FFF2-40B4-BE49-F238E27FC236}">
                <a16:creationId xmlns:a16="http://schemas.microsoft.com/office/drawing/2014/main" id="{FB3F63F3-26EE-32AB-0880-DFA8113A419C}"/>
              </a:ext>
            </a:extLst>
          </p:cNvPr>
          <p:cNvGraphicFramePr/>
          <p:nvPr>
            <p:extLst>
              <p:ext uri="{D42A27DB-BD31-4B8C-83A1-F6EECF244321}">
                <p14:modId xmlns:p14="http://schemas.microsoft.com/office/powerpoint/2010/main" val="218388084"/>
              </p:ext>
            </p:extLst>
          </p:nvPr>
        </p:nvGraphicFramePr>
        <p:xfrm>
          <a:off x="4471571" y="1616539"/>
          <a:ext cx="4864100" cy="468845"/>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793589271"/>
                    </a:ext>
                  </a:extLst>
                </a:gridCol>
                <a:gridCol w="812800">
                  <a:extLst>
                    <a:ext uri="{9D8B030D-6E8A-4147-A177-3AD203B41FA5}">
                      <a16:colId xmlns:a16="http://schemas.microsoft.com/office/drawing/2014/main" val="2618152093"/>
                    </a:ext>
                  </a:extLst>
                </a:gridCol>
                <a:gridCol w="1003300">
                  <a:extLst>
                    <a:ext uri="{9D8B030D-6E8A-4147-A177-3AD203B41FA5}">
                      <a16:colId xmlns:a16="http://schemas.microsoft.com/office/drawing/2014/main" val="2438657316"/>
                    </a:ext>
                  </a:extLst>
                </a:gridCol>
                <a:gridCol w="1181100">
                  <a:extLst>
                    <a:ext uri="{9D8B030D-6E8A-4147-A177-3AD203B41FA5}">
                      <a16:colId xmlns:a16="http://schemas.microsoft.com/office/drawing/2014/main" val="3391624614"/>
                    </a:ext>
                  </a:extLst>
                </a:gridCol>
                <a:gridCol w="1447800">
                  <a:extLst>
                    <a:ext uri="{9D8B030D-6E8A-4147-A177-3AD203B41FA5}">
                      <a16:colId xmlns:a16="http://schemas.microsoft.com/office/drawing/2014/main" val="2118498191"/>
                    </a:ext>
                  </a:extLst>
                </a:gridCol>
              </a:tblGrid>
              <a:tr h="468845">
                <a:tc>
                  <a:txBody>
                    <a:bodyPr/>
                    <a:lstStyle/>
                    <a:p>
                      <a:pPr algn="l" fontAlgn="b"/>
                      <a:r>
                        <a:rPr lang="en-US" sz="1100" u="none" strike="noStrike">
                          <a:effectLst/>
                        </a:rPr>
                        <a:t>EmpID</a:t>
                      </a:r>
                      <a:endParaRPr lang="en-US" sz="1100" b="1"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FirstName</a:t>
                      </a:r>
                      <a:endParaRPr lang="en-US" sz="1100" b="1"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DepartmentType</a:t>
                      </a:r>
                      <a:endParaRPr lang="en-US" sz="1100" b="1"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Performance Score</a:t>
                      </a:r>
                      <a:endParaRPr lang="en-US" sz="1100" b="1" i="0" u="none" strike="noStrike">
                        <a:effectLst/>
                        <a:latin typeface="Calibri" panose="020F0502020204030204" pitchFamily="34" charset="0"/>
                      </a:endParaRPr>
                    </a:p>
                  </a:txBody>
                  <a:tcPr marL="3464" marR="3464" marT="3464" anchor="b"/>
                </a:tc>
                <a:tc>
                  <a:txBody>
                    <a:bodyPr/>
                    <a:lstStyle/>
                    <a:p>
                      <a:pPr algn="l" fontAlgn="b"/>
                      <a:r>
                        <a:rPr lang="en-US" sz="1100" u="none" strike="noStrike" dirty="0">
                          <a:effectLst/>
                        </a:rPr>
                        <a:t>Current Employee Rating</a:t>
                      </a:r>
                      <a:endParaRPr lang="en-US" sz="1100" b="1" i="0" u="none" strike="noStrike" dirty="0">
                        <a:effectLst/>
                        <a:latin typeface="Calibri" panose="020F0502020204030204" pitchFamily="34" charset="0"/>
                      </a:endParaRPr>
                    </a:p>
                  </a:txBody>
                  <a:tcPr marL="3464" marR="3464" marT="3464" anchor="b"/>
                </a:tc>
                <a:extLst>
                  <a:ext uri="{0D108BD9-81ED-4DB2-BD59-A6C34878D82A}">
                    <a16:rowId xmlns:a16="http://schemas.microsoft.com/office/drawing/2014/main" val="2105777568"/>
                  </a:ext>
                </a:extLst>
              </a:tr>
            </a:tbl>
          </a:graphicData>
        </a:graphic>
      </p:graphicFrame>
      <p:sp>
        <p:nvSpPr>
          <p:cNvPr id="19" name="TextBox 18">
            <a:extLst>
              <a:ext uri="{FF2B5EF4-FFF2-40B4-BE49-F238E27FC236}">
                <a16:creationId xmlns:a16="http://schemas.microsoft.com/office/drawing/2014/main" id="{11B36DA0-5D19-D3E4-B2A9-ACC78C9A868F}"/>
              </a:ext>
            </a:extLst>
          </p:cNvPr>
          <p:cNvSpPr txBox="1"/>
          <p:nvPr/>
        </p:nvSpPr>
        <p:spPr>
          <a:xfrm>
            <a:off x="1973897" y="4414585"/>
            <a:ext cx="6100074" cy="1754326"/>
          </a:xfrm>
          <a:prstGeom prst="rect">
            <a:avLst/>
          </a:prstGeom>
          <a:noFill/>
        </p:spPr>
        <p:txBody>
          <a:bodyPr wrap="square">
            <a:spAutoFit/>
          </a:bodyPr>
          <a:lstStyle/>
          <a:p>
            <a:pPr marL="342900" indent="-342900">
              <a:buAutoNum type="arabicPeriod"/>
            </a:pPr>
            <a:r>
              <a:rPr lang="en-US" dirty="0"/>
              <a:t>The employee with ID 6233,2636and2637, has the largest portion of the rating pie chart, indicating a strong performance compared to others.</a:t>
            </a:r>
          </a:p>
          <a:p>
            <a:pPr marL="342900" indent="-342900">
              <a:buAutoNum type="arabicPeriod"/>
            </a:pPr>
            <a:r>
              <a:rPr lang="en-US" dirty="0"/>
              <a:t>2. All employees listed (MADELINE,HEZEKIAH) have ratings that “Fully Meet” expectations, showing a consistent level of performance across the team.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C08172-00B9-4C45-AE1B-F0C3F88E4043}"/>
              </a:ext>
            </a:extLst>
          </p:cNvPr>
          <p:cNvSpPr txBox="1"/>
          <p:nvPr/>
        </p:nvSpPr>
        <p:spPr>
          <a:xfrm>
            <a:off x="631031" y="1726793"/>
            <a:ext cx="8521898" cy="2585323"/>
          </a:xfrm>
          <a:prstGeom prst="rect">
            <a:avLst/>
          </a:prstGeom>
          <a:noFill/>
        </p:spPr>
        <p:txBody>
          <a:bodyPr wrap="square">
            <a:spAutoFit/>
          </a:bodyPr>
          <a:lstStyle/>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D45A21D-6278-AD4C-A825-D40995E32BF2}"/>
              </a:ext>
            </a:extLst>
          </p:cNvPr>
          <p:cNvSpPr txBox="1"/>
          <p:nvPr/>
        </p:nvSpPr>
        <p:spPr>
          <a:xfrm>
            <a:off x="1526977" y="2274838"/>
            <a:ext cx="6101952" cy="2308324"/>
          </a:xfrm>
          <a:prstGeom prst="rect">
            <a:avLst/>
          </a:prstGeom>
          <a:noFill/>
        </p:spPr>
        <p:txBody>
          <a:bodyPr wrap="square">
            <a:spAutoFit/>
          </a:bodyPr>
          <a:lstStyle/>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274094" y="3269397"/>
            <a:ext cx="6641305"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6BE436C-65A9-744D-AC54-B141BCD9A97D}"/>
              </a:ext>
            </a:extLst>
          </p:cNvPr>
          <p:cNvSpPr txBox="1"/>
          <p:nvPr/>
        </p:nvSpPr>
        <p:spPr>
          <a:xfrm>
            <a:off x="892969" y="2047756"/>
            <a:ext cx="7608094" cy="2862322"/>
          </a:xfrm>
          <a:prstGeom prst="rect">
            <a:avLst/>
          </a:prstGeom>
          <a:noFill/>
        </p:spPr>
        <p:txBody>
          <a:bodyPr wrap="square">
            <a:spAutoFit/>
          </a:bodyPr>
          <a:lstStyle/>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B885065-2A66-314D-9751-D5E62230051A}"/>
              </a:ext>
            </a:extLst>
          </p:cNvPr>
          <p:cNvSpPr txBox="1"/>
          <p:nvPr/>
        </p:nvSpPr>
        <p:spPr>
          <a:xfrm>
            <a:off x="1571625" y="2238375"/>
            <a:ext cx="7581304" cy="1200329"/>
          </a:xfrm>
          <a:prstGeom prst="rect">
            <a:avLst/>
          </a:prstGeom>
          <a:noFill/>
        </p:spPr>
        <p:txBody>
          <a:bodyPr wrap="square">
            <a:spAutoFit/>
          </a:bodyPr>
          <a:lstStyle/>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E9ACAD5-32A4-EF4B-9103-B4AD9DFAE5FD}"/>
              </a:ext>
            </a:extLst>
          </p:cNvPr>
          <p:cNvSpPr txBox="1"/>
          <p:nvPr/>
        </p:nvSpPr>
        <p:spPr>
          <a:xfrm>
            <a:off x="3050976" y="1726793"/>
            <a:ext cx="6581179" cy="3139321"/>
          </a:xfrm>
          <a:prstGeom prst="rect">
            <a:avLst/>
          </a:prstGeom>
          <a:noFill/>
        </p:spPr>
        <p:txBody>
          <a:bodyPr wrap="square">
            <a:spAutoFit/>
          </a:bodyPr>
          <a:lstStyle/>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13F721-B1D3-1F4F-A716-FBD972889A4F}"/>
              </a:ext>
            </a:extLst>
          </p:cNvPr>
          <p:cNvSpPr txBox="1"/>
          <p:nvPr/>
        </p:nvSpPr>
        <p:spPr>
          <a:xfrm>
            <a:off x="755332" y="1311295"/>
            <a:ext cx="9067324" cy="2862322"/>
          </a:xfrm>
          <a:prstGeom prst="rect">
            <a:avLst/>
          </a:prstGeom>
          <a:noFill/>
        </p:spPr>
        <p:txBody>
          <a:bodyPr wrap="square">
            <a:spAutoFit/>
          </a:bodyPr>
          <a:lstStyle/>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1"/>
            <a:ext cx="9239250" cy="4832092"/>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Sathish Kumar</cp:lastModifiedBy>
  <cp:revision>15</cp:revision>
  <dcterms:created xsi:type="dcterms:W3CDTF">2024-03-29T15:07:22Z</dcterms:created>
  <dcterms:modified xsi:type="dcterms:W3CDTF">2024-09-03T05:58:38Z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