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9" r:id="rId10"/>
    <p:sldId id="264" r:id="rId11"/>
    <p:sldId id="270"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ari S" initials="SS" lastIdx="1" clrIdx="0">
    <p:extLst>
      <p:ext uri="{19B8F6BF-5375-455C-9EA6-DF929625EA0E}">
        <p15:presenceInfo xmlns:p15="http://schemas.microsoft.com/office/powerpoint/2012/main" userId="2a99ac78c9c24e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50" d="100"/>
          <a:sy n="50" d="100"/>
        </p:scale>
        <p:origin x="936"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08D37-858F-4D9B-94CD-93C504D13A91}"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E91D7-CAA9-4E3A-961C-B7301A31B69C}" type="slidenum">
              <a:rPr lang="en-IN" smtClean="0"/>
              <a:t>‹#›</a:t>
            </a:fld>
            <a:endParaRPr lang="en-IN"/>
          </a:p>
        </p:txBody>
      </p:sp>
    </p:spTree>
    <p:extLst>
      <p:ext uri="{BB962C8B-B14F-4D97-AF65-F5344CB8AC3E}">
        <p14:creationId xmlns:p14="http://schemas.microsoft.com/office/powerpoint/2010/main" val="338032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DE91D7-CAA9-4E3A-961C-B7301A31B69C}" type="slidenum">
              <a:rPr lang="en-IN" smtClean="0"/>
              <a:t>5</a:t>
            </a:fld>
            <a:endParaRPr lang="en-IN"/>
          </a:p>
        </p:txBody>
      </p:sp>
    </p:spTree>
    <p:extLst>
      <p:ext uri="{BB962C8B-B14F-4D97-AF65-F5344CB8AC3E}">
        <p14:creationId xmlns:p14="http://schemas.microsoft.com/office/powerpoint/2010/main" val="297289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DE91D7-CAA9-4E3A-961C-B7301A31B69C}" type="slidenum">
              <a:rPr lang="en-IN" smtClean="0"/>
              <a:t>6</a:t>
            </a:fld>
            <a:endParaRPr lang="en-IN"/>
          </a:p>
        </p:txBody>
      </p:sp>
    </p:spTree>
    <p:extLst>
      <p:ext uri="{BB962C8B-B14F-4D97-AF65-F5344CB8AC3E}">
        <p14:creationId xmlns:p14="http://schemas.microsoft.com/office/powerpoint/2010/main" val="321015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D47F-8FB8-5F91-CD5F-1C0444441836}"/>
              </a:ext>
            </a:extLst>
          </p:cNvPr>
          <p:cNvSpPr>
            <a:spLocks noGrp="1"/>
          </p:cNvSpPr>
          <p:nvPr>
            <p:ph type="ctrTitle"/>
          </p:nvPr>
        </p:nvSpPr>
        <p:spPr/>
        <p:txBody>
          <a:bodyPr>
            <a:normAutofit fontScale="90000"/>
          </a:bodyPr>
          <a:lstStyle/>
          <a:p>
            <a:pPr algn="ctr"/>
            <a:r>
              <a:rPr lang="en-US" dirty="0"/>
              <a:t>MAE-CG: A MULTI-ATTENTION ENHANCED THIN </a:t>
            </a:r>
            <a:br>
              <a:rPr lang="en-US" dirty="0"/>
            </a:br>
            <a:r>
              <a:rPr lang="en-US" dirty="0"/>
              <a:t>CLOUD-REMOVAL GENERATIVE</a:t>
            </a:r>
            <a:br>
              <a:rPr lang="en-US" dirty="0"/>
            </a:br>
            <a:r>
              <a:rPr lang="en-US" dirty="0"/>
              <a:t>ADVERSARIAL NETWORK FOR AIRBORNE IMAGERY</a:t>
            </a:r>
            <a:endParaRPr lang="en-IN" dirty="0"/>
          </a:p>
        </p:txBody>
      </p:sp>
    </p:spTree>
    <p:extLst>
      <p:ext uri="{BB962C8B-B14F-4D97-AF65-F5344CB8AC3E}">
        <p14:creationId xmlns:p14="http://schemas.microsoft.com/office/powerpoint/2010/main" val="2633235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988E7D7E-B366-7D96-C17F-35456F33ADDC}"/>
              </a:ext>
            </a:extLst>
          </p:cNvPr>
          <p:cNvSpPr>
            <a:spLocks noChangeArrowheads="1"/>
          </p:cNvSpPr>
          <p:nvPr/>
        </p:nvSpPr>
        <p:spPr bwMode="auto">
          <a:xfrm>
            <a:off x="652766" y="1203907"/>
            <a:ext cx="1088646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
                <a:schemeClr val="accent2"/>
              </a:buClr>
            </a:pPr>
            <a:r>
              <a:rPr lang="en-IN" b="1" dirty="0">
                <a:latin typeface="+mj-lt"/>
              </a:rPr>
              <a:t>iii) Coordinated Attention Module (CAM)</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Coordinated Attention Mechanism (CAM) is a network technique that uses positional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to focus on large, important regions with minimal computational cost.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It captures cross-channel and direction-aware information, enabling models to accurately locate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recognize objects of interest.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mechanism involves embedding coordinate information and generating coordinate attention.</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In the second step, a 1 × 1 convolutional transformation function is </a:t>
            </a:r>
          </a:p>
          <a:p>
            <a:pPr defTabSz="914400" eaLnBrk="0" fontAlgn="base" hangingPunct="0">
              <a:spcBef>
                <a:spcPct val="0"/>
              </a:spcBef>
              <a:spcAft>
                <a:spcPct val="0"/>
              </a:spcAft>
            </a:pPr>
            <a:r>
              <a:rPr kumimoji="0" lang="en-US" altLang="en-US" sz="1800" b="0" i="0" u="none" strike="noStrike" cap="none" normalizeH="0" baseline="0" dirty="0">
                <a:ln>
                  <a:noFill/>
                </a:ln>
                <a:solidFill>
                  <a:schemeClr val="tx1"/>
                </a:solidFill>
                <a:effectLst/>
              </a:rPr>
              <a:t>    applied to the outputs of two pooling layers, resulting in coordinate attention splitting the tensor into two</a:t>
            </a:r>
          </a:p>
          <a:p>
            <a:pPr defTabSz="914400" eaLnBrk="0" fontAlgn="base" hangingPunct="0">
              <a:spcBef>
                <a:spcPct val="0"/>
              </a:spcBef>
              <a:spcAft>
                <a:spcPct val="0"/>
              </a:spcAft>
            </a:pPr>
            <a:r>
              <a:rPr kumimoji="0" lang="en-US" altLang="en-US" sz="1800" b="0" i="0" u="none" strike="noStrike" cap="none" normalizeH="0" baseline="0" dirty="0">
                <a:ln>
                  <a:noFill/>
                </a:ln>
                <a:solidFill>
                  <a:schemeClr val="tx1"/>
                </a:solidFill>
                <a:effectLst/>
              </a:rPr>
              <a:t>    separate tensors, generating </a:t>
            </a:r>
            <a:r>
              <a:rPr kumimoji="0" lang="en-US" altLang="en-US" sz="1800" b="0" i="0" u="none" strike="noStrike" cap="none" normalizeH="0" baseline="0" dirty="0" err="1">
                <a:ln>
                  <a:noFill/>
                </a:ln>
                <a:solidFill>
                  <a:schemeClr val="tx1"/>
                </a:solidFill>
                <a:effectLst/>
              </a:rPr>
              <a:t>attentionvectors</a:t>
            </a:r>
            <a:r>
              <a:rPr kumimoji="0" lang="en-US" altLang="en-US" sz="1800" b="0" i="0" u="none" strike="noStrike" cap="none" normalizeH="0" baseline="0" dirty="0">
                <a:ln>
                  <a:noFill/>
                </a:ln>
                <a:solidFill>
                  <a:schemeClr val="tx1"/>
                </a:solidFill>
                <a:effectLst/>
              </a:rPr>
              <a:t> for horizontal and vertical coordinates of the input.</a:t>
            </a:r>
          </a:p>
          <a:p>
            <a:pPr defTabSz="914400" eaLnBrk="0" fontAlgn="base" hangingPunct="0">
              <a:spcBef>
                <a:spcPct val="0"/>
              </a:spcBef>
              <a:spcAft>
                <a:spcPct val="0"/>
              </a:spcAft>
            </a:pPr>
            <a:endParaRPr lang="en-US" altLang="en-US" dirty="0"/>
          </a:p>
        </p:txBody>
      </p:sp>
    </p:spTree>
    <p:extLst>
      <p:ext uri="{BB962C8B-B14F-4D97-AF65-F5344CB8AC3E}">
        <p14:creationId xmlns:p14="http://schemas.microsoft.com/office/powerpoint/2010/main" val="10948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777B-5476-8AFB-9AE1-1D72F1A262A1}"/>
              </a:ext>
            </a:extLst>
          </p:cNvPr>
          <p:cNvSpPr>
            <a:spLocks noGrp="1"/>
          </p:cNvSpPr>
          <p:nvPr>
            <p:ph type="title"/>
          </p:nvPr>
        </p:nvSpPr>
        <p:spPr/>
        <p:txBody>
          <a:bodyPr/>
          <a:lstStyle/>
          <a:p>
            <a:pPr algn="ctr"/>
            <a:r>
              <a:rPr lang="en-IN" b="1" dirty="0">
                <a:latin typeface="+mj-lt"/>
              </a:rPr>
              <a:t>Coordinated Attention Module </a:t>
            </a:r>
            <a:r>
              <a:rPr lang="en-US" b="1" dirty="0">
                <a:latin typeface="+mj-lt"/>
              </a:rPr>
              <a:t>(</a:t>
            </a:r>
            <a:r>
              <a:rPr lang="en-US" b="1" dirty="0"/>
              <a:t>CAM) Architecture</a:t>
            </a:r>
            <a:endParaRPr lang="en-IN" b="1" dirty="0"/>
          </a:p>
        </p:txBody>
      </p:sp>
      <p:pic>
        <p:nvPicPr>
          <p:cNvPr id="6" name="Picture Placeholder 5">
            <a:extLst>
              <a:ext uri="{FF2B5EF4-FFF2-40B4-BE49-F238E27FC236}">
                <a16:creationId xmlns:a16="http://schemas.microsoft.com/office/drawing/2014/main" id="{FC4D0D6C-44E2-4694-287E-A85663293F76}"/>
              </a:ext>
            </a:extLst>
          </p:cNvPr>
          <p:cNvPicPr>
            <a:picLocks noGrp="1" noChangeAspect="1"/>
          </p:cNvPicPr>
          <p:nvPr>
            <p:ph type="pic" idx="1"/>
          </p:nvPr>
        </p:nvPicPr>
        <p:blipFill>
          <a:blip r:embed="rId2"/>
          <a:srcRect t="34245" b="34245"/>
          <a:stretch>
            <a:fillRect/>
          </a:stretch>
        </p:blipFill>
        <p:spPr/>
      </p:pic>
    </p:spTree>
    <p:extLst>
      <p:ext uri="{BB962C8B-B14F-4D97-AF65-F5344CB8AC3E}">
        <p14:creationId xmlns:p14="http://schemas.microsoft.com/office/powerpoint/2010/main" val="178988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BEFDD4-8EAB-E1C0-BCE1-F9FA97640FAE}"/>
              </a:ext>
            </a:extLst>
          </p:cNvPr>
          <p:cNvSpPr>
            <a:spLocks noChangeArrowheads="1"/>
          </p:cNvSpPr>
          <p:nvPr/>
        </p:nvSpPr>
        <p:spPr bwMode="auto">
          <a:xfrm>
            <a:off x="641023" y="1216850"/>
            <a:ext cx="1107411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2"/>
              </a:buClr>
              <a:buSzTx/>
              <a:tabLst/>
            </a:pPr>
            <a:r>
              <a:rPr kumimoji="0" lang="en-US" altLang="en-US" sz="1800" b="1" i="0" u="none" strike="noStrike" cap="none" normalizeH="0" baseline="0" dirty="0">
                <a:ln>
                  <a:noFill/>
                </a:ln>
                <a:solidFill>
                  <a:schemeClr val="tx1"/>
                </a:solidFill>
                <a:effectLst/>
                <a:latin typeface="+mj-lt"/>
              </a:rPr>
              <a:t>iv) Discriminator</a:t>
            </a:r>
          </a:p>
          <a:p>
            <a:pPr marR="0" lvl="0" algn="l" defTabSz="914400" rtl="0" eaLnBrk="0" fontAlgn="base" latinLnBrk="0" hangingPunct="0">
              <a:lnSpc>
                <a:spcPct val="100000"/>
              </a:lnSpc>
              <a:spcBef>
                <a:spcPct val="0"/>
              </a:spcBef>
              <a:spcAft>
                <a:spcPct val="0"/>
              </a:spcAft>
              <a:buClr>
                <a:schemeClr val="accent2"/>
              </a:buClr>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network's discriminator uses multiscale and standard convolutions to process cloud-free images.</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resulting image is processed in a multiscale convolutional structure with three 2D convolutional layers.</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outputs are concatenated and processed by a series of 2D convolutional layers. </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A probability score is generated between 0 and 1, with a score closer to 1 indicating the input's authenticity and a score closer to 0 indicating fakeness. </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discriminator network maintains spatial resolution by using appropriate padding-stride settings and </a:t>
            </a:r>
            <a:r>
              <a:rPr kumimoji="0" lang="en-US" altLang="en-US" sz="1800" b="0" i="0" u="none" strike="noStrike" cap="none" normalizeH="0" baseline="0" dirty="0" err="1">
                <a:ln>
                  <a:noFill/>
                </a:ln>
                <a:solidFill>
                  <a:schemeClr val="tx1"/>
                </a:solidFill>
                <a:effectLst/>
              </a:rPr>
              <a:t>ReLU</a:t>
            </a:r>
            <a:r>
              <a:rPr kumimoji="0" lang="en-US" altLang="en-US" sz="1800" b="0" i="0" u="none" strike="noStrike" cap="none" normalizeH="0" baseline="0" dirty="0">
                <a:ln>
                  <a:noFill/>
                </a:ln>
                <a:solidFill>
                  <a:schemeClr val="tx1"/>
                </a:solidFill>
                <a:effectLst/>
              </a:rPr>
              <a:t> activation. </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score indicates the discriminator's confidence in the input.</a:t>
            </a:r>
          </a:p>
        </p:txBody>
      </p:sp>
    </p:spTree>
    <p:extLst>
      <p:ext uri="{BB962C8B-B14F-4D97-AF65-F5344CB8AC3E}">
        <p14:creationId xmlns:p14="http://schemas.microsoft.com/office/powerpoint/2010/main" val="862223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E7EA-0EE7-B0A8-0689-574457FDAEA6}"/>
              </a:ext>
            </a:extLst>
          </p:cNvPr>
          <p:cNvSpPr>
            <a:spLocks noGrp="1"/>
          </p:cNvSpPr>
          <p:nvPr>
            <p:ph type="title"/>
          </p:nvPr>
        </p:nvSpPr>
        <p:spPr/>
        <p:txBody>
          <a:bodyPr/>
          <a:lstStyle/>
          <a:p>
            <a:r>
              <a:rPr lang="en-IN" dirty="0"/>
              <a:t>RESULTS AND DISCUSSIONS</a:t>
            </a:r>
            <a:br>
              <a:rPr lang="en-IN" dirty="0"/>
            </a:br>
            <a:r>
              <a:rPr lang="en-IN" dirty="0"/>
              <a:t>1. Experimental Setup</a:t>
            </a:r>
          </a:p>
        </p:txBody>
      </p:sp>
      <p:sp>
        <p:nvSpPr>
          <p:cNvPr id="4" name="Rectangle 1">
            <a:extLst>
              <a:ext uri="{FF2B5EF4-FFF2-40B4-BE49-F238E27FC236}">
                <a16:creationId xmlns:a16="http://schemas.microsoft.com/office/drawing/2014/main" id="{9B14EC5D-9469-B622-F9DE-BDDED74B1F63}"/>
              </a:ext>
            </a:extLst>
          </p:cNvPr>
          <p:cNvSpPr>
            <a:spLocks noGrp="1" noChangeArrowheads="1"/>
          </p:cNvSpPr>
          <p:nvPr>
            <p:ph idx="1"/>
          </p:nvPr>
        </p:nvSpPr>
        <p:spPr bwMode="auto">
          <a:xfrm>
            <a:off x="581192" y="3082640"/>
            <a:ext cx="1102961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RICE-1 dataset is a baseline cloud/mist dataset used to improve satellite imagery by removing clouds and mist.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MAECG network is trained and tested using this dataset, which contains 500 pairs of images with 512 × 512 pixels spatial resolution.</a:t>
            </a:r>
          </a:p>
          <a:p>
            <a:pPr marL="0" marR="0" lvl="0" indent="0" algn="l" defTabSz="914400" rtl="0" eaLnBrk="0" fontAlgn="base" latinLnBrk="0" hangingPunct="0">
              <a:lnSpc>
                <a:spcPct val="100000"/>
              </a:lnSpc>
              <a:spcBef>
                <a:spcPct val="0"/>
              </a:spcBef>
              <a:spcAft>
                <a:spcPct val="0"/>
              </a:spcAft>
              <a:buSzTx/>
              <a:buNone/>
              <a:tabLst/>
            </a:pPr>
            <a:r>
              <a:rPr kumimoji="0" lang="en-US" altLang="en-US" sz="1800" b="0" i="0" u="none" strike="noStrike" cap="none" normalizeH="0" baseline="0" dirty="0">
                <a:ln>
                  <a:noFill/>
                </a:ln>
                <a:solidFill>
                  <a:schemeClr val="tx1"/>
                </a:solidFill>
                <a:effectLst/>
              </a:rPr>
              <a:t>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model's performance is evaluated using quantitative metrics like PSNR, SSIM, MSE, and RMSE.</a:t>
            </a:r>
          </a:p>
        </p:txBody>
      </p:sp>
    </p:spTree>
    <p:extLst>
      <p:ext uri="{BB962C8B-B14F-4D97-AF65-F5344CB8AC3E}">
        <p14:creationId xmlns:p14="http://schemas.microsoft.com/office/powerpoint/2010/main" val="102565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C6CD-066E-7385-7511-844BE4202B42}"/>
              </a:ext>
            </a:extLst>
          </p:cNvPr>
          <p:cNvSpPr>
            <a:spLocks noGrp="1"/>
          </p:cNvSpPr>
          <p:nvPr>
            <p:ph type="title"/>
          </p:nvPr>
        </p:nvSpPr>
        <p:spPr/>
        <p:txBody>
          <a:bodyPr/>
          <a:lstStyle/>
          <a:p>
            <a:r>
              <a:rPr lang="en-US" dirty="0"/>
              <a:t>2. </a:t>
            </a:r>
            <a:r>
              <a:rPr lang="en-IN" dirty="0"/>
              <a:t>Result Analysis</a:t>
            </a:r>
          </a:p>
        </p:txBody>
      </p:sp>
      <p:sp>
        <p:nvSpPr>
          <p:cNvPr id="3" name="Content Placeholder 2">
            <a:extLst>
              <a:ext uri="{FF2B5EF4-FFF2-40B4-BE49-F238E27FC236}">
                <a16:creationId xmlns:a16="http://schemas.microsoft.com/office/drawing/2014/main" id="{33DCC4B7-E7E0-3B05-D0AC-610BA14707AB}"/>
              </a:ext>
            </a:extLst>
          </p:cNvPr>
          <p:cNvSpPr>
            <a:spLocks noGrp="1"/>
          </p:cNvSpPr>
          <p:nvPr>
            <p:ph idx="1"/>
          </p:nvPr>
        </p:nvSpPr>
        <p:spPr/>
        <p:txBody>
          <a:bodyPr/>
          <a:lstStyle/>
          <a:p>
            <a:r>
              <a:rPr lang="en-US" dirty="0"/>
              <a:t>The MAE-CG architecture is compared to four GAN-based haze removal techniques: DHI, AOD-Net, </a:t>
            </a:r>
            <a:r>
              <a:rPr lang="en-US" dirty="0" err="1"/>
              <a:t>DehazeNet</a:t>
            </a:r>
            <a:r>
              <a:rPr lang="en-US" dirty="0"/>
              <a:t>, and Cycle-Dehaze. </a:t>
            </a:r>
          </a:p>
          <a:p>
            <a:r>
              <a:rPr lang="en-US" dirty="0"/>
              <a:t>The model's reliability and generalizability are enhanced through training and validation phases. As training progresses, validation loss decreases and aligns with increased training accuracy. </a:t>
            </a:r>
          </a:p>
          <a:p>
            <a:r>
              <a:rPr lang="en-US" dirty="0"/>
              <a:t>The model with the smallest difference between these losses is selected as the best model. </a:t>
            </a:r>
          </a:p>
          <a:p>
            <a:r>
              <a:rPr lang="en-US" dirty="0"/>
              <a:t>Performance comparisons are presented in Table 1 and Figure 6, with MAE-CG performance compared to SOTA techniques.</a:t>
            </a:r>
            <a:endParaRPr lang="en-IN" dirty="0"/>
          </a:p>
        </p:txBody>
      </p:sp>
    </p:spTree>
    <p:extLst>
      <p:ext uri="{BB962C8B-B14F-4D97-AF65-F5344CB8AC3E}">
        <p14:creationId xmlns:p14="http://schemas.microsoft.com/office/powerpoint/2010/main" val="817821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711A-825C-7CA4-E0E0-5BBA699A03F0}"/>
              </a:ext>
            </a:extLst>
          </p:cNvPr>
          <p:cNvSpPr>
            <a:spLocks noGrp="1"/>
          </p:cNvSpPr>
          <p:nvPr>
            <p:ph type="title"/>
          </p:nvPr>
        </p:nvSpPr>
        <p:spPr/>
        <p:txBody>
          <a:bodyPr/>
          <a:lstStyle/>
          <a:p>
            <a:r>
              <a:rPr lang="en-IN" dirty="0"/>
              <a:t>CONCLUSIONS </a:t>
            </a:r>
          </a:p>
        </p:txBody>
      </p:sp>
      <p:sp>
        <p:nvSpPr>
          <p:cNvPr id="3" name="Content Placeholder 2">
            <a:extLst>
              <a:ext uri="{FF2B5EF4-FFF2-40B4-BE49-F238E27FC236}">
                <a16:creationId xmlns:a16="http://schemas.microsoft.com/office/drawing/2014/main" id="{11DE1C56-0931-616A-358E-150E7EE1C0E6}"/>
              </a:ext>
            </a:extLst>
          </p:cNvPr>
          <p:cNvSpPr>
            <a:spLocks noGrp="1"/>
          </p:cNvSpPr>
          <p:nvPr>
            <p:ph idx="1"/>
          </p:nvPr>
        </p:nvSpPr>
        <p:spPr/>
        <p:txBody>
          <a:bodyPr>
            <a:normAutofit/>
          </a:bodyPr>
          <a:lstStyle/>
          <a:p>
            <a:pPr marL="0" indent="0">
              <a:buNone/>
            </a:pPr>
            <a:r>
              <a:rPr lang="en-US" dirty="0"/>
              <a:t>The research aims to develop a robust cloud removal model, specifically the Multi Attention Enhanced Thin Cloud-Removal Generative Adversarial Network (MAE-CG), which has shown superior performance in tests against the RICE-1 dataset. The model incorporates two spatial-attention mechanisms: Convolutional Block Attention Module (CBAM) and Coordinative Attention Module (CAM), which enhance its ability to extract superior spatial context, leading to high-quality, cloud-free image reconstruction. The MAE-CG model achieved the highest Peak Signal-to-Noise Ratio (PSNR) value of 24.80 and the highest Structural Similarity Index (SSIM) score of 0.862, indicating its ability to produce high-quality images with the best structural similarity to reference images. The results underscore the importance of retaining image integrity and quality while efficiently removing thin clouds. Future studies should focus on enhancing current methods, such as cloud detection technologies, machine learning algorithms, and computational capabilities, to increase the overall usefulness and effectiveness of cloud removal models.</a:t>
            </a:r>
            <a:endParaRPr lang="en-IN" dirty="0"/>
          </a:p>
        </p:txBody>
      </p:sp>
    </p:spTree>
    <p:extLst>
      <p:ext uri="{BB962C8B-B14F-4D97-AF65-F5344CB8AC3E}">
        <p14:creationId xmlns:p14="http://schemas.microsoft.com/office/powerpoint/2010/main" val="343226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171C-88DF-50A1-2C10-C99AD60B8E0C}"/>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7C336204-A08E-A136-A5C6-D20263A31AEE}"/>
              </a:ext>
            </a:extLst>
          </p:cNvPr>
          <p:cNvSpPr>
            <a:spLocks noGrp="1"/>
          </p:cNvSpPr>
          <p:nvPr>
            <p:ph idx="1"/>
          </p:nvPr>
        </p:nvSpPr>
        <p:spPr/>
        <p:txBody>
          <a:bodyPr/>
          <a:lstStyle/>
          <a:p>
            <a:pPr marL="342900" indent="-342900">
              <a:buFont typeface="+mj-lt"/>
              <a:buAutoNum type="arabicPeriod"/>
            </a:pPr>
            <a:r>
              <a:rPr lang="en-US" dirty="0"/>
              <a:t>ABSTRACT</a:t>
            </a:r>
          </a:p>
          <a:p>
            <a:pPr marL="342900" indent="-342900">
              <a:buFont typeface="+mj-lt"/>
              <a:buAutoNum type="arabicPeriod"/>
            </a:pPr>
            <a:r>
              <a:rPr lang="en-US" dirty="0"/>
              <a:t>INTRODUCTION</a:t>
            </a:r>
          </a:p>
          <a:p>
            <a:pPr marL="342900" indent="-342900">
              <a:buFont typeface="+mj-lt"/>
              <a:buAutoNum type="arabicPeriod"/>
            </a:pPr>
            <a:r>
              <a:rPr lang="en-US" dirty="0"/>
              <a:t>PROPOSED METHODOLOGY</a:t>
            </a:r>
          </a:p>
          <a:p>
            <a:pPr marL="342900" indent="-342900">
              <a:buFont typeface="+mj-lt"/>
              <a:buAutoNum type="arabicPeriod"/>
            </a:pPr>
            <a:r>
              <a:rPr lang="en-IN" dirty="0"/>
              <a:t>RESULTS AND DISCUSSIONS</a:t>
            </a:r>
          </a:p>
          <a:p>
            <a:pPr marL="342900" indent="-342900">
              <a:buFont typeface="+mj-lt"/>
              <a:buAutoNum type="arabicPeriod"/>
            </a:pPr>
            <a:r>
              <a:rPr lang="en-IN" dirty="0"/>
              <a:t>CONCLUSION </a:t>
            </a:r>
            <a:endParaRPr lang="en-US" dirty="0"/>
          </a:p>
        </p:txBody>
      </p:sp>
    </p:spTree>
    <p:extLst>
      <p:ext uri="{BB962C8B-B14F-4D97-AF65-F5344CB8AC3E}">
        <p14:creationId xmlns:p14="http://schemas.microsoft.com/office/powerpoint/2010/main" val="51725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6103-52DB-7E9C-12C7-47D2E0E5223F}"/>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56363F90-C0EC-7C96-2235-09B203F9E6E2}"/>
              </a:ext>
            </a:extLst>
          </p:cNvPr>
          <p:cNvSpPr>
            <a:spLocks noGrp="1"/>
          </p:cNvSpPr>
          <p:nvPr>
            <p:ph idx="1"/>
          </p:nvPr>
        </p:nvSpPr>
        <p:spPr/>
        <p:txBody>
          <a:bodyPr/>
          <a:lstStyle/>
          <a:p>
            <a:r>
              <a:rPr lang="en-IN" dirty="0"/>
              <a:t>Optical satellite imagery is essential for resource surveys, vegetation management, and environmental monitoring.</a:t>
            </a:r>
          </a:p>
          <a:p>
            <a:r>
              <a:rPr lang="en-IN" dirty="0"/>
              <a:t>Cloud cover often obstructs visibility and degrades image quality.</a:t>
            </a:r>
          </a:p>
          <a:p>
            <a:r>
              <a:rPr lang="en-IN" dirty="0"/>
              <a:t>Develop a novel framework, MAE-CG to effectively remove thick clouds from satellite images using advanced deep learning techniques.</a:t>
            </a:r>
          </a:p>
          <a:p>
            <a:r>
              <a:rPr lang="en-IN" dirty="0"/>
              <a:t>Combines CBAM and CAM attention mechanisms for enhanced cloud removal.</a:t>
            </a:r>
          </a:p>
          <a:p>
            <a:r>
              <a:rPr lang="en-US" dirty="0"/>
              <a:t>The MAE-CG model demonstrated superior performance in terms of Peak Signal-to-Noise Ratio (PSNR), Structural Similarity Index (SSIM),Mean Squared Error (MSE), and Root Mean Squared Error(RMSE) compared to existing methods.</a:t>
            </a:r>
          </a:p>
          <a:p>
            <a:r>
              <a:rPr lang="en-US" dirty="0"/>
              <a:t>The model effectively reconstructed cloud-free images by focusing on critical features and spatial details, showing resilience to thin clouds.</a:t>
            </a:r>
            <a:endParaRPr lang="en-IN" dirty="0"/>
          </a:p>
        </p:txBody>
      </p:sp>
    </p:spTree>
    <p:extLst>
      <p:ext uri="{BB962C8B-B14F-4D97-AF65-F5344CB8AC3E}">
        <p14:creationId xmlns:p14="http://schemas.microsoft.com/office/powerpoint/2010/main" val="239514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1EBC-6590-DFBB-96D9-E1AE930A59F7}"/>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B1A15CE-EAB3-D061-35E4-AA30A94158FC}"/>
              </a:ext>
            </a:extLst>
          </p:cNvPr>
          <p:cNvSpPr>
            <a:spLocks noGrp="1"/>
          </p:cNvSpPr>
          <p:nvPr>
            <p:ph idx="1"/>
          </p:nvPr>
        </p:nvSpPr>
        <p:spPr/>
        <p:txBody>
          <a:bodyPr>
            <a:normAutofit fontScale="92500" lnSpcReduction="10000"/>
          </a:bodyPr>
          <a:lstStyle/>
          <a:p>
            <a:r>
              <a:rPr lang="en-US" dirty="0"/>
              <a:t>Remote sensing (RS) images play a crucial role in tracking land and sea conditions, managing disasters, and supporting agriculture. However, clouds frequently obstruct these images. </a:t>
            </a:r>
          </a:p>
          <a:p>
            <a:r>
              <a:rPr lang="en-US" dirty="0"/>
              <a:t>Clearing thin clouds can significantly improve the utility of data, particularly for Sentinel-2 satellites that face challenges with cloud coverage.</a:t>
            </a:r>
          </a:p>
          <a:p>
            <a:r>
              <a:rPr lang="en-US" dirty="0"/>
              <a:t>Various methods for removing clouds, such as multi-spectral imaging, image fusion, and statistical techniques, work to create clear, cloud-free images but often affect high-frequency details.</a:t>
            </a:r>
          </a:p>
          <a:p>
            <a:r>
              <a:rPr lang="en-US" dirty="0"/>
              <a:t>Recently, deep-learning methods like multiscale interactive fusion networks and spatial-logical aggregation networks have become popular due to their effectiveness in this task.</a:t>
            </a:r>
          </a:p>
          <a:p>
            <a:r>
              <a:rPr lang="en-US" dirty="0"/>
              <a:t>Recent progress in cloud detection and removal involves the application of CNNs and deep learning methods, which have enhanced the processing of both medium and high-resolution images. </a:t>
            </a:r>
          </a:p>
          <a:p>
            <a:r>
              <a:rPr lang="en-US" dirty="0"/>
              <a:t>Techniques like iterative haze optimization and sophisticated filtering, combined with improved CNN architectures such as multi-scale deep residual networks, have been effective in generating clear, cloud-free images.</a:t>
            </a:r>
          </a:p>
          <a:p>
            <a:endParaRPr lang="en-US" dirty="0"/>
          </a:p>
        </p:txBody>
      </p:sp>
    </p:spTree>
    <p:extLst>
      <p:ext uri="{BB962C8B-B14F-4D97-AF65-F5344CB8AC3E}">
        <p14:creationId xmlns:p14="http://schemas.microsoft.com/office/powerpoint/2010/main" val="68378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2D167-DC58-B132-65F7-AF6D63D52228}"/>
              </a:ext>
            </a:extLst>
          </p:cNvPr>
          <p:cNvSpPr txBox="1"/>
          <p:nvPr/>
        </p:nvSpPr>
        <p:spPr>
          <a:xfrm>
            <a:off x="609600" y="1305341"/>
            <a:ext cx="10972799" cy="4247317"/>
          </a:xfrm>
          <a:prstGeom prst="rect">
            <a:avLst/>
          </a:prstGeom>
          <a:noFill/>
        </p:spPr>
        <p:txBody>
          <a:bodyPr wrap="square">
            <a:spAutoFit/>
          </a:bodyPr>
          <a:lstStyle/>
          <a:p>
            <a:pPr>
              <a:buClr>
                <a:schemeClr val="accent2"/>
              </a:buClr>
            </a:pPr>
            <a:endParaRPr lang="en-IN" dirty="0"/>
          </a:p>
          <a:p>
            <a:pPr marL="285750" indent="-285750">
              <a:buClr>
                <a:schemeClr val="accent2"/>
              </a:buClr>
              <a:buFont typeface="Wingdings" panose="05000000000000000000" pitchFamily="2" charset="2"/>
              <a:buChar char="§"/>
            </a:pPr>
            <a:r>
              <a:rPr lang="en-IN" dirty="0"/>
              <a:t>Methods such as Conditional GANs (</a:t>
            </a:r>
            <a:r>
              <a:rPr lang="en-IN" dirty="0" err="1"/>
              <a:t>cGANs</a:t>
            </a:r>
            <a:r>
              <a:rPr lang="en-IN" dirty="0"/>
              <a:t>) and DCGANs address various cloud thicknesses, while attention mechanisms in models like </a:t>
            </a:r>
            <a:r>
              <a:rPr lang="en-IN" dirty="0" err="1"/>
              <a:t>SpA+Edges</a:t>
            </a:r>
            <a:r>
              <a:rPr lang="en-IN" dirty="0"/>
              <a:t> and </a:t>
            </a:r>
            <a:r>
              <a:rPr lang="en-IN" dirty="0" err="1"/>
              <a:t>SpA</a:t>
            </a:r>
            <a:r>
              <a:rPr lang="en-IN" dirty="0"/>
              <a:t> GAN enhance cloud removal. </a:t>
            </a:r>
          </a:p>
          <a:p>
            <a:pPr marL="285750" indent="-285750">
              <a:buClr>
                <a:schemeClr val="accent2"/>
              </a:buClr>
              <a:buFont typeface="Wingdings" panose="05000000000000000000" pitchFamily="2" charset="2"/>
              <a:buChar char="§"/>
            </a:pPr>
            <a:endParaRPr lang="en-IN" dirty="0"/>
          </a:p>
          <a:p>
            <a:pPr marL="285750" indent="-285750">
              <a:buClr>
                <a:schemeClr val="accent2"/>
              </a:buClr>
              <a:buFont typeface="Wingdings" panose="05000000000000000000" pitchFamily="2" charset="2"/>
              <a:buChar char="§"/>
            </a:pPr>
            <a:r>
              <a:rPr lang="en-IN" dirty="0" err="1"/>
              <a:t>HardGAN</a:t>
            </a:r>
            <a:r>
              <a:rPr lang="en-IN" dirty="0"/>
              <a:t> employs a multi-scale network and a normalization layer to achieve effective single-image dehazing.</a:t>
            </a:r>
            <a:endParaRPr lang="en-US" dirty="0"/>
          </a:p>
          <a:p>
            <a:pPr marL="285750" indent="-285750">
              <a:buClr>
                <a:schemeClr val="accent2"/>
              </a:buClr>
              <a:buFont typeface="Wingdings" panose="05000000000000000000" pitchFamily="2" charset="2"/>
              <a:buChar char="§"/>
            </a:pPr>
            <a:endParaRPr lang="en-US" dirty="0"/>
          </a:p>
          <a:p>
            <a:pPr marL="285750" indent="-285750">
              <a:buClr>
                <a:schemeClr val="accent2"/>
              </a:buClr>
              <a:buFont typeface="Wingdings" panose="05000000000000000000" pitchFamily="2" charset="2"/>
              <a:buChar char="§"/>
            </a:pPr>
            <a:r>
              <a:rPr lang="en-US" dirty="0"/>
              <a:t>The MAE-CG model uses parallel multi-attention operations, incorporating CBAM and CAM architectures, to reconstruct thin clouds as haze-free, maintaining local and global spatial contexts. </a:t>
            </a:r>
          </a:p>
          <a:p>
            <a:pPr marL="285750" indent="-285750">
              <a:buClr>
                <a:schemeClr val="accent2"/>
              </a:buClr>
              <a:buFont typeface="Wingdings" panose="05000000000000000000" pitchFamily="2" charset="2"/>
              <a:buChar char="§"/>
            </a:pPr>
            <a:endParaRPr lang="en-US" dirty="0"/>
          </a:p>
          <a:p>
            <a:pPr marL="285750" indent="-285750">
              <a:buClr>
                <a:schemeClr val="accent2"/>
              </a:buClr>
              <a:buFont typeface="Wingdings" panose="05000000000000000000" pitchFamily="2" charset="2"/>
              <a:buChar char="§"/>
            </a:pPr>
            <a:r>
              <a:rPr lang="en-US" dirty="0"/>
              <a:t>The parallel spatial attention frameworks utilize residual connections between short-skip and long-skip additions to preserve crucial features and minimize feature loss during training. </a:t>
            </a:r>
          </a:p>
          <a:p>
            <a:pPr marL="285750" indent="-285750">
              <a:buClr>
                <a:schemeClr val="accent2"/>
              </a:buClr>
              <a:buFont typeface="Wingdings" panose="05000000000000000000" pitchFamily="2" charset="2"/>
              <a:buChar char="§"/>
            </a:pPr>
            <a:endParaRPr lang="en-US" dirty="0"/>
          </a:p>
          <a:p>
            <a:pPr marL="285750" indent="-285750">
              <a:buClr>
                <a:schemeClr val="accent2"/>
              </a:buClr>
              <a:buFont typeface="Wingdings" panose="05000000000000000000" pitchFamily="2" charset="2"/>
              <a:buChar char="§"/>
            </a:pPr>
            <a:r>
              <a:rPr lang="en-US" dirty="0"/>
              <a:t>The MAE-CG model was trained and evaluated using the RICE-1 dataset, and its performance was compared to top single-image thin cloud removal methods.</a:t>
            </a:r>
            <a:endParaRPr lang="en-IN" dirty="0"/>
          </a:p>
          <a:p>
            <a:pPr marL="285750" indent="-285750">
              <a:buClr>
                <a:schemeClr val="accent2"/>
              </a:buClr>
              <a:buFont typeface="Wingdings" panose="05000000000000000000" pitchFamily="2" charset="2"/>
              <a:buChar char="§"/>
            </a:pPr>
            <a:endParaRPr lang="en-IN" dirty="0"/>
          </a:p>
        </p:txBody>
      </p:sp>
    </p:spTree>
    <p:extLst>
      <p:ext uri="{BB962C8B-B14F-4D97-AF65-F5344CB8AC3E}">
        <p14:creationId xmlns:p14="http://schemas.microsoft.com/office/powerpoint/2010/main" val="426951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BEFE-7533-39A5-AF0B-64511336C235}"/>
              </a:ext>
            </a:extLst>
          </p:cNvPr>
          <p:cNvSpPr>
            <a:spLocks noGrp="1"/>
          </p:cNvSpPr>
          <p:nvPr>
            <p:ph type="title"/>
          </p:nvPr>
        </p:nvSpPr>
        <p:spPr/>
        <p:txBody>
          <a:bodyPr>
            <a:normAutofit/>
          </a:bodyPr>
          <a:lstStyle/>
          <a:p>
            <a:r>
              <a:rPr lang="en-US" dirty="0"/>
              <a:t>Proposed Methodology</a:t>
            </a:r>
            <a:br>
              <a:rPr lang="en-US" dirty="0"/>
            </a:br>
            <a:r>
              <a:rPr lang="en-US" dirty="0"/>
              <a:t>1. </a:t>
            </a:r>
            <a:r>
              <a:rPr lang="en-US" dirty="0" err="1"/>
              <a:t>gan</a:t>
            </a:r>
            <a:r>
              <a:rPr lang="en-US" dirty="0"/>
              <a:t> architecture</a:t>
            </a:r>
            <a:endParaRPr lang="en-IN" dirty="0"/>
          </a:p>
        </p:txBody>
      </p:sp>
      <p:sp>
        <p:nvSpPr>
          <p:cNvPr id="3" name="Content Placeholder 2">
            <a:extLst>
              <a:ext uri="{FF2B5EF4-FFF2-40B4-BE49-F238E27FC236}">
                <a16:creationId xmlns:a16="http://schemas.microsoft.com/office/drawing/2014/main" id="{4A1FE7C3-7818-1D11-3749-85539E899608}"/>
              </a:ext>
            </a:extLst>
          </p:cNvPr>
          <p:cNvSpPr>
            <a:spLocks noGrp="1"/>
          </p:cNvSpPr>
          <p:nvPr>
            <p:ph idx="1"/>
          </p:nvPr>
        </p:nvSpPr>
        <p:spPr>
          <a:xfrm>
            <a:off x="581192" y="2331008"/>
            <a:ext cx="11029615" cy="3678303"/>
          </a:xfrm>
        </p:spPr>
        <p:txBody>
          <a:bodyPr>
            <a:normAutofit/>
          </a:bodyPr>
          <a:lstStyle/>
          <a:p>
            <a:pPr marL="0" indent="0">
              <a:buNone/>
            </a:pPr>
            <a:endParaRPr lang="en-US" b="1" dirty="0"/>
          </a:p>
          <a:p>
            <a:r>
              <a:rPr lang="en-US" dirty="0"/>
              <a:t>Research published Generative Adversarial Networks (GANs), a machine learning architecture for generative applications. </a:t>
            </a:r>
          </a:p>
          <a:p>
            <a:r>
              <a:rPr lang="en-US" dirty="0"/>
              <a:t>GANs revolutionize image synthesis, super-resolution, data augmentation, translation, and production.</a:t>
            </a:r>
          </a:p>
          <a:p>
            <a:r>
              <a:rPr lang="en-US" dirty="0"/>
              <a:t>GANs consist of two neural networks trained concurrently using adversarial procedures.  </a:t>
            </a:r>
          </a:p>
          <a:p>
            <a:r>
              <a:rPr lang="en-US" dirty="0"/>
              <a:t>A GAN trains a generator to produce data samples, while a discriminator assesses the samples to determine authenticity and fraud, using minimax equation 1 to define its characteristics function.</a:t>
            </a:r>
            <a:r>
              <a:rPr lang="sv-SE" dirty="0"/>
              <a:t> </a:t>
            </a:r>
          </a:p>
          <a:p>
            <a:r>
              <a:rPr lang="en-US" dirty="0"/>
              <a:t>The GAN characteristics equation consists of a generator, a discriminator.</a:t>
            </a:r>
          </a:p>
          <a:p>
            <a:r>
              <a:rPr lang="en-IN" dirty="0"/>
              <a:t>GANs can create cloud-free images by training on paired datasets of cloudy and clear images with adversarial loss. </a:t>
            </a:r>
          </a:p>
          <a:p>
            <a:endParaRPr lang="en-IN" dirty="0"/>
          </a:p>
        </p:txBody>
      </p:sp>
    </p:spTree>
    <p:extLst>
      <p:ext uri="{BB962C8B-B14F-4D97-AF65-F5344CB8AC3E}">
        <p14:creationId xmlns:p14="http://schemas.microsoft.com/office/powerpoint/2010/main" val="4270411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06E46-C6CD-3258-3C3B-7442DF691646}"/>
              </a:ext>
            </a:extLst>
          </p:cNvPr>
          <p:cNvSpPr>
            <a:spLocks noGrp="1"/>
          </p:cNvSpPr>
          <p:nvPr>
            <p:ph type="title"/>
          </p:nvPr>
        </p:nvSpPr>
        <p:spPr/>
        <p:txBody>
          <a:bodyPr/>
          <a:lstStyle/>
          <a:p>
            <a:r>
              <a:rPr lang="en-US" dirty="0"/>
              <a:t>2. </a:t>
            </a:r>
            <a:r>
              <a:rPr lang="en-US" dirty="0" err="1"/>
              <a:t>mae</a:t>
            </a:r>
            <a:r>
              <a:rPr lang="en-US" dirty="0"/>
              <a:t>-cg architecture</a:t>
            </a:r>
            <a:endParaRPr lang="en-IN" dirty="0"/>
          </a:p>
        </p:txBody>
      </p:sp>
      <p:sp>
        <p:nvSpPr>
          <p:cNvPr id="4" name="Rectangle 1">
            <a:extLst>
              <a:ext uri="{FF2B5EF4-FFF2-40B4-BE49-F238E27FC236}">
                <a16:creationId xmlns:a16="http://schemas.microsoft.com/office/drawing/2014/main" id="{E8B15838-4274-1635-0910-0F9F4CC02507}"/>
              </a:ext>
            </a:extLst>
          </p:cNvPr>
          <p:cNvSpPr>
            <a:spLocks noGrp="1" noChangeArrowheads="1"/>
          </p:cNvSpPr>
          <p:nvPr>
            <p:ph idx="1"/>
          </p:nvPr>
        </p:nvSpPr>
        <p:spPr bwMode="auto">
          <a:xfrm>
            <a:off x="581192" y="1927051"/>
            <a:ext cx="1102961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MAE-CG model uses CBAM and CAM architectures and residual multi-scale constitutional architecture for parallel multi-attention operations, preserving local and global spatial contexts for cloud-free reconstruction.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mj-lt"/>
              </a:rPr>
              <a:t>i</a:t>
            </a:r>
            <a:r>
              <a:rPr kumimoji="0" lang="en-US" altLang="en-US" sz="1800" b="1" i="0" u="none" strike="noStrike" cap="none" normalizeH="0" baseline="0" dirty="0">
                <a:ln>
                  <a:noFill/>
                </a:ln>
                <a:solidFill>
                  <a:schemeClr val="tx1"/>
                </a:solidFill>
                <a:effectLst/>
                <a:latin typeface="+mj-lt"/>
              </a:rPr>
              <a:t>) Generator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mj-lt"/>
            </a:endParaRPr>
          </a:p>
          <a:p>
            <a:pPr defTabSz="914400" eaLnBrk="0" fontAlgn="base" hangingPunct="0">
              <a:spcBef>
                <a:spcPct val="0"/>
              </a:spcBef>
              <a:spcAft>
                <a:spcPct val="0"/>
              </a:spcAft>
              <a:buSzTx/>
            </a:pPr>
            <a:r>
              <a:rPr lang="en-US" altLang="en-US" dirty="0">
                <a:solidFill>
                  <a:schemeClr val="tx1"/>
                </a:solidFill>
                <a:latin typeface="+mj-lt"/>
              </a:rPr>
              <a:t>The MAE-CG generator module comprises Spatial Feature Extractors (SFEs) and a Parallel Attention Module (PAM), combining convolutional and residual convolutional blocks and spatial attention maps from the Convolutional Block Attention Module and Channel Attention Module.</a:t>
            </a:r>
          </a:p>
          <a:p>
            <a:pPr defTabSz="914400" eaLnBrk="0" fontAlgn="base" hangingPunct="0">
              <a:spcBef>
                <a:spcPct val="0"/>
              </a:spcBef>
              <a:spcAft>
                <a:spcPct val="0"/>
              </a:spcAft>
              <a:buSzTx/>
            </a:pPr>
            <a:endParaRPr lang="en-US" altLang="en-US" dirty="0">
              <a:solidFill>
                <a:schemeClr val="tx1"/>
              </a:solidFill>
              <a:latin typeface="+mj-lt"/>
            </a:endParaRPr>
          </a:p>
          <a:p>
            <a:pPr defTabSz="914400" eaLnBrk="0" fontAlgn="base" hangingPunct="0">
              <a:spcBef>
                <a:spcPct val="0"/>
              </a:spcBef>
              <a:spcAft>
                <a:spcPct val="0"/>
              </a:spcAft>
              <a:buSzTx/>
            </a:pPr>
            <a:r>
              <a:rPr lang="en-US" altLang="en-US" dirty="0">
                <a:solidFill>
                  <a:schemeClr val="tx1"/>
                </a:solidFill>
                <a:latin typeface="+mj-lt"/>
              </a:rPr>
              <a:t>The proposed method involves three 2D convolutional layers to extract basic feature maps, which are then passed to a generator network. The features are then sent to a residual network of multi-scale convolutional branches, each performing different convolutions at different scales. </a:t>
            </a:r>
          </a:p>
          <a:p>
            <a:pPr defTabSz="914400" eaLnBrk="0" fontAlgn="base" hangingPunct="0">
              <a:spcBef>
                <a:spcPct val="0"/>
              </a:spcBef>
              <a:spcAft>
                <a:spcPct val="0"/>
              </a:spcAft>
              <a:buSzTx/>
            </a:pPr>
            <a:endParaRPr lang="en-US" altLang="en-US" dirty="0">
              <a:solidFill>
                <a:schemeClr val="tx1"/>
              </a:solidFill>
              <a:latin typeface="+mj-lt"/>
            </a:endParaRPr>
          </a:p>
          <a:p>
            <a:pPr defTabSz="914400" eaLnBrk="0" fontAlgn="base" hangingPunct="0">
              <a:spcBef>
                <a:spcPct val="0"/>
              </a:spcBef>
              <a:spcAft>
                <a:spcPct val="0"/>
              </a:spcAft>
              <a:buSzTx/>
            </a:pPr>
            <a:r>
              <a:rPr lang="en-US" altLang="en-US" dirty="0">
                <a:solidFill>
                  <a:schemeClr val="tx1"/>
                </a:solidFill>
                <a:latin typeface="+mj-lt"/>
              </a:rPr>
              <a:t>The outputs are concatenated to form a consolidated multi-scale feature representation. </a:t>
            </a:r>
          </a:p>
          <a:p>
            <a:pPr defTabSz="914400" eaLnBrk="0" fontAlgn="base" hangingPunct="0">
              <a:spcBef>
                <a:spcPct val="0"/>
              </a:spcBef>
              <a:spcAft>
                <a:spcPct val="0"/>
              </a:spcAft>
              <a:buSzTx/>
            </a:pPr>
            <a:endParaRPr lang="en-US" altLang="en-US" dirty="0">
              <a:solidFill>
                <a:schemeClr val="tx1"/>
              </a:solidFill>
              <a:latin typeface="+mj-lt"/>
            </a:endParaRPr>
          </a:p>
          <a:p>
            <a:pPr defTabSz="914400" eaLnBrk="0" fontAlgn="base" hangingPunct="0">
              <a:spcBef>
                <a:spcPct val="0"/>
              </a:spcBef>
              <a:spcAft>
                <a:spcPct val="0"/>
              </a:spcAft>
              <a:buSzTx/>
            </a:pPr>
            <a:r>
              <a:rPr lang="en-US" altLang="en-US" dirty="0">
                <a:solidFill>
                  <a:schemeClr val="tx1"/>
                </a:solidFill>
                <a:latin typeface="+mj-lt"/>
              </a:rPr>
              <a:t>These features are processed by three Parallel Attention Modules (PAM) to refine the feature map and extract spatial context and importance. The architecture uses </a:t>
            </a:r>
            <a:r>
              <a:rPr lang="en-US" altLang="en-US" dirty="0" err="1">
                <a:solidFill>
                  <a:schemeClr val="tx1"/>
                </a:solidFill>
                <a:latin typeface="+mj-lt"/>
              </a:rPr>
              <a:t>ReLU</a:t>
            </a:r>
            <a:r>
              <a:rPr lang="en-US" altLang="en-US" dirty="0">
                <a:solidFill>
                  <a:schemeClr val="tx1"/>
                </a:solidFill>
                <a:latin typeface="+mj-lt"/>
              </a:rPr>
              <a:t> activation at each convolutional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280079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1DB7A3-5AEF-9F13-33C1-2A542013EFD3}"/>
              </a:ext>
            </a:extLst>
          </p:cNvPr>
          <p:cNvSpPr>
            <a:spLocks noChangeArrowheads="1"/>
          </p:cNvSpPr>
          <p:nvPr/>
        </p:nvSpPr>
        <p:spPr bwMode="auto">
          <a:xfrm>
            <a:off x="631596" y="1251067"/>
            <a:ext cx="1091781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mj-lt"/>
              </a:rPr>
              <a:t>ii) Convolutional Block Attention Module (CBAM)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CBAM improves feature mapping in traditional CNNs by focusing on important spatial and channel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areas.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Channel Attention Module (CAM) and Spatial Attention Module (SAM) work sequentially, identifying crucial channels and pointing out relevant spatial locations.</a:t>
            </a:r>
          </a:p>
          <a:p>
            <a:pPr marR="0" lvl="0" algn="l" defTabSz="914400" rtl="0" eaLnBrk="0" fontAlgn="base" latinLnBrk="0" hangingPunct="0">
              <a:lnSpc>
                <a:spcPct val="100000"/>
              </a:lnSpc>
              <a:spcBef>
                <a:spcPct val="0"/>
              </a:spcBef>
              <a:spcAft>
                <a:spcPct val="0"/>
              </a:spcAft>
              <a:buClr>
                <a:schemeClr val="accent2"/>
              </a:buClr>
              <a:buSzTx/>
              <a:tabLst/>
            </a:pPr>
            <a:r>
              <a:rPr kumimoji="0" lang="en-US" altLang="en-US" sz="1800"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input feature map F undergoes average and max pooling, resulting in two independent features. </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These are processed by a Multi-Layer Perceptron (MLP) with </a:t>
            </a:r>
            <a:r>
              <a:rPr kumimoji="0" lang="en-US" altLang="en-US" sz="1800" b="0" i="0" u="none" strike="noStrike" cap="none" normalizeH="0" baseline="0" dirty="0" err="1">
                <a:ln>
                  <a:noFill/>
                </a:ln>
                <a:solidFill>
                  <a:schemeClr val="tx1"/>
                </a:solidFill>
                <a:effectLst/>
              </a:rPr>
              <a:t>ReLU</a:t>
            </a:r>
            <a:r>
              <a:rPr kumimoji="0" lang="en-US" altLang="en-US" sz="1800" b="0" i="0" u="none" strike="noStrike" cap="none" normalizeH="0" baseline="0" dirty="0">
                <a:ln>
                  <a:noFill/>
                </a:ln>
                <a:solidFill>
                  <a:schemeClr val="tx1"/>
                </a:solidFill>
                <a:effectLst/>
              </a:rPr>
              <a:t> activation, producing a channel attention map (fc).</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 The SAM then focuses on F′, generating distinct feature representations. </a:t>
            </a: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unified feature map is processed by a convolution kernel and sigmoid activation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resulting in a spatial attention map (fs).</a:t>
            </a:r>
          </a:p>
        </p:txBody>
      </p:sp>
    </p:spTree>
    <p:extLst>
      <p:ext uri="{BB962C8B-B14F-4D97-AF65-F5344CB8AC3E}">
        <p14:creationId xmlns:p14="http://schemas.microsoft.com/office/powerpoint/2010/main" val="426783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C56D-4FC4-688C-397D-726995992DD7}"/>
              </a:ext>
            </a:extLst>
          </p:cNvPr>
          <p:cNvSpPr>
            <a:spLocks noGrp="1"/>
          </p:cNvSpPr>
          <p:nvPr>
            <p:ph type="title"/>
          </p:nvPr>
        </p:nvSpPr>
        <p:spPr/>
        <p:txBody>
          <a:bodyPr>
            <a:normAutofit fontScale="90000"/>
          </a:bodyPr>
          <a:lstStyle/>
          <a:p>
            <a:pPr algn="ctr"/>
            <a:r>
              <a:rPr lang="en-US" altLang="en-US" b="1" dirty="0">
                <a:latin typeface="+mj-lt"/>
              </a:rPr>
              <a:t>Convolutional Block Attention Module (</a:t>
            </a:r>
            <a:r>
              <a:rPr lang="en-US" b="1" dirty="0"/>
              <a:t>CBAM) Architecture</a:t>
            </a:r>
            <a:endParaRPr lang="en-IN" b="1" dirty="0"/>
          </a:p>
        </p:txBody>
      </p:sp>
      <p:pic>
        <p:nvPicPr>
          <p:cNvPr id="14" name="Picture Placeholder 13">
            <a:extLst>
              <a:ext uri="{FF2B5EF4-FFF2-40B4-BE49-F238E27FC236}">
                <a16:creationId xmlns:a16="http://schemas.microsoft.com/office/drawing/2014/main" id="{5F912EB8-02D1-F797-C940-1C2E0167C546}"/>
              </a:ext>
            </a:extLst>
          </p:cNvPr>
          <p:cNvPicPr>
            <a:picLocks noGrp="1" noChangeAspect="1"/>
          </p:cNvPicPr>
          <p:nvPr>
            <p:ph type="pic" idx="1"/>
          </p:nvPr>
        </p:nvPicPr>
        <p:blipFill>
          <a:blip r:embed="rId2"/>
          <a:srcRect t="34245" b="34245"/>
          <a:stretch>
            <a:fillRect/>
          </a:stretch>
        </p:blipFill>
        <p:spPr/>
      </p:pic>
    </p:spTree>
    <p:extLst>
      <p:ext uri="{BB962C8B-B14F-4D97-AF65-F5344CB8AC3E}">
        <p14:creationId xmlns:p14="http://schemas.microsoft.com/office/powerpoint/2010/main" val="55693427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350</TotalTime>
  <Words>1411</Words>
  <Application>Microsoft Office PowerPoint</Application>
  <PresentationFormat>Widescreen</PresentationFormat>
  <Paragraphs>109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Wingdings</vt:lpstr>
      <vt:lpstr>Wingdings 2</vt:lpstr>
      <vt:lpstr>Dividend</vt:lpstr>
      <vt:lpstr>MAE-CG: A MULTI-ATTENTION ENHANCED THIN  CLOUD-REMOVAL GENERATIVE ADVERSARIAL NETWORK FOR AIRBORNE IMAGERY</vt:lpstr>
      <vt:lpstr>AGENDA</vt:lpstr>
      <vt:lpstr>ABSTRACT</vt:lpstr>
      <vt:lpstr>introduction</vt:lpstr>
      <vt:lpstr>PowerPoint Presentation</vt:lpstr>
      <vt:lpstr>Proposed Methodology 1. gan architecture</vt:lpstr>
      <vt:lpstr>2. mae-cg architecture</vt:lpstr>
      <vt:lpstr>PowerPoint Presentation</vt:lpstr>
      <vt:lpstr>Convolutional Block Attention Module (CBAM) Architecture</vt:lpstr>
      <vt:lpstr>PowerPoint Presentation</vt:lpstr>
      <vt:lpstr>Coordinated Attention Module (CAM) Architecture</vt:lpstr>
      <vt:lpstr>PowerPoint Presentation</vt:lpstr>
      <vt:lpstr>RESULTS AND DISCUSSIONS 1. Experimental Setup</vt:lpstr>
      <vt:lpstr>2. Result Analysis</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MAE-CG: A MULTI-ATTENTION ENHANCED THIN CLOUD-REMOVAL GENERATIVE ADVERSARIAL NETWORK FOR AIRBORNE IMAGERY</dc:title>
  <dc:creator>Sabari S</dc:creator>
  <cp:lastModifiedBy>Sabari S</cp:lastModifiedBy>
  <cp:revision>4</cp:revision>
  <dcterms:created xsi:type="dcterms:W3CDTF">2024-07-24T05:46:35Z</dcterms:created>
  <dcterms:modified xsi:type="dcterms:W3CDTF">2024-07-30T10:38:00Z</dcterms:modified>
</cp:coreProperties>
</file>