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4" r:id="rId2"/>
    <p:sldId id="285" r:id="rId3"/>
    <p:sldId id="259" r:id="rId4"/>
    <p:sldId id="260" r:id="rId5"/>
    <p:sldId id="261" r:id="rId6"/>
    <p:sldId id="263" r:id="rId7"/>
    <p:sldId id="274" r:id="rId8"/>
    <p:sldId id="275" r:id="rId9"/>
    <p:sldId id="276" r:id="rId10"/>
    <p:sldId id="279" r:id="rId11"/>
    <p:sldId id="280" r:id="rId12"/>
    <p:sldId id="278" r:id="rId13"/>
    <p:sldId id="282" r:id="rId14"/>
    <p:sldId id="281" r:id="rId15"/>
    <p:sldId id="277" r:id="rId16"/>
    <p:sldId id="286" r:id="rId17"/>
    <p:sldId id="287" r:id="rId18"/>
    <p:sldId id="288" r:id="rId19"/>
    <p:sldId id="290" r:id="rId20"/>
    <p:sldId id="289" r:id="rId21"/>
    <p:sldId id="28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853" autoAdjust="0"/>
    <p:restoredTop sz="91935" autoAdjust="0"/>
  </p:normalViewPr>
  <p:slideViewPr>
    <p:cSldViewPr showGuides="1">
      <p:cViewPr>
        <p:scale>
          <a:sx n="66" d="100"/>
          <a:sy n="66" d="100"/>
        </p:scale>
        <p:origin x="-1536" y="-1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8F6BCBE8-30B0-4476-8762-9236B142003A}" type="datetimeFigureOut">
              <a:rPr lang="en-US" smtClean="0"/>
              <a:pPr/>
              <a:t>7/29/2024</a:t>
            </a:fld>
            <a:endParaRPr lang="en-US" sz="1100" dirty="0">
              <a:solidFill>
                <a:schemeClr val="tx2"/>
              </a:solidFill>
            </a:endParaRPr>
          </a:p>
        </p:txBody>
      </p:sp>
      <p:sp>
        <p:nvSpPr>
          <p:cNvPr id="17" name="Footer Placeholder 16"/>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29" name="Slide Number Placeholder 28"/>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F6BCBE8-30B0-4476-8762-9236B142003A}" type="datetimeFigureOut">
              <a:rPr lang="en-US" smtClean="0"/>
              <a:pPr/>
              <a:t>7/29/2024</a:t>
            </a:fld>
            <a:endParaRPr lang="en-US" sz="1100" dirty="0">
              <a:solidFill>
                <a:schemeClr val="tx2"/>
              </a:solidFill>
            </a:endParaRPr>
          </a:p>
        </p:txBody>
      </p:sp>
      <p:sp>
        <p:nvSpPr>
          <p:cNvPr id="5" name="Footer Placeholder 4"/>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6" name="Slide Number Placeholder 5"/>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F6BCBE8-30B0-4476-8762-9236B142003A}" type="datetimeFigureOut">
              <a:rPr lang="en-US" smtClean="0"/>
              <a:pPr/>
              <a:t>7/29/2024</a:t>
            </a:fld>
            <a:endParaRPr lang="en-US" sz="1100" dirty="0">
              <a:solidFill>
                <a:schemeClr val="tx2"/>
              </a:solidFill>
            </a:endParaRPr>
          </a:p>
        </p:txBody>
      </p:sp>
      <p:sp>
        <p:nvSpPr>
          <p:cNvPr id="5" name="Footer Placeholder 4"/>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6" name="Slide Number Placeholder 5"/>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F6BCBE8-30B0-4476-8762-9236B142003A}" type="datetimeFigureOut">
              <a:rPr lang="en-US" smtClean="0"/>
              <a:pPr/>
              <a:t>7/29/2024</a:t>
            </a:fld>
            <a:endParaRPr lang="en-US" sz="1100" dirty="0">
              <a:solidFill>
                <a:schemeClr val="tx2"/>
              </a:solidFill>
            </a:endParaRPr>
          </a:p>
        </p:txBody>
      </p:sp>
      <p:sp>
        <p:nvSpPr>
          <p:cNvPr id="5" name="Footer Placeholder 4"/>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6" name="Slide Number Placeholder 5"/>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F6BCBE8-30B0-4476-8762-9236B142003A}" type="datetimeFigureOut">
              <a:rPr lang="en-US" smtClean="0"/>
              <a:pPr/>
              <a:t>7/29/2024</a:t>
            </a:fld>
            <a:endParaRPr lang="en-US" sz="1100" dirty="0">
              <a:solidFill>
                <a:schemeClr val="tx2"/>
              </a:solidFill>
            </a:endParaRPr>
          </a:p>
        </p:txBody>
      </p:sp>
      <p:sp>
        <p:nvSpPr>
          <p:cNvPr id="5" name="Footer Placeholder 4"/>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6" name="Slide Number Placeholder 5"/>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F6BCBE8-30B0-4476-8762-9236B142003A}" type="datetimeFigureOut">
              <a:rPr lang="en-US" smtClean="0"/>
              <a:pPr/>
              <a:t>7/29/2024</a:t>
            </a:fld>
            <a:endParaRPr lang="en-US" sz="1100" dirty="0">
              <a:solidFill>
                <a:schemeClr val="tx2"/>
              </a:solidFill>
            </a:endParaRPr>
          </a:p>
        </p:txBody>
      </p:sp>
      <p:sp>
        <p:nvSpPr>
          <p:cNvPr id="6" name="Footer Placeholder 5"/>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7" name="Slide Number Placeholder 6"/>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F6BCBE8-30B0-4476-8762-9236B142003A}" type="datetimeFigureOut">
              <a:rPr lang="en-US" smtClean="0"/>
              <a:pPr/>
              <a:t>7/29/2024</a:t>
            </a:fld>
            <a:endParaRPr lang="en-US" sz="1100" dirty="0">
              <a:solidFill>
                <a:schemeClr val="tx2"/>
              </a:solidFill>
            </a:endParaRPr>
          </a:p>
        </p:txBody>
      </p:sp>
      <p:sp>
        <p:nvSpPr>
          <p:cNvPr id="8" name="Footer Placeholder 7"/>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9" name="Slide Number Placeholder 8"/>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F6BCBE8-30B0-4476-8762-9236B142003A}" type="datetimeFigureOut">
              <a:rPr lang="en-US" smtClean="0"/>
              <a:pPr/>
              <a:t>7/29/2024</a:t>
            </a:fld>
            <a:endParaRPr lang="en-US" sz="1100" dirty="0">
              <a:solidFill>
                <a:schemeClr val="tx2"/>
              </a:solidFill>
            </a:endParaRPr>
          </a:p>
        </p:txBody>
      </p:sp>
      <p:sp>
        <p:nvSpPr>
          <p:cNvPr id="4" name="Footer Placeholder 3"/>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5" name="Slide Number Placeholder 4"/>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F6BCBE8-30B0-4476-8762-9236B142003A}" type="datetimeFigureOut">
              <a:rPr lang="en-US" smtClean="0"/>
              <a:pPr/>
              <a:t>7/29/2024</a:t>
            </a:fld>
            <a:endParaRPr lang="en-US" sz="1100" dirty="0">
              <a:solidFill>
                <a:schemeClr val="tx2"/>
              </a:solidFill>
            </a:endParaRPr>
          </a:p>
        </p:txBody>
      </p:sp>
      <p:sp>
        <p:nvSpPr>
          <p:cNvPr id="3" name="Footer Placeholder 2"/>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4" name="Slide Number Placeholder 3"/>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F6BCBE8-30B0-4476-8762-9236B142003A}" type="datetimeFigureOut">
              <a:rPr lang="en-US" smtClean="0"/>
              <a:pPr/>
              <a:t>7/29/2024</a:t>
            </a:fld>
            <a:endParaRPr lang="en-US" sz="1100" dirty="0">
              <a:solidFill>
                <a:schemeClr val="tx2"/>
              </a:solidFill>
            </a:endParaRPr>
          </a:p>
        </p:txBody>
      </p:sp>
      <p:sp>
        <p:nvSpPr>
          <p:cNvPr id="6" name="Footer Placeholder 5"/>
          <p:cNvSpPr>
            <a:spLocks noGrp="1"/>
          </p:cNvSpPr>
          <p:nvPr>
            <p:ph type="ftr" sz="quarter" idx="11"/>
          </p:nvPr>
        </p:nvSpPr>
        <p:spPr/>
        <p:txBody>
          <a:bodyPr/>
          <a:lstStyle>
            <a:extLst/>
          </a:lstStyle>
          <a:p>
            <a:pPr algn="r" eaLnBrk="1" latinLnBrk="0" hangingPunct="1"/>
            <a:endParaRPr kumimoji="0" lang="en-US" sz="1100" dirty="0">
              <a:solidFill>
                <a:schemeClr val="tx2"/>
              </a:solidFill>
            </a:endParaRPr>
          </a:p>
        </p:txBody>
      </p:sp>
      <p:sp>
        <p:nvSpPr>
          <p:cNvPr id="7" name="Slide Number Placeholder 6"/>
          <p:cNvSpPr>
            <a:spLocks noGrp="1"/>
          </p:cNvSpPr>
          <p:nvPr>
            <p:ph type="sldNum" sz="quarter" idx="12"/>
          </p:nvPr>
        </p:nvSpPr>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8F6BCBE8-30B0-4476-8762-9236B142003A}" type="datetimeFigureOut">
              <a:rPr lang="en-US" smtClean="0"/>
              <a:pPr/>
              <a:t>7/29/2024</a:t>
            </a:fld>
            <a:endParaRPr lang="en-US" sz="1100" dirty="0">
              <a:solidFill>
                <a:schemeClr val="tx2"/>
              </a:solidFill>
            </a:endParaRPr>
          </a:p>
        </p:txBody>
      </p:sp>
      <p:sp>
        <p:nvSpPr>
          <p:cNvPr id="6" name="Footer Placeholder 5"/>
          <p:cNvSpPr>
            <a:spLocks noGrp="1"/>
          </p:cNvSpPr>
          <p:nvPr>
            <p:ph type="ftr" sz="quarter" idx="11"/>
          </p:nvPr>
        </p:nvSpPr>
        <p:spPr>
          <a:xfrm>
            <a:off x="914400" y="55499"/>
            <a:ext cx="5562600" cy="365125"/>
          </a:xfrm>
        </p:spPr>
        <p:txBody>
          <a:bodyPr/>
          <a:lstStyle>
            <a:extLst/>
          </a:lstStyle>
          <a:p>
            <a:pPr algn="r" eaLnBrk="1" latinLnBrk="0" hangingPunct="1"/>
            <a:endParaRPr kumimoji="0" lang="en-US" sz="1100" dirty="0">
              <a:solidFill>
                <a:schemeClr val="tx2"/>
              </a:solidFill>
            </a:endParaRPr>
          </a:p>
        </p:txBody>
      </p:sp>
      <p:sp>
        <p:nvSpPr>
          <p:cNvPr id="7" name="Slide Number Placeholder 6"/>
          <p:cNvSpPr>
            <a:spLocks noGrp="1"/>
          </p:cNvSpPr>
          <p:nvPr>
            <p:ph type="sldNum" sz="quarter" idx="12"/>
          </p:nvPr>
        </p:nvSpPr>
        <p:spPr>
          <a:xfrm>
            <a:off x="8610600" y="55499"/>
            <a:ext cx="457200" cy="365125"/>
          </a:xfrm>
        </p:spPr>
        <p:txBody>
          <a:bodyPr/>
          <a:lstStyle>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8F6BCBE8-30B0-4476-8762-9236B142003A}" type="datetimeFigureOut">
              <a:rPr lang="en-US" smtClean="0"/>
              <a:pPr/>
              <a:t>7/29/2024</a:t>
            </a:fld>
            <a:endParaRPr lang="en-US" sz="1100" dirty="0">
              <a:solidFill>
                <a:schemeClr val="tx2"/>
              </a:solidFill>
            </a:endParaRPr>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pPr algn="r" eaLnBrk="1" latinLnBrk="0" hangingPunct="1"/>
            <a:endParaRPr kumimoji="0" lang="en-US" sz="1100" dirty="0">
              <a:solidFill>
                <a:schemeClr val="tx2"/>
              </a:solidFill>
            </a:endParaRPr>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pPr algn="l" eaLnBrk="1" latinLnBrk="0" hangingPunct="1"/>
            <a:fld id="{09CEB3EB-F4F2-46F4-8867-D3C68411A9A0}" type="slidenum">
              <a:rPr kumimoji="0" lang="en-US" smtClean="0"/>
              <a:pPr algn="l" eaLnBrk="1" latinLnBrk="0" hangingPunct="1"/>
              <a:t>‹#›</a:t>
            </a:fld>
            <a:endParaRPr kumimoji="0" lang="en-US" sz="1200">
              <a:solidFill>
                <a:schemeClr val="tx2"/>
              </a:solidFill>
            </a:endParaRP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14400" y="2209800"/>
            <a:ext cx="7772400" cy="2514600"/>
          </a:xfrm>
        </p:spPr>
        <p:txBody>
          <a:bodyPr/>
          <a:lstStyle/>
          <a:p>
            <a:pPr algn="ctr"/>
            <a:r>
              <a:rPr lang="en-US" dirty="0" smtClean="0"/>
              <a:t>DUAL ATTENTION HYBRID CNN FRAMEWORK FOR CLOUD REMOVAL</a:t>
            </a:r>
            <a:br>
              <a:rPr lang="en-US" dirty="0" smtClean="0"/>
            </a:br>
            <a:r>
              <a:rPr lang="en-US" dirty="0" smtClean="0"/>
              <a:t>FROM REMOTE SENSING DATA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B. The Coordinate Attention Module (CAM)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a:buNone/>
            </a:pPr>
            <a:r>
              <a:rPr lang="en-US" dirty="0" smtClean="0">
                <a:latin typeface="Times New Roman" pitchFamily="18" charset="0"/>
                <a:cs typeface="Times New Roman" pitchFamily="18" charset="0"/>
              </a:rPr>
              <a:t>The Coordinate Attention Module (CAM) enhances the attention mechanism by preserving positional information along both horizontal and vertical spatial dimensions. It divides the attention process into two 1D feature encoding steps for each spatial direction and generates attention maps sensitive to spatial direction. These maps help the model focus on specific areas while maintaining positional context, enhancing the representation of important objects and areas.</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PARALLEL ATTENTION FRAMEWORK (PAF)</a:t>
            </a:r>
            <a:endParaRPr lang="en-US" dirty="0">
              <a:latin typeface="Times New Roman" pitchFamily="18" charset="0"/>
              <a:cs typeface="Times New Roman" pitchFamily="18" charset="0"/>
            </a:endParaRPr>
          </a:p>
        </p:txBody>
      </p:sp>
      <p:pic>
        <p:nvPicPr>
          <p:cNvPr id="4" name="Content Placeholder 3" descr="B.jpg"/>
          <p:cNvPicPr>
            <a:picLocks noGrp="1" noChangeAspect="1"/>
          </p:cNvPicPr>
          <p:nvPr>
            <p:ph idx="1"/>
          </p:nvPr>
        </p:nvPicPr>
        <p:blipFill>
          <a:blip r:embed="rId2"/>
          <a:stretch>
            <a:fillRect/>
          </a:stretch>
        </p:blipFill>
        <p:spPr>
          <a:xfrm>
            <a:off x="914400" y="2286000"/>
            <a:ext cx="7772400" cy="32004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itchFamily="18" charset="0"/>
                <a:cs typeface="Times New Roman" pitchFamily="18" charset="0"/>
              </a:rPr>
              <a:t>SPATIAL ATTENTION MODULE (SAM)</a:t>
            </a:r>
            <a:endParaRPr lang="en-US" dirty="0">
              <a:latin typeface="Times New Roman" pitchFamily="18" charset="0"/>
              <a:cs typeface="Times New Roman" pitchFamily="18" charset="0"/>
            </a:endParaRPr>
          </a:p>
        </p:txBody>
      </p:sp>
      <p:pic>
        <p:nvPicPr>
          <p:cNvPr id="4" name="Content Placeholder 3" descr="E.jpg"/>
          <p:cNvPicPr>
            <a:picLocks noGrp="1" noChangeAspect="1"/>
          </p:cNvPicPr>
          <p:nvPr>
            <p:ph idx="1"/>
          </p:nvPr>
        </p:nvPicPr>
        <p:blipFill>
          <a:blip r:embed="rId2"/>
          <a:stretch>
            <a:fillRect/>
          </a:stretch>
        </p:blipFill>
        <p:spPr>
          <a:xfrm>
            <a:off x="762000" y="1905000"/>
            <a:ext cx="8077200" cy="38100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2.Discriminator</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dirty="0" smtClean="0">
                <a:latin typeface="Times New Roman" pitchFamily="18" charset="0"/>
                <a:cs typeface="Times New Roman" pitchFamily="18" charset="0"/>
              </a:rPr>
              <a:t>The generators act on attended regions, unlike basic discriminators which consider the entire image. The attention-guided discriminator uses the attention mask as input, aiming to distinguish fake image pairs (My and </a:t>
            </a:r>
            <a:r>
              <a:rPr lang="en-US" dirty="0" err="1" smtClean="0">
                <a:latin typeface="Times New Roman" pitchFamily="18" charset="0"/>
                <a:cs typeface="Times New Roman" pitchFamily="18" charset="0"/>
              </a:rPr>
              <a:t>Gy</a:t>
            </a:r>
            <a:r>
              <a:rPr lang="en-US" dirty="0" smtClean="0">
                <a:latin typeface="Times New Roman" pitchFamily="18" charset="0"/>
                <a:cs typeface="Times New Roman" pitchFamily="18" charset="0"/>
              </a:rPr>
              <a:t>) and real image pairs (My and y), while </a:t>
            </a:r>
            <a:r>
              <a:rPr lang="en-US" dirty="0" err="1" smtClean="0">
                <a:latin typeface="Times New Roman" pitchFamily="18" charset="0"/>
                <a:cs typeface="Times New Roman" pitchFamily="18" charset="0"/>
              </a:rPr>
              <a:t>Dxa</a:t>
            </a:r>
            <a:r>
              <a:rPr lang="en-US" dirty="0" smtClean="0">
                <a:latin typeface="Times New Roman" pitchFamily="18" charset="0"/>
                <a:cs typeface="Times New Roman" pitchFamily="18" charset="0"/>
              </a:rPr>
              <a:t> focuses on real image pairs (</a:t>
            </a:r>
            <a:r>
              <a:rPr lang="en-US" dirty="0" err="1" smtClean="0">
                <a:latin typeface="Times New Roman" pitchFamily="18" charset="0"/>
                <a:cs typeface="Times New Roman" pitchFamily="18" charset="0"/>
              </a:rPr>
              <a:t>Mx</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Gx</a:t>
            </a:r>
            <a:r>
              <a:rPr lang="en-US" dirty="0" smtClean="0">
                <a:latin typeface="Times New Roman" pitchFamily="18" charset="0"/>
                <a:cs typeface="Times New Roman" pitchFamily="18" charset="0"/>
              </a:rPr>
              <a:t>). This approach is similar to the basic discriminator but takes the attention mask as input.</a:t>
            </a:r>
            <a:endParaRPr lang="en-US"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DATASET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buNone/>
            </a:pPr>
            <a:r>
              <a:rPr lang="en-US" sz="2000" dirty="0" smtClean="0">
                <a:latin typeface="Times New Roman" pitchFamily="18" charset="0"/>
                <a:cs typeface="Times New Roman" pitchFamily="18" charset="0"/>
              </a:rPr>
              <a:t>The Remote sensing Image Cloud Removing (RICE) dataset is a valuable open-source resource designed to facilitate research in cloud removal from high-resolution remote sensing imagery. Addressing the scarcity of training data for deep learning models, the RICE dataset is divided into two subsets: RICE1 and RICE2. RICE1 contains 500 data samples, each with a pair of 512×512 cloudy and cloudless images collected from Google Earth by toggling the cloud layer visibility. RICE2 comprises 736 groups of 512×512 images, each group containing a cloudy image, a cloudless reference image, and a cloud mask image. These images are derived from </a:t>
            </a:r>
            <a:r>
              <a:rPr lang="en-US" sz="2000" dirty="0" err="1" smtClean="0">
                <a:latin typeface="Times New Roman" pitchFamily="18" charset="0"/>
                <a:cs typeface="Times New Roman" pitchFamily="18" charset="0"/>
              </a:rPr>
              <a:t>Landsat</a:t>
            </a:r>
            <a:r>
              <a:rPr lang="en-US" sz="2000" dirty="0" smtClean="0">
                <a:latin typeface="Times New Roman" pitchFamily="18" charset="0"/>
                <a:cs typeface="Times New Roman" pitchFamily="18" charset="0"/>
              </a:rPr>
              <a:t> 8 OLI/TIRS data, specifically </a:t>
            </a:r>
            <a:r>
              <a:rPr lang="en-US" sz="2000" dirty="0" err="1" smtClean="0">
                <a:latin typeface="Times New Roman" pitchFamily="18" charset="0"/>
                <a:cs typeface="Times New Roman" pitchFamily="18" charset="0"/>
              </a:rPr>
              <a:t>LandsatLook</a:t>
            </a:r>
            <a:r>
              <a:rPr lang="en-US" sz="2000" dirty="0" smtClean="0">
                <a:latin typeface="Times New Roman" pitchFamily="18" charset="0"/>
                <a:cs typeface="Times New Roman" pitchFamily="18" charset="0"/>
              </a:rPr>
              <a:t> Natural Color and Quality Images, with cloudless references selected within 15 days of the cloudy images for minimal temporal variation. The RICE dataset provides high-resolution, well-aligned image pairs for training and testing deep learning methods in cloud removal and is accessible at RICE Dataset </a:t>
            </a:r>
            <a:r>
              <a:rPr lang="en-US" sz="2000" dirty="0" err="1" smtClean="0">
                <a:latin typeface="Times New Roman" pitchFamily="18" charset="0"/>
                <a:cs typeface="Times New Roman" pitchFamily="18" charset="0"/>
              </a:rPr>
              <a:t>GitHub</a:t>
            </a:r>
            <a:r>
              <a:rPr lang="en-US" sz="2000" dirty="0" smtClean="0">
                <a:latin typeface="Times New Roman" pitchFamily="18" charset="0"/>
                <a:cs typeface="Times New Roman" pitchFamily="18" charset="0"/>
              </a:rPr>
              <a:t> Repository.</a:t>
            </a:r>
            <a:endParaRPr lang="en-US" sz="20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OUTPUT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dirty="0" smtClean="0"/>
              <a:t>               </a:t>
            </a:r>
          </a:p>
          <a:p>
            <a:pPr>
              <a:buNone/>
            </a:pPr>
            <a:endParaRPr lang="en-US" dirty="0"/>
          </a:p>
        </p:txBody>
      </p:sp>
      <p:pic>
        <p:nvPicPr>
          <p:cNvPr id="6" name="Picture 5" descr="G.png"/>
          <p:cNvPicPr>
            <a:picLocks noChangeAspect="1"/>
          </p:cNvPicPr>
          <p:nvPr/>
        </p:nvPicPr>
        <p:blipFill>
          <a:blip r:embed="rId2"/>
          <a:stretch>
            <a:fillRect/>
          </a:stretch>
        </p:blipFill>
        <p:spPr>
          <a:xfrm>
            <a:off x="1600200" y="1900024"/>
            <a:ext cx="5867399" cy="373877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Result Analysis:</a:t>
            </a:r>
            <a:br>
              <a:rPr lang="en-US" dirty="0" smtClean="0"/>
            </a:br>
            <a:r>
              <a:rPr lang="en-US" dirty="0" smtClean="0"/>
              <a:t>Metrics</a:t>
            </a:r>
            <a:endParaRPr lang="en-US" dirty="0"/>
          </a:p>
        </p:txBody>
      </p:sp>
      <p:pic>
        <p:nvPicPr>
          <p:cNvPr id="5" name="Picture 4" descr="Table1.jpg"/>
          <p:cNvPicPr>
            <a:picLocks noChangeAspect="1"/>
          </p:cNvPicPr>
          <p:nvPr/>
        </p:nvPicPr>
        <p:blipFill>
          <a:blip r:embed="rId2"/>
          <a:stretch>
            <a:fillRect/>
          </a:stretch>
        </p:blipFill>
        <p:spPr>
          <a:xfrm>
            <a:off x="609600" y="2362200"/>
            <a:ext cx="8252813" cy="2590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an.png"/>
          <p:cNvPicPr>
            <a:picLocks noChangeAspect="1"/>
          </p:cNvPicPr>
          <p:nvPr/>
        </p:nvPicPr>
        <p:blipFill>
          <a:blip r:embed="rId2"/>
          <a:stretch>
            <a:fillRect/>
          </a:stretch>
        </p:blipFill>
        <p:spPr>
          <a:xfrm>
            <a:off x="0" y="0"/>
            <a:ext cx="4569515" cy="3429000"/>
          </a:xfrm>
          <a:prstGeom prst="rect">
            <a:avLst/>
          </a:prstGeom>
        </p:spPr>
      </p:pic>
      <p:pic>
        <p:nvPicPr>
          <p:cNvPr id="6" name="Picture 5" descr="WhatsApp Image 2024-07-18 at 16.05.38_e14f358f.jpg"/>
          <p:cNvPicPr>
            <a:picLocks noChangeAspect="1"/>
          </p:cNvPicPr>
          <p:nvPr/>
        </p:nvPicPr>
        <p:blipFill>
          <a:blip r:embed="rId3"/>
          <a:stretch>
            <a:fillRect/>
          </a:stretch>
        </p:blipFill>
        <p:spPr>
          <a:xfrm>
            <a:off x="4419600" y="3291389"/>
            <a:ext cx="4724400" cy="3566611"/>
          </a:xfrm>
          <a:prstGeom prst="rect">
            <a:avLst/>
          </a:prstGeom>
        </p:spPr>
      </p:pic>
      <p:sp>
        <p:nvSpPr>
          <p:cNvPr id="5" name="TextBox 4"/>
          <p:cNvSpPr txBox="1"/>
          <p:nvPr/>
        </p:nvSpPr>
        <p:spPr>
          <a:xfrm>
            <a:off x="5638800" y="1295400"/>
            <a:ext cx="2667000" cy="584775"/>
          </a:xfrm>
          <a:prstGeom prst="rect">
            <a:avLst/>
          </a:prstGeom>
          <a:noFill/>
        </p:spPr>
        <p:txBody>
          <a:bodyPr wrap="square" rtlCol="0">
            <a:spAutoFit/>
          </a:bodyPr>
          <a:lstStyle/>
          <a:p>
            <a:r>
              <a:rPr lang="en-US" sz="3200" dirty="0" smtClean="0"/>
              <a:t>GAN - MODEL</a:t>
            </a:r>
            <a:endParaRPr lang="en-US" sz="3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ng"/>
          <p:cNvPicPr>
            <a:picLocks noChangeAspect="1"/>
          </p:cNvPicPr>
          <p:nvPr/>
        </p:nvPicPr>
        <p:blipFill>
          <a:blip r:embed="rId2"/>
          <a:stretch>
            <a:fillRect/>
          </a:stretch>
        </p:blipFill>
        <p:spPr>
          <a:xfrm>
            <a:off x="1" y="0"/>
            <a:ext cx="4800600" cy="3580514"/>
          </a:xfrm>
          <a:prstGeom prst="rect">
            <a:avLst/>
          </a:prstGeom>
        </p:spPr>
      </p:pic>
      <p:pic>
        <p:nvPicPr>
          <p:cNvPr id="3" name="Picture 2" descr="c1.png"/>
          <p:cNvPicPr>
            <a:picLocks noChangeAspect="1"/>
          </p:cNvPicPr>
          <p:nvPr/>
        </p:nvPicPr>
        <p:blipFill>
          <a:blip r:embed="rId3"/>
          <a:stretch>
            <a:fillRect/>
          </a:stretch>
        </p:blipFill>
        <p:spPr>
          <a:xfrm>
            <a:off x="4619565" y="3505201"/>
            <a:ext cx="4524435" cy="3352798"/>
          </a:xfrm>
          <a:prstGeom prst="rect">
            <a:avLst/>
          </a:prstGeom>
        </p:spPr>
      </p:pic>
      <p:sp>
        <p:nvSpPr>
          <p:cNvPr id="4" name="TextBox 3"/>
          <p:cNvSpPr txBox="1"/>
          <p:nvPr/>
        </p:nvSpPr>
        <p:spPr>
          <a:xfrm>
            <a:off x="5715000" y="914400"/>
            <a:ext cx="3124200" cy="1077218"/>
          </a:xfrm>
          <a:prstGeom prst="rect">
            <a:avLst/>
          </a:prstGeom>
          <a:noFill/>
        </p:spPr>
        <p:txBody>
          <a:bodyPr wrap="square" rtlCol="0">
            <a:spAutoFit/>
          </a:bodyPr>
          <a:lstStyle/>
          <a:p>
            <a:r>
              <a:rPr lang="en-US" sz="3200" dirty="0" smtClean="0"/>
              <a:t>DUAL</a:t>
            </a:r>
            <a:r>
              <a:rPr lang="en-US" dirty="0" smtClean="0"/>
              <a:t> </a:t>
            </a:r>
            <a:r>
              <a:rPr lang="en-US" sz="3200" dirty="0" smtClean="0"/>
              <a:t>ATTENTION</a:t>
            </a:r>
            <a:endParaRPr lang="en-US" sz="3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pic>
        <p:nvPicPr>
          <p:cNvPr id="3" name="Picture 2" descr="gan2.jpg"/>
          <p:cNvPicPr>
            <a:picLocks noChangeAspect="1"/>
          </p:cNvPicPr>
          <p:nvPr/>
        </p:nvPicPr>
        <p:blipFill>
          <a:blip r:embed="rId2"/>
          <a:stretch>
            <a:fillRect/>
          </a:stretch>
        </p:blipFill>
        <p:spPr>
          <a:xfrm>
            <a:off x="990600" y="2438400"/>
            <a:ext cx="3048000" cy="3099661"/>
          </a:xfrm>
          <a:prstGeom prst="rect">
            <a:avLst/>
          </a:prstGeom>
        </p:spPr>
      </p:pic>
      <p:pic>
        <p:nvPicPr>
          <p:cNvPr id="4" name="Picture 3" descr="da1.jpg"/>
          <p:cNvPicPr>
            <a:picLocks noChangeAspect="1"/>
          </p:cNvPicPr>
          <p:nvPr/>
        </p:nvPicPr>
        <p:blipFill>
          <a:blip r:embed="rId3"/>
          <a:stretch>
            <a:fillRect/>
          </a:stretch>
        </p:blipFill>
        <p:spPr>
          <a:xfrm>
            <a:off x="5334000" y="2438400"/>
            <a:ext cx="3048000" cy="3048000"/>
          </a:xfrm>
          <a:prstGeom prst="rect">
            <a:avLst/>
          </a:prstGeom>
        </p:spPr>
      </p:pic>
      <p:sp>
        <p:nvSpPr>
          <p:cNvPr id="5" name="TextBox 4"/>
          <p:cNvSpPr txBox="1"/>
          <p:nvPr/>
        </p:nvSpPr>
        <p:spPr>
          <a:xfrm>
            <a:off x="1143000" y="5867400"/>
            <a:ext cx="2667000" cy="381000"/>
          </a:xfrm>
          <a:prstGeom prst="rect">
            <a:avLst/>
          </a:prstGeom>
          <a:noFill/>
        </p:spPr>
        <p:txBody>
          <a:bodyPr wrap="square" rtlCol="0">
            <a:spAutoFit/>
          </a:bodyPr>
          <a:lstStyle/>
          <a:p>
            <a:pPr algn="ctr"/>
            <a:r>
              <a:rPr lang="en-US" b="1" dirty="0" smtClean="0"/>
              <a:t>GAN</a:t>
            </a:r>
            <a:endParaRPr lang="en-US" b="1" dirty="0"/>
          </a:p>
        </p:txBody>
      </p:sp>
      <p:sp>
        <p:nvSpPr>
          <p:cNvPr id="6" name="TextBox 5"/>
          <p:cNvSpPr txBox="1"/>
          <p:nvPr/>
        </p:nvSpPr>
        <p:spPr>
          <a:xfrm>
            <a:off x="6019800" y="5791200"/>
            <a:ext cx="1676400" cy="381000"/>
          </a:xfrm>
          <a:prstGeom prst="rect">
            <a:avLst/>
          </a:prstGeom>
          <a:noFill/>
        </p:spPr>
        <p:txBody>
          <a:bodyPr wrap="square" rtlCol="0">
            <a:spAutoFit/>
          </a:bodyPr>
          <a:lstStyle/>
          <a:p>
            <a:pPr algn="ctr"/>
            <a:r>
              <a:rPr lang="en-US" b="1" dirty="0" smtClean="0"/>
              <a:t>Dual Attention</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772400" cy="914400"/>
          </a:xfrm>
        </p:spPr>
        <p:txBody>
          <a:bodyPr/>
          <a:lstStyle/>
          <a:p>
            <a:r>
              <a:rPr lang="en-US" dirty="0" smtClean="0">
                <a:latin typeface="Times New Roman" pitchFamily="18" charset="0"/>
                <a:cs typeface="Times New Roman" pitchFamily="18" charset="0"/>
              </a:rPr>
              <a:t>AGENDA</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582930" indent="-514350">
              <a:buFont typeface="+mj-lt"/>
              <a:buAutoNum type="arabicPeriod"/>
            </a:pPr>
            <a:r>
              <a:rPr lang="en-US" dirty="0" smtClean="0">
                <a:latin typeface="Times New Roman" pitchFamily="18" charset="0"/>
                <a:cs typeface="Times New Roman" pitchFamily="18" charset="0"/>
              </a:rPr>
              <a:t>Abstract</a:t>
            </a:r>
          </a:p>
          <a:p>
            <a:pPr marL="582930" indent="-514350">
              <a:buFont typeface="+mj-lt"/>
              <a:buAutoNum type="arabicPeriod"/>
            </a:pPr>
            <a:r>
              <a:rPr lang="en-US" dirty="0" smtClean="0">
                <a:latin typeface="Times New Roman" pitchFamily="18" charset="0"/>
                <a:cs typeface="Times New Roman" pitchFamily="18" charset="0"/>
              </a:rPr>
              <a:t>Introduction</a:t>
            </a:r>
          </a:p>
          <a:p>
            <a:pPr marL="582930" indent="-514350">
              <a:buFont typeface="+mj-lt"/>
              <a:buAutoNum type="arabicPeriod"/>
            </a:pPr>
            <a:r>
              <a:rPr lang="en-US" dirty="0" smtClean="0">
                <a:latin typeface="Times New Roman" pitchFamily="18" charset="0"/>
                <a:cs typeface="Times New Roman" pitchFamily="18" charset="0"/>
              </a:rPr>
              <a:t>Proposed Model</a:t>
            </a:r>
          </a:p>
          <a:p>
            <a:pPr marL="582930" indent="-514350">
              <a:buFont typeface="+mj-lt"/>
              <a:buAutoNum type="arabicPeriod"/>
            </a:pPr>
            <a:r>
              <a:rPr lang="en-US" dirty="0" smtClean="0">
                <a:latin typeface="Times New Roman" pitchFamily="18" charset="0"/>
                <a:cs typeface="Times New Roman" pitchFamily="18" charset="0"/>
              </a:rPr>
              <a:t>Methodology</a:t>
            </a:r>
          </a:p>
          <a:p>
            <a:pPr marL="582930" indent="-514350">
              <a:buFont typeface="+mj-lt"/>
              <a:buAutoNum type="arabicPeriod"/>
            </a:pPr>
            <a:r>
              <a:rPr lang="en-US" dirty="0" smtClean="0">
                <a:latin typeface="Times New Roman" pitchFamily="18" charset="0"/>
                <a:cs typeface="Times New Roman" pitchFamily="18" charset="0"/>
              </a:rPr>
              <a:t>Description  of  Dataset</a:t>
            </a:r>
          </a:p>
          <a:p>
            <a:pPr marL="582930" indent="-514350">
              <a:buFont typeface="+mj-lt"/>
              <a:buAutoNum type="arabicPeriod"/>
            </a:pPr>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Loss Function:</a:t>
            </a:r>
            <a:endParaRPr lang="en-US" dirty="0"/>
          </a:p>
        </p:txBody>
      </p:sp>
      <p:pic>
        <p:nvPicPr>
          <p:cNvPr id="3" name="Picture 2" descr="Table2.jpg"/>
          <p:cNvPicPr>
            <a:picLocks noChangeAspect="1"/>
          </p:cNvPicPr>
          <p:nvPr/>
        </p:nvPicPr>
        <p:blipFill>
          <a:blip r:embed="rId2"/>
          <a:stretch>
            <a:fillRect/>
          </a:stretch>
        </p:blipFill>
        <p:spPr>
          <a:xfrm>
            <a:off x="838200" y="2133600"/>
            <a:ext cx="7833460" cy="32766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US" dirty="0" smtClean="0"/>
              <a:t>Demonstrates superior performance compared to existing methods.</a:t>
            </a:r>
          </a:p>
          <a:p>
            <a:r>
              <a:rPr lang="en-US" dirty="0" smtClean="0"/>
              <a:t>Effectively reconstructs cloud-free images by focusing on crucial features and spatial details.</a:t>
            </a:r>
          </a:p>
          <a:p>
            <a:r>
              <a:rPr lang="en-US" dirty="0" smtClean="0"/>
              <a:t>Robust in removing thick clouds.</a:t>
            </a:r>
          </a:p>
          <a:p>
            <a:r>
              <a:rPr lang="en-US" dirty="0" smtClean="0"/>
              <a:t>MAGAN significantly improves the quality of cloud-free satellite </a:t>
            </a:r>
            <a:r>
              <a:rPr lang="en-US" dirty="0" err="1" smtClean="0"/>
              <a:t>images.Potential</a:t>
            </a:r>
            <a:r>
              <a:rPr lang="en-US" dirty="0" smtClean="0"/>
              <a:t> to enhance the utility of satellite imagery for environmental and resource management applications.</a:t>
            </a:r>
            <a:br>
              <a:rPr lang="en-US"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ABSTRACT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914400" y="1676400"/>
            <a:ext cx="7772400" cy="4572000"/>
          </a:xfrm>
        </p:spPr>
        <p:txBody>
          <a:bodyPr>
            <a:normAutofit fontScale="77500" lnSpcReduction="20000"/>
          </a:bodyPr>
          <a:lstStyle/>
          <a:p>
            <a:r>
              <a:rPr lang="en-US" dirty="0" smtClean="0">
                <a:latin typeface="Times New Roman" pitchFamily="18" charset="0"/>
                <a:cs typeface="Times New Roman" pitchFamily="18" charset="0"/>
              </a:rPr>
              <a:t>Optical satellite imagery is essential for resource surveys, vegetation management, and environmental monitoring.</a:t>
            </a:r>
          </a:p>
          <a:p>
            <a:r>
              <a:rPr lang="en-US" dirty="0" smtClean="0">
                <a:latin typeface="Times New Roman" pitchFamily="18" charset="0"/>
                <a:cs typeface="Times New Roman" pitchFamily="18" charset="0"/>
              </a:rPr>
              <a:t>Cloud cover often obstructs visibility and degrades image quality.</a:t>
            </a:r>
          </a:p>
          <a:p>
            <a:r>
              <a:rPr lang="en-US" dirty="0" smtClean="0">
                <a:latin typeface="Times New Roman" pitchFamily="18" charset="0"/>
                <a:cs typeface="Times New Roman" pitchFamily="18" charset="0"/>
              </a:rPr>
              <a:t>Develop a novel framework, MAGAN, to effectively remove thick clouds from satellite images using advanced deep learning techniques.</a:t>
            </a:r>
          </a:p>
          <a:p>
            <a:r>
              <a:rPr lang="en-US" dirty="0" smtClean="0">
                <a:latin typeface="Times New Roman" pitchFamily="18" charset="0"/>
                <a:cs typeface="Times New Roman" pitchFamily="18" charset="0"/>
              </a:rPr>
              <a:t>Combines CBAM and CAM attention mechanisms for enhanced cloud removal.</a:t>
            </a:r>
          </a:p>
          <a:p>
            <a:r>
              <a:rPr lang="en-US" dirty="0" smtClean="0">
                <a:latin typeface="Times New Roman" pitchFamily="18" charset="0"/>
                <a:cs typeface="Times New Roman" pitchFamily="18" charset="0"/>
              </a:rPr>
              <a:t>Peak Signal to Noise Ratio (PSNR)</a:t>
            </a:r>
          </a:p>
          <a:p>
            <a:r>
              <a:rPr lang="en-US" dirty="0" smtClean="0">
                <a:latin typeface="Times New Roman" pitchFamily="18" charset="0"/>
                <a:cs typeface="Times New Roman" pitchFamily="18" charset="0"/>
              </a:rPr>
              <a:t>Structural Similarity Index (SSIM)</a:t>
            </a:r>
          </a:p>
          <a:p>
            <a:r>
              <a:rPr lang="en-US" dirty="0" smtClean="0">
                <a:latin typeface="Times New Roman" pitchFamily="18" charset="0"/>
                <a:cs typeface="Times New Roman" pitchFamily="18" charset="0"/>
              </a:rPr>
              <a:t> Mean Squared Error  (MSE)</a:t>
            </a:r>
            <a:r>
              <a:rPr lang="en-US" dirty="0" smtClean="0"/>
              <a:t/>
            </a:r>
            <a:br>
              <a:rPr lang="en-US" dirty="0" smtClean="0"/>
            </a:br>
            <a:endParaRPr lang="en-US" dirty="0" smtClean="0"/>
          </a:p>
          <a:p>
            <a:pPr>
              <a:buNone/>
            </a:pP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INTRODUCTION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buNone/>
            </a:pPr>
            <a:r>
              <a:rPr lang="en-US" dirty="0" smtClean="0">
                <a:latin typeface="Times New Roman" pitchFamily="18" charset="0"/>
                <a:cs typeface="Times New Roman" pitchFamily="18" charset="0"/>
              </a:rPr>
              <a:t>    Remote sensing is crucial for monitoring and acquiring ground information, but the presence of clouds can significantly degrade image quality. Thick clouds completely obscure ground details, necessitating the use of multi-temporal data to reconstruct occluded information. Thin clouds, however, only partially obscure ground features, making it possible to remove them using advanced image processing techniques.</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Proposed Model</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914400" y="1752600"/>
            <a:ext cx="7772400" cy="4572000"/>
          </a:xfrm>
        </p:spPr>
        <p:txBody>
          <a:bodyPr>
            <a:normAutofit fontScale="92500"/>
          </a:bodyPr>
          <a:lstStyle/>
          <a:p>
            <a:pPr>
              <a:buNone/>
            </a:pPr>
            <a:r>
              <a:rPr lang="en-US" dirty="0" smtClean="0">
                <a:latin typeface="Times New Roman" pitchFamily="18" charset="0"/>
                <a:cs typeface="Times New Roman" pitchFamily="18" charset="0"/>
              </a:rPr>
              <a:t>    The Multi-Attention Generative Advanced Network (MAGAN) is a novel model that uses multiple attention mechanisms and advanced neural network architectures to improve cloud removal from remote sensing images. It combines spatial, coordinate, and transformer-based feature enhancement to enhance image clarity and detail preservation. MAGAN outperforms existing methods in terms of PSNR and SSIM, as demonstrated on the RICE dataset.</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4-05-19 at 10.14.27 PM.jpeg"/>
          <p:cNvPicPr>
            <a:picLocks noChangeAspect="1"/>
          </p:cNvPicPr>
          <p:nvPr/>
        </p:nvPicPr>
        <p:blipFill>
          <a:blip r:embed="rId2"/>
          <a:stretch>
            <a:fillRect/>
          </a:stretch>
        </p:blipFill>
        <p:spPr>
          <a:xfrm>
            <a:off x="385896" y="1638300"/>
            <a:ext cx="8372208" cy="3581400"/>
          </a:xfrm>
          <a:prstGeom prst="rect">
            <a:avLst/>
          </a:prstGeom>
        </p:spPr>
      </p:pic>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ARCHITECHTURE</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Methodology</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fontScale="92500"/>
          </a:bodyPr>
          <a:lstStyle/>
          <a:p>
            <a:pPr>
              <a:buNone/>
            </a:pPr>
            <a:r>
              <a:rPr lang="en-US" b="1" dirty="0" smtClean="0">
                <a:latin typeface="Times New Roman" pitchFamily="18" charset="0"/>
                <a:cs typeface="Times New Roman" pitchFamily="18" charset="0"/>
              </a:rPr>
              <a:t>1. Generator </a:t>
            </a:r>
          </a:p>
          <a:p>
            <a:pPr>
              <a:buNone/>
            </a:pPr>
            <a:r>
              <a:rPr lang="en-US" dirty="0" smtClean="0">
                <a:latin typeface="Times New Roman" pitchFamily="18" charset="0"/>
                <a:cs typeface="Times New Roman" pitchFamily="18" charset="0"/>
              </a:rPr>
              <a:t>     The proposed approach for this project is using </a:t>
            </a:r>
            <a:r>
              <a:rPr lang="en-US" dirty="0" err="1" smtClean="0">
                <a:latin typeface="Times New Roman" pitchFamily="18" charset="0"/>
                <a:cs typeface="Times New Roman" pitchFamily="18" charset="0"/>
              </a:rPr>
              <a:t>AttentionGAN</a:t>
            </a:r>
            <a:r>
              <a:rPr lang="en-US" dirty="0" smtClean="0">
                <a:latin typeface="Times New Roman" pitchFamily="18" charset="0"/>
                <a:cs typeface="Times New Roman" pitchFamily="18" charset="0"/>
              </a:rPr>
              <a:t>, The novelty in this project is by using GANs while preserving cycle consistency, computing loss for clouds to clear, computing loss for clear to clouds and also preserving attention which leads to preserving background pixels through computing pixel loss and shifting attention towards the changes in images clouds, shadows, etc.</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534400" cy="914400"/>
          </a:xfrm>
        </p:spPr>
        <p:txBody>
          <a:bodyPr/>
          <a:lstStyle/>
          <a:p>
            <a:pPr marL="742950" indent="-742950" algn="ctr"/>
            <a:r>
              <a:rPr lang="en-US" dirty="0" smtClean="0">
                <a:latin typeface="Times New Roman" pitchFamily="18" charset="0"/>
                <a:cs typeface="Times New Roman" pitchFamily="18" charset="0"/>
              </a:rPr>
              <a:t>SPATIAL ATTENTION NETWORK (</a:t>
            </a:r>
            <a:r>
              <a:rPr lang="en-US" dirty="0" err="1" smtClean="0">
                <a:latin typeface="Times New Roman" pitchFamily="18" charset="0"/>
                <a:cs typeface="Times New Roman" pitchFamily="18" charset="0"/>
              </a:rPr>
              <a:t>SPANet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4" name="Content Placeholder 3" descr="A.jpg"/>
          <p:cNvPicPr>
            <a:picLocks noGrp="1" noChangeAspect="1"/>
          </p:cNvPicPr>
          <p:nvPr>
            <p:ph idx="1"/>
          </p:nvPr>
        </p:nvPicPr>
        <p:blipFill>
          <a:blip r:embed="rId2"/>
          <a:stretch>
            <a:fillRect/>
          </a:stretch>
        </p:blipFill>
        <p:spPr>
          <a:xfrm>
            <a:off x="838200" y="2667000"/>
            <a:ext cx="7772400" cy="1823453"/>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 CONVOLUTIONAL BLOCK ATTENTION MODULE (CBAM)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914400" y="1905000"/>
            <a:ext cx="7772400" cy="4450560"/>
          </a:xfrm>
        </p:spPr>
        <p:txBody>
          <a:bodyPr>
            <a:normAutofit fontScale="92500" lnSpcReduction="20000"/>
          </a:bodyPr>
          <a:lstStyle/>
          <a:p>
            <a:pPr>
              <a:buNone/>
            </a:pP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Convolutional</a:t>
            </a:r>
            <a:r>
              <a:rPr lang="en-US" dirty="0" smtClean="0">
                <a:latin typeface="Times New Roman" pitchFamily="18" charset="0"/>
                <a:cs typeface="Times New Roman" pitchFamily="18" charset="0"/>
              </a:rPr>
              <a:t> Block Attention Module (CBAM) is a tool that improves the performance of </a:t>
            </a:r>
            <a:r>
              <a:rPr lang="en-US" dirty="0" err="1" smtClean="0">
                <a:latin typeface="Times New Roman" pitchFamily="18" charset="0"/>
                <a:cs typeface="Times New Roman" pitchFamily="18" charset="0"/>
              </a:rPr>
              <a:t>convolutional</a:t>
            </a:r>
            <a:r>
              <a:rPr lang="en-US" dirty="0" smtClean="0">
                <a:latin typeface="Times New Roman" pitchFamily="18" charset="0"/>
                <a:cs typeface="Times New Roman" pitchFamily="18" charset="0"/>
              </a:rPr>
              <a:t> neural networks (CNNs) by focusing on key features and areas in an image. It uses channel and spatial attention to identify specific features, such as colors or textures, and creates a feature map. CBAM is lightweight, easy to add, and consistently improves performance in tasks like object recognition and image classification. The code and models are available for anyone to use.</a:t>
            </a:r>
          </a:p>
          <a:p>
            <a:pPr>
              <a:buNone/>
            </a:pPr>
            <a:r>
              <a:rPr lang="en-US" dirty="0" smtClean="0"/>
              <a:t>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399</TotalTime>
  <Words>810</Words>
  <Application>Microsoft Office PowerPoint</Application>
  <PresentationFormat>On-screen Show (4:3)</PresentationFormat>
  <Paragraphs>50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Metro</vt:lpstr>
      <vt:lpstr>DUAL ATTENTION HYBRID CNN FRAMEWORK FOR CLOUD REMOVAL FROM REMOTE SENSING DATA</vt:lpstr>
      <vt:lpstr>AGENDA</vt:lpstr>
      <vt:lpstr>ABSTRACT</vt:lpstr>
      <vt:lpstr>INTRODUCTION</vt:lpstr>
      <vt:lpstr>Proposed Model </vt:lpstr>
      <vt:lpstr>ARCHITECHTURE</vt:lpstr>
      <vt:lpstr>Methodology </vt:lpstr>
      <vt:lpstr>SPATIAL ATTENTION NETWORK (SPANet)</vt:lpstr>
      <vt:lpstr>A. CONVOLUTIONAL BLOCK ATTENTION MODULE (CBAM)</vt:lpstr>
      <vt:lpstr>B. The Coordinate Attention Module (CAM)</vt:lpstr>
      <vt:lpstr>PARALLEL ATTENTION FRAMEWORK (PAF)</vt:lpstr>
      <vt:lpstr>SPATIAL ATTENTION MODULE (SAM)</vt:lpstr>
      <vt:lpstr>2.Discriminator</vt:lpstr>
      <vt:lpstr>DATASET</vt:lpstr>
      <vt:lpstr>OUTPUT</vt:lpstr>
      <vt:lpstr>Result Analysis: Metrics</vt:lpstr>
      <vt:lpstr>Slide 17</vt:lpstr>
      <vt:lpstr>Slide 18</vt:lpstr>
      <vt:lpstr>Comparison</vt:lpstr>
      <vt:lpstr>Loss Function: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User</cp:lastModifiedBy>
  <cp:revision>22</cp:revision>
  <dcterms:created xsi:type="dcterms:W3CDTF">2024-05-19T16:04:57Z</dcterms:created>
  <dcterms:modified xsi:type="dcterms:W3CDTF">2024-07-29T12:53:58Z</dcterms:modified>
</cp:coreProperties>
</file>