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1"/>
    <p:sldMasterId id="2147483718" r:id="rId2"/>
  </p:sldMasterIdLst>
  <p:notesMasterIdLst>
    <p:notesMasterId r:id="rId22"/>
  </p:notesMasterIdLst>
  <p:handoutMasterIdLst>
    <p:handoutMasterId r:id="rId23"/>
  </p:handoutMasterIdLst>
  <p:sldIdLst>
    <p:sldId id="257" r:id="rId3"/>
    <p:sldId id="376" r:id="rId4"/>
    <p:sldId id="415" r:id="rId5"/>
    <p:sldId id="447" r:id="rId6"/>
    <p:sldId id="448" r:id="rId7"/>
    <p:sldId id="463" r:id="rId8"/>
    <p:sldId id="449" r:id="rId9"/>
    <p:sldId id="453" r:id="rId10"/>
    <p:sldId id="464" r:id="rId11"/>
    <p:sldId id="452" r:id="rId12"/>
    <p:sldId id="465" r:id="rId13"/>
    <p:sldId id="451" r:id="rId14"/>
    <p:sldId id="466" r:id="rId15"/>
    <p:sldId id="454" r:id="rId16"/>
    <p:sldId id="467" r:id="rId17"/>
    <p:sldId id="455" r:id="rId18"/>
    <p:sldId id="468" r:id="rId19"/>
    <p:sldId id="462" r:id="rId20"/>
    <p:sldId id="414" r:id="rId21"/>
  </p:sldIdLst>
  <p:sldSz cx="12188825" cy="6858000"/>
  <p:notesSz cx="7019925" cy="9305925"/>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31">
          <p15:clr>
            <a:srgbClr val="A4A3A4"/>
          </p15:clr>
        </p15:guide>
        <p15:guide id="4" pos="221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C949"/>
    <a:srgbClr val="26BC6A"/>
    <a:srgbClr val="00B050"/>
    <a:srgbClr val="ED5326"/>
    <a:srgbClr val="3BBEB4"/>
    <a:srgbClr val="3397D3"/>
    <a:srgbClr val="FFFFFF"/>
    <a:srgbClr val="000000"/>
    <a:srgbClr val="363535"/>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6" autoAdjust="0"/>
    <p:restoredTop sz="95332" autoAdjust="0"/>
  </p:normalViewPr>
  <p:slideViewPr>
    <p:cSldViewPr snapToGrid="0">
      <p:cViewPr varScale="1">
        <p:scale>
          <a:sx n="72" d="100"/>
          <a:sy n="72" d="100"/>
        </p:scale>
        <p:origin x="738" y="7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1" d="100"/>
          <a:sy n="81" d="100"/>
        </p:scale>
        <p:origin x="-3156" y="-78"/>
      </p:cViewPr>
      <p:guideLst>
        <p:guide orient="horz" pos="2880"/>
        <p:guide pos="2160"/>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r>
              <a:rPr lang="en-US" dirty="0" err="1">
                <a:solidFill>
                  <a:schemeClr val="tx1">
                    <a:alpha val="99000"/>
                  </a:schemeClr>
                </a:solidFill>
                <a:latin typeface="Segoe UI" pitchFamily="34" charset="0"/>
              </a:rPr>
              <a:t>TechEd</a:t>
            </a:r>
            <a:r>
              <a:rPr lang="en-US" dirty="0">
                <a:solidFill>
                  <a:schemeClr val="tx1">
                    <a:alpha val="99000"/>
                  </a:schemeClr>
                </a:solidFill>
                <a:latin typeface="Segoe UI" pitchFamily="34" charset="0"/>
              </a:rPr>
              <a:t> 2012</a:t>
            </a:r>
          </a:p>
        </p:txBody>
      </p:sp>
      <p:sp>
        <p:nvSpPr>
          <p:cNvPr id="3" name="Date Placeholder 2"/>
          <p:cNvSpPr>
            <a:spLocks noGrp="1"/>
          </p:cNvSpPr>
          <p:nvPr>
            <p:ph type="dt" sz="quarter" idx="1"/>
          </p:nvPr>
        </p:nvSpPr>
        <p:spPr>
          <a:xfrm>
            <a:off x="3976333" y="0"/>
            <a:ext cx="3041968" cy="465296"/>
          </a:xfrm>
          <a:prstGeom prst="rect">
            <a:avLst/>
          </a:prstGeom>
        </p:spPr>
        <p:txBody>
          <a:bodyPr vert="horz" lIns="93287" tIns="46644" rIns="93287" bIns="46644"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9/8/2021</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839014"/>
            <a:ext cx="6395932" cy="465296"/>
          </a:xfrm>
          <a:prstGeom prst="rect">
            <a:avLst/>
          </a:prstGeom>
        </p:spPr>
        <p:txBody>
          <a:bodyPr vert="horz" lIns="93287" tIns="46644" rIns="93287" bIns="46644" rtlCol="0" anchor="b"/>
          <a:lstStyle>
            <a:lvl1pPr algn="l">
              <a:defRPr sz="1200"/>
            </a:lvl1pPr>
          </a:lstStyle>
          <a:p>
            <a:r>
              <a:rPr lang="en-US" sz="500" dirty="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chemeClr val="tx1">
                    <a:alpha val="99000"/>
                  </a:schemeClr>
                </a:solidFill>
                <a:latin typeface="Segoe UI" pitchFamily="34" charset="0"/>
              </a:rPr>
            </a:br>
            <a:r>
              <a:rPr lang="en-US" sz="500" dirty="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95931" y="8839014"/>
            <a:ext cx="622369" cy="465296"/>
          </a:xfrm>
          <a:prstGeom prst="rect">
            <a:avLst/>
          </a:prstGeom>
        </p:spPr>
        <p:txBody>
          <a:bodyPr vert="horz" lIns="93287" tIns="46644" rIns="93287" bIns="46644"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solidFill>
                  <a:schemeClr val="tx1">
                    <a:alpha val="99000"/>
                  </a:schemeClr>
                </a:solidFill>
                <a:latin typeface="Segoe UI" pitchFamily="34" charset="0"/>
              </a:defRPr>
            </a:lvl1pPr>
          </a:lstStyle>
          <a:p>
            <a:r>
              <a:rPr lang="en-US"/>
              <a:t>TechEd 2012</a:t>
            </a:r>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9/8/2021</a:t>
            </a:fld>
            <a:endParaRPr lang="en-US" dirty="0"/>
          </a:p>
        </p:txBody>
      </p:sp>
      <p:sp>
        <p:nvSpPr>
          <p:cNvPr id="4" name="Slide Image Placeholder 3"/>
          <p:cNvSpPr>
            <a:spLocks noGrp="1" noRot="1" noChangeAspect="1"/>
          </p:cNvSpPr>
          <p:nvPr>
            <p:ph type="sldImg" idx="2"/>
          </p:nvPr>
        </p:nvSpPr>
        <p:spPr>
          <a:xfrm>
            <a:off x="409575" y="698500"/>
            <a:ext cx="6200775"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39014"/>
            <a:ext cx="6317933" cy="465296"/>
          </a:xfrm>
          <a:prstGeom prst="rect">
            <a:avLst/>
          </a:prstGeom>
        </p:spPr>
        <p:txBody>
          <a:bodyPr vert="horz" lIns="93287" tIns="46644" rIns="93287" bIns="46644" rtlCol="0" anchor="b"/>
          <a:lstStyle>
            <a:lvl1pPr algn="l">
              <a:defRPr sz="500">
                <a:solidFill>
                  <a:schemeClr val="tx1">
                    <a:alpha val="99000"/>
                  </a:schemeClr>
                </a:solidFill>
                <a:latin typeface="Segoe" pitchFamily="34" charset="0"/>
              </a:defRPr>
            </a:lvl1pPr>
          </a:lstStyle>
          <a:p>
            <a:r>
              <a:rPr lang="en-US" dirty="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Segoe UI" pitchFamily="34" charset="0"/>
              </a:rPr>
            </a:br>
            <a:r>
              <a:rPr lang="en-US" dirty="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17932" y="8839014"/>
            <a:ext cx="700368" cy="465296"/>
          </a:xfrm>
          <a:prstGeom prst="rect">
            <a:avLst/>
          </a:prstGeom>
        </p:spPr>
        <p:txBody>
          <a:bodyPr vert="horz" lIns="93287" tIns="46644" rIns="93287" bIns="46644"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0775" cy="3489325"/>
          </a:xfrm>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9/8/2021 9:19 AM</a:t>
            </a:fld>
            <a:endParaRPr lang="en-US" dirty="0"/>
          </a:p>
        </p:txBody>
      </p:sp>
      <p:sp>
        <p:nvSpPr>
          <p:cNvPr id="6" name="Footer Placeholder 5"/>
          <p:cNvSpPr>
            <a:spLocks noGrp="1"/>
          </p:cNvSpPr>
          <p:nvPr>
            <p:ph type="ftr" sz="quarter" idx="12"/>
          </p:nvPr>
        </p:nvSpPr>
        <p:spPr>
          <a:xfrm>
            <a:off x="0" y="8839014"/>
            <a:ext cx="6317933" cy="465296"/>
          </a:xfrm>
        </p:spPr>
        <p:txBody>
          <a:bodyPr/>
          <a:lstStyle/>
          <a:p>
            <a:r>
              <a:rPr lang="en-US" dirty="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a:xfrm>
            <a:off x="6317932" y="8839014"/>
            <a:ext cx="700368" cy="465296"/>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23209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795187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0775" cy="3489325"/>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9/8/2021 9:20 AM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extLst>
      <p:ext uri="{BB962C8B-B14F-4D97-AF65-F5344CB8AC3E}">
        <p14:creationId xmlns:p14="http://schemas.microsoft.com/office/powerpoint/2010/main" val="2189775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 name="Rectangle 5"/>
          <p:cNvSpPr/>
          <p:nvPr userDrawn="1"/>
        </p:nvSpPr>
        <p:spPr bwMode="auto">
          <a:xfrm>
            <a:off x="1"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62" tIns="38082" rIns="76162" bIns="38082" numCol="1" rtlCol="0" anchor="ctr" anchorCtr="0" compatLnSpc="1">
            <a:prstTxWarp prst="textNoShape">
              <a:avLst/>
            </a:prstTxWarp>
          </a:bodyPr>
          <a:lstStyle/>
          <a:p>
            <a:pPr algn="ctr" defTabSz="761412"/>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1"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62" tIns="38082" rIns="76162" bIns="38082" numCol="1" rtlCol="0" anchor="ctr" anchorCtr="0" compatLnSpc="1">
            <a:prstTxWarp prst="textNoShape">
              <a:avLst/>
            </a:prstTxWarp>
          </a:bodyPr>
          <a:lstStyle/>
          <a:p>
            <a:pPr algn="ctr" defTabSz="761412"/>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9"/>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02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8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1184" y="436564"/>
            <a:ext cx="10961478" cy="609398"/>
          </a:xfrm>
        </p:spPr>
        <p:txBody>
          <a:bodyPr/>
          <a:lstStyle/>
          <a:p>
            <a:r>
              <a:rPr lang="en-US" dirty="0"/>
              <a:t>Click to edit Master title style</a:t>
            </a:r>
          </a:p>
        </p:txBody>
      </p:sp>
      <p:sp>
        <p:nvSpPr>
          <p:cNvPr id="5" name="Text Placeholder 4"/>
          <p:cNvSpPr>
            <a:spLocks noGrp="1"/>
          </p:cNvSpPr>
          <p:nvPr>
            <p:ph type="body" sz="quarter" idx="10"/>
          </p:nvPr>
        </p:nvSpPr>
        <p:spPr>
          <a:xfrm>
            <a:off x="641184" y="1198565"/>
            <a:ext cx="10961478" cy="20005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4"/>
          <p:cNvSpPr>
            <a:spLocks noGrp="1"/>
          </p:cNvSpPr>
          <p:nvPr>
            <p:ph type="sldNum" sz="quarter" idx="11"/>
          </p:nvPr>
        </p:nvSpPr>
        <p:spPr>
          <a:xfrm>
            <a:off x="505752" y="6267451"/>
            <a:ext cx="567119" cy="365125"/>
          </a:xfrm>
          <a:prstGeom prst="rect">
            <a:avLst/>
          </a:prstGeom>
        </p:spPr>
        <p:txBody>
          <a:bodyPr lIns="108821" tIns="54411" rIns="108821" bIns="54411"/>
          <a:lstStyle>
            <a:lvl1pPr algn="ctr" defTabSz="1088169" fontAlgn="auto">
              <a:spcBef>
                <a:spcPts val="0"/>
              </a:spcBef>
              <a:spcAft>
                <a:spcPts val="0"/>
              </a:spcAft>
              <a:defRPr lang="en-US" sz="1200">
                <a:solidFill>
                  <a:srgbClr val="595959">
                    <a:alpha val="99000"/>
                  </a:srgbClr>
                </a:solidFill>
                <a:latin typeface="+mn-lt"/>
              </a:defRPr>
            </a:lvl1pPr>
          </a:lstStyle>
          <a:p>
            <a:pPr>
              <a:defRPr/>
            </a:pPr>
            <a:fld id="{D0EEB48A-7300-4FC8-B9DA-3E8A7B4DD483}" type="slidenum">
              <a:rPr/>
              <a:pPr>
                <a:defRPr/>
              </a:pPr>
              <a:t>‹#›</a:t>
            </a:fld>
            <a:endParaRPr dirty="0"/>
          </a:p>
        </p:txBody>
      </p:sp>
    </p:spTree>
    <p:extLst>
      <p:ext uri="{BB962C8B-B14F-4D97-AF65-F5344CB8AC3E}">
        <p14:creationId xmlns:p14="http://schemas.microsoft.com/office/powerpoint/2010/main" val="116501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0" y="3897443"/>
            <a:ext cx="12188825" cy="2960558"/>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75" tIns="38088" rIns="76175" bIns="38088" anchor="ctr"/>
          <a:lstStyle/>
          <a:p>
            <a:pPr algn="ctr" defTabSz="761536">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4" y="436417"/>
            <a:ext cx="11398251" cy="484748"/>
          </a:xfrm>
        </p:spPr>
        <p:txBody>
          <a:bodyPr/>
          <a:lstStyle>
            <a:lvl1pPr algn="l" defTabSz="914259" rtl="0" eaLnBrk="1" latinLnBrk="0" hangingPunct="1">
              <a:lnSpc>
                <a:spcPct val="90000"/>
              </a:lnSpc>
              <a:spcBef>
                <a:spcPct val="0"/>
              </a:spcBef>
              <a:buNone/>
              <a:defRPr lang="en-US" sz="3500"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a:t>Click to edit Master title style</a:t>
            </a:r>
          </a:p>
        </p:txBody>
      </p:sp>
      <p:sp>
        <p:nvSpPr>
          <p:cNvPr id="7" name="Text Placeholder 4"/>
          <p:cNvSpPr>
            <a:spLocks noGrp="1"/>
          </p:cNvSpPr>
          <p:nvPr>
            <p:ph type="body" sz="quarter" idx="10"/>
          </p:nvPr>
        </p:nvSpPr>
        <p:spPr>
          <a:xfrm>
            <a:off x="422275" y="1198565"/>
            <a:ext cx="11398249" cy="2000548"/>
          </a:xfrm>
          <a:noFill/>
          <a:ln w="9525">
            <a:noFill/>
            <a:miter lim="800000"/>
            <a:headEnd/>
            <a:tailEnd/>
          </a:ln>
        </p:spPr>
        <p:txBody>
          <a:bodyPr vert="horz" wrap="square" lIns="0" tIns="0" rIns="0" bIns="0" numCol="1" anchor="t" anchorCtr="0" compatLnSpc="1">
            <a:prstTxWarp prst="textNoShape">
              <a:avLst/>
            </a:prstTxWarp>
            <a:spAutoFit/>
          </a:bodyPr>
          <a:lstStyle>
            <a:lvl1pPr marL="380893" indent="-380893">
              <a:buFont typeface="Arial" pitchFamily="34" charset="0"/>
              <a:buChar char="•"/>
              <a:defRPr lang="en-US" dirty="0" smtClean="0"/>
            </a:lvl1pPr>
            <a:lvl2pPr marL="661273" indent="-275090">
              <a:defRPr lang="en-US" baseline="0" dirty="0" smtClean="0"/>
            </a:lvl2pPr>
            <a:lvl3pPr>
              <a:defRPr lang="en-US" baseline="0" dirty="0" smtClean="0"/>
            </a:lvl3pPr>
            <a:lvl4pPr>
              <a:defRPr lang="en-US" baseline="0" dirty="0" smtClean="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728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48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275" y="436564"/>
            <a:ext cx="11398249" cy="609398"/>
          </a:xfrm>
        </p:spPr>
        <p:txBody>
          <a:bodyPr/>
          <a:lstStyle/>
          <a:p>
            <a:r>
              <a:rPr lang="en-US" dirty="0"/>
              <a:t>Click to edit Master title style</a:t>
            </a:r>
          </a:p>
        </p:txBody>
      </p:sp>
      <p:sp>
        <p:nvSpPr>
          <p:cNvPr id="5" name="Text Placeholder 4"/>
          <p:cNvSpPr>
            <a:spLocks noGrp="1"/>
          </p:cNvSpPr>
          <p:nvPr>
            <p:ph type="body" sz="quarter" idx="10"/>
          </p:nvPr>
        </p:nvSpPr>
        <p:spPr>
          <a:xfrm>
            <a:off x="422275" y="1198565"/>
            <a:ext cx="1139824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4" y="6344945"/>
            <a:ext cx="1371600" cy="436856"/>
          </a:xfrm>
          <a:prstGeom prst="rect">
            <a:avLst/>
          </a:prstGeom>
        </p:spPr>
      </p:pic>
    </p:spTree>
    <p:extLst>
      <p:ext uri="{BB962C8B-B14F-4D97-AF65-F5344CB8AC3E}">
        <p14:creationId xmlns:p14="http://schemas.microsoft.com/office/powerpoint/2010/main" val="115477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49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275" y="436564"/>
            <a:ext cx="11398249" cy="609398"/>
          </a:xfrm>
        </p:spPr>
        <p:txBody>
          <a:bodyPr/>
          <a:lstStyle/>
          <a:p>
            <a:r>
              <a:rPr lang="en-US" dirty="0"/>
              <a:t>Click to edit Master title style</a:t>
            </a:r>
          </a:p>
        </p:txBody>
      </p:sp>
      <p:sp>
        <p:nvSpPr>
          <p:cNvPr id="5" name="Text Placeholder 4"/>
          <p:cNvSpPr>
            <a:spLocks noGrp="1"/>
          </p:cNvSpPr>
          <p:nvPr>
            <p:ph type="body" sz="quarter" idx="10"/>
          </p:nvPr>
        </p:nvSpPr>
        <p:spPr>
          <a:xfrm>
            <a:off x="422275" y="1198565"/>
            <a:ext cx="1139824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4" y="6344945"/>
            <a:ext cx="1371600" cy="436856"/>
          </a:xfrm>
          <a:prstGeom prst="rect">
            <a:avLst/>
          </a:prstGeom>
        </p:spPr>
      </p:pic>
    </p:spTree>
    <p:extLst>
      <p:ext uri="{BB962C8B-B14F-4D97-AF65-F5344CB8AC3E}">
        <p14:creationId xmlns:p14="http://schemas.microsoft.com/office/powerpoint/2010/main" val="280104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50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275" y="436564"/>
            <a:ext cx="11398249" cy="609398"/>
          </a:xfrm>
        </p:spPr>
        <p:txBody>
          <a:bodyPr/>
          <a:lstStyle/>
          <a:p>
            <a:r>
              <a:rPr lang="en-US" dirty="0"/>
              <a:t>Click to edit Master title style</a:t>
            </a:r>
          </a:p>
        </p:txBody>
      </p:sp>
      <p:sp>
        <p:nvSpPr>
          <p:cNvPr id="5" name="Text Placeholder 4"/>
          <p:cNvSpPr>
            <a:spLocks noGrp="1"/>
          </p:cNvSpPr>
          <p:nvPr>
            <p:ph type="body" sz="quarter" idx="10"/>
          </p:nvPr>
        </p:nvSpPr>
        <p:spPr>
          <a:xfrm>
            <a:off x="422275" y="1198565"/>
            <a:ext cx="1139824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4" y="6344945"/>
            <a:ext cx="1371600" cy="436856"/>
          </a:xfrm>
          <a:prstGeom prst="rect">
            <a:avLst/>
          </a:prstGeom>
        </p:spPr>
      </p:pic>
    </p:spTree>
    <p:extLst>
      <p:ext uri="{BB962C8B-B14F-4D97-AF65-F5344CB8AC3E}">
        <p14:creationId xmlns:p14="http://schemas.microsoft.com/office/powerpoint/2010/main" val="280104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97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97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97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97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97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198563"/>
          </a:xfrm>
          <a:prstGeom prst="rect">
            <a:avLst/>
          </a:prstGeom>
          <a:solidFill>
            <a:schemeClr val="bg1"/>
          </a:solidFill>
          <a:ln>
            <a:solidFill>
              <a:schemeClr val="bg1"/>
            </a:solidFill>
            <a:headEnd type="none" w="med" len="med"/>
            <a:tailEnd type="none" w="med" len="med"/>
          </a:ln>
          <a:effectLst>
            <a:outerShdw blurRad="101600" dist="12700" dir="5400000" rotWithShape="0">
              <a:srgbClr val="000000">
                <a:alpha val="15000"/>
              </a:srgbClr>
            </a:outerShdw>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7" name="Rectangle 6"/>
          <p:cNvSpPr/>
          <p:nvPr userDrawn="1"/>
        </p:nvSpPr>
        <p:spPr bwMode="auto">
          <a:xfrm>
            <a:off x="0" y="4243553"/>
            <a:ext cx="12188825" cy="2614448"/>
          </a:xfrm>
          <a:prstGeom prst="rect">
            <a:avLst/>
          </a:prstGeom>
          <a:gradFill>
            <a:gsLst>
              <a:gs pos="0">
                <a:schemeClr val="bg1">
                  <a:alpha val="25000"/>
                </a:schemeClr>
              </a:gs>
              <a:gs pos="69000">
                <a:schemeClr val="bg1">
                  <a:alpha val="85000"/>
                </a:schemeClr>
              </a:gs>
            </a:gsLst>
            <a:lin ang="18900000" scaled="1"/>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1" tIns="38086" rIns="76171" bIns="38086" numCol="1" rtlCol="0" anchor="ctr" anchorCtr="0" compatLnSpc="1">
            <a:prstTxWarp prst="textNoShape">
              <a:avLst/>
            </a:prstTxWarp>
          </a:bodyPr>
          <a:lstStyle/>
          <a:p>
            <a:pPr algn="ctr" defTabSz="761498"/>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78257" y="602269"/>
            <a:ext cx="11398249" cy="450123"/>
          </a:xfrm>
        </p:spPr>
        <p:txBody>
          <a:bodyPr anchor="b"/>
          <a:lstStyle>
            <a:lvl1pPr>
              <a:defRPr lang="en-US" sz="3200" b="0" kern="1200" cap="none" spc="-100" baseline="0" dirty="0">
                <a:ln w="3175">
                  <a:noFill/>
                </a:ln>
                <a:solidFill>
                  <a:srgbClr val="FE6A00"/>
                </a:solidFill>
                <a:effectLst/>
                <a:latin typeface="+mj-lt"/>
                <a:ea typeface="+mn-ea"/>
                <a:cs typeface="Arial" charset="0"/>
              </a:defRPr>
            </a:lvl1pPr>
          </a:lstStyle>
          <a:p>
            <a:r>
              <a:rPr lang="en-US" dirty="0"/>
              <a:t>Click to </a:t>
            </a:r>
            <a:r>
              <a:rPr lang="en-US"/>
              <a:t>edit Master </a:t>
            </a:r>
            <a:r>
              <a:rPr lang="en-US" dirty="0"/>
              <a:t>title style</a:t>
            </a:r>
          </a:p>
        </p:txBody>
      </p:sp>
      <p:pic>
        <p:nvPicPr>
          <p:cNvPr id="21" name="Picture 2" descr="\\psf\Host\Volumes\EP File Share\Touch\ Archive\Project Jupiter\Original Files\MICROSOFT Logo\Microsoft logo and tagline.pn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rcRect/>
          <a:stretch/>
        </p:blipFill>
        <p:spPr bwMode="auto">
          <a:xfrm>
            <a:off x="11100880" y="6625408"/>
            <a:ext cx="643690" cy="1068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userDrawn="1"/>
        </p:nvCxnSpPr>
        <p:spPr>
          <a:xfrm flipV="1">
            <a:off x="11805432"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1858126" y="6611878"/>
            <a:ext cx="152360" cy="123111"/>
          </a:xfrm>
          <a:prstGeom prst="rect">
            <a:avLst/>
          </a:prstGeom>
          <a:noFill/>
        </p:spPr>
        <p:txBody>
          <a:bodyPr wrap="square" lIns="0" tIns="0" rIns="0" bIns="0" rtlCol="0">
            <a:spAutoFit/>
          </a:bodyPr>
          <a:lstStyle/>
          <a:p>
            <a:fld id="{50CE89D8-BCC0-47F5-A940-FD6D6F68FF1D}" type="slidenum">
              <a:rPr lang="en-US" sz="800" smtClean="0">
                <a:gradFill>
                  <a:gsLst>
                    <a:gs pos="0">
                      <a:schemeClr val="tx1"/>
                    </a:gs>
                    <a:gs pos="86000">
                      <a:schemeClr val="tx1"/>
                    </a:gs>
                  </a:gsLst>
                  <a:lin ang="5400000" scaled="0"/>
                </a:gradFill>
              </a:rPr>
              <a:t>‹#›</a:t>
            </a:fld>
            <a:endParaRPr lang="en-US" sz="800" dirty="0" err="1">
              <a:gradFill>
                <a:gsLst>
                  <a:gs pos="0">
                    <a:schemeClr val="tx1"/>
                  </a:gs>
                  <a:gs pos="86000">
                    <a:schemeClr val="tx1"/>
                  </a:gs>
                </a:gsLst>
                <a:lin ang="5400000" scaled="0"/>
              </a:gradFill>
            </a:endParaRPr>
          </a:p>
        </p:txBody>
      </p:sp>
      <p:pic>
        <p:nvPicPr>
          <p:cNvPr id="24" name="Picture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58206" y="6577138"/>
            <a:ext cx="638584" cy="203390"/>
          </a:xfrm>
          <a:prstGeom prst="rect">
            <a:avLst/>
          </a:prstGeom>
        </p:spPr>
      </p:pic>
      <p:cxnSp>
        <p:nvCxnSpPr>
          <p:cNvPr id="25" name="Straight Connector 24"/>
          <p:cNvCxnSpPr/>
          <p:nvPr userDrawn="1"/>
        </p:nvCxnSpPr>
        <p:spPr>
          <a:xfrm flipV="1">
            <a:off x="11053856" y="6591313"/>
            <a:ext cx="0" cy="163285"/>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97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4" name="Rectangle 3"/>
          <p:cNvSpPr/>
          <p:nvPr userDrawn="1"/>
        </p:nvSpPr>
        <p:spPr bwMode="auto">
          <a:xfrm>
            <a:off x="0" y="5249333"/>
            <a:ext cx="12188825" cy="160866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75" tIns="38088" rIns="76175" bIns="38088" anchor="ctr"/>
          <a:lstStyle/>
          <a:p>
            <a:pPr algn="ctr" defTabSz="761536">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4" y="436417"/>
            <a:ext cx="11398251" cy="484748"/>
          </a:xfrm>
        </p:spPr>
        <p:txBody>
          <a:bodyPr/>
          <a:lstStyle>
            <a:lvl1pPr algn="l" defTabSz="914259" rtl="0" eaLnBrk="1" latinLnBrk="0" hangingPunct="1">
              <a:lnSpc>
                <a:spcPct val="90000"/>
              </a:lnSpc>
              <a:spcBef>
                <a:spcPct val="0"/>
              </a:spcBef>
              <a:buNone/>
              <a:defRPr lang="en-US" sz="3500"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a:t>Click to edit Master title style</a:t>
            </a:r>
          </a:p>
        </p:txBody>
      </p:sp>
      <p:sp>
        <p:nvSpPr>
          <p:cNvPr id="7" name="Text Placeholder 4"/>
          <p:cNvSpPr>
            <a:spLocks noGrp="1"/>
          </p:cNvSpPr>
          <p:nvPr>
            <p:ph type="body" sz="quarter" idx="10"/>
          </p:nvPr>
        </p:nvSpPr>
        <p:spPr>
          <a:xfrm>
            <a:off x="422275" y="1198565"/>
            <a:ext cx="11398249" cy="1603003"/>
          </a:xfrm>
        </p:spPr>
        <p:txBody>
          <a:bodyPr/>
          <a:lstStyle>
            <a:lvl1pPr marL="0" indent="0" algn="l">
              <a:lnSpc>
                <a:spcPts val="2499"/>
              </a:lnSpc>
              <a:spcBef>
                <a:spcPts val="0"/>
              </a:spcBef>
              <a:buNone/>
              <a:defRPr>
                <a:solidFill>
                  <a:schemeClr val="tx2"/>
                </a:solidFill>
              </a:defRPr>
            </a:lvl1pPr>
            <a:lvl2pPr marL="0" indent="0" algn="l">
              <a:lnSpc>
                <a:spcPts val="2499"/>
              </a:lnSpc>
              <a:spcBef>
                <a:spcPts val="0"/>
              </a:spcBef>
              <a:buNone/>
              <a:defRPr>
                <a:solidFill>
                  <a:schemeClr val="tx2"/>
                </a:solidFill>
              </a:defRPr>
            </a:lvl2pPr>
            <a:lvl3pPr marL="0" indent="0" algn="l">
              <a:lnSpc>
                <a:spcPts val="2499"/>
              </a:lnSpc>
              <a:spcBef>
                <a:spcPts val="0"/>
              </a:spcBef>
              <a:buNone/>
              <a:defRPr>
                <a:solidFill>
                  <a:schemeClr val="tx2"/>
                </a:solidFill>
              </a:defRPr>
            </a:lvl3pPr>
            <a:lvl4pPr marL="0" indent="0" algn="l">
              <a:lnSpc>
                <a:spcPts val="2499"/>
              </a:lnSpc>
              <a:spcBef>
                <a:spcPts val="0"/>
              </a:spcBef>
              <a:buNone/>
              <a:defRPr>
                <a:solidFill>
                  <a:schemeClr val="tx2"/>
                </a:solidFill>
              </a:defRPr>
            </a:lvl4pPr>
            <a:lvl5pPr marL="0" indent="0" algn="l">
              <a:lnSpc>
                <a:spcPts val="2499"/>
              </a:lnSpc>
              <a:spcBef>
                <a:spcPts val="0"/>
              </a:spcBef>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581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theme" Target="../theme/theme2.xml"/><Relationship Id="rId1"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 id="2147483740" r:id="rId30"/>
    <p:sldLayoutId id="2147483741" r:id="rId31"/>
    <p:sldLayoutId id="2147483742" r:id="rId32"/>
    <p:sldLayoutId id="2147483743" r:id="rId33"/>
    <p:sldLayoutId id="2147483744" r:id="rId34"/>
    <p:sldLayoutId id="2147483745" r:id="rId35"/>
    <p:sldLayoutId id="2147483746" r:id="rId36"/>
    <p:sldLayoutId id="2147483747" r:id="rId37"/>
    <p:sldLayoutId id="2147483748" r:id="rId38"/>
    <p:sldLayoutId id="2147483749" r:id="rId39"/>
    <p:sldLayoutId id="2147483750" r:id="rId40"/>
    <p:sldLayoutId id="2147483751" r:id="rId41"/>
    <p:sldLayoutId id="2147483752" r:id="rId42"/>
    <p:sldLayoutId id="2147483753" r:id="rId43"/>
    <p:sldLayoutId id="2147483754" r:id="rId44"/>
    <p:sldLayoutId id="2147483755" r:id="rId45"/>
    <p:sldLayoutId id="2147483756" r:id="rId46"/>
    <p:sldLayoutId id="2147483757" r:id="rId47"/>
    <p:sldLayoutId id="2147483758" r:id="rId48"/>
    <p:sldLayoutId id="2147483759" r:id="rId49"/>
    <p:sldLayoutId id="2147483760" r:id="rId50"/>
    <p:sldLayoutId id="2147483761" r:id="rId51"/>
    <p:sldLayoutId id="2147483762" r:id="rId52"/>
    <p:sldLayoutId id="2147483763" r:id="rId53"/>
    <p:sldLayoutId id="2147483764" r:id="rId54"/>
    <p:sldLayoutId id="2147483765" r:id="rId55"/>
    <p:sldLayoutId id="2147483766" r:id="rId56"/>
    <p:sldLayoutId id="2147483775" r:id="rId57"/>
    <p:sldLayoutId id="2147483777" r:id="rId58"/>
    <p:sldLayoutId id="2147483778" r:id="rId59"/>
    <p:sldLayoutId id="2147483779" r:id="rId60"/>
    <p:sldLayoutId id="2147483780" r:id="rId61"/>
    <p:sldLayoutId id="2147483781" r:id="rId62"/>
    <p:sldLayoutId id="2147483782" r:id="rId63"/>
    <p:sldLayoutId id="2147483783" r:id="rId64"/>
    <p:sldLayoutId id="2147483784" r:id="rId65"/>
    <p:sldLayoutId id="2147483785" r:id="rId66"/>
    <p:sldLayoutId id="2147483786" r:id="rId6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6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6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6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6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6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2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AlphaSki</a:t>
            </a:r>
            <a:r>
              <a:rPr lang="en-US" dirty="0"/>
              <a:t> Case Study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349" y="1585934"/>
            <a:ext cx="1803608" cy="1344887"/>
          </a:xfrm>
          <a:prstGeom prst="rect">
            <a:avLst/>
          </a:prstGeom>
        </p:spPr>
      </p:pic>
      <p:pic>
        <p:nvPicPr>
          <p:cNvPr id="4" name="Content Placeholder 4">
            <a:extLst>
              <a:ext uri="{FF2B5EF4-FFF2-40B4-BE49-F238E27FC236}">
                <a16:creationId xmlns:a16="http://schemas.microsoft.com/office/drawing/2014/main" id="{B08B53E2-66E9-46A0-BD8E-F7EDE194C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5941" y="3679015"/>
            <a:ext cx="1613812" cy="15708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Initiative #2</a:t>
            </a:r>
            <a:endParaRPr lang="en-IN" dirty="0"/>
          </a:p>
        </p:txBody>
      </p:sp>
      <p:sp>
        <p:nvSpPr>
          <p:cNvPr id="3" name="Content Placeholder 2"/>
          <p:cNvSpPr>
            <a:spLocks noGrp="1"/>
          </p:cNvSpPr>
          <p:nvPr>
            <p:ph idx="1"/>
          </p:nvPr>
        </p:nvSpPr>
        <p:spPr>
          <a:xfrm>
            <a:off x="418282" y="1184196"/>
            <a:ext cx="11350671" cy="5232202"/>
          </a:xfrm>
        </p:spPr>
        <p:txBody>
          <a:bodyPr/>
          <a:lstStyle/>
          <a:p>
            <a:pPr marL="0" indent="0">
              <a:buNone/>
            </a:pPr>
            <a:r>
              <a:rPr lang="en-US" sz="2800" dirty="0"/>
              <a:t>New Corporate Website Situation </a:t>
            </a:r>
          </a:p>
          <a:p>
            <a:r>
              <a:rPr lang="en-US" sz="2800" dirty="0"/>
              <a:t>Currently there is only one web server in the </a:t>
            </a:r>
            <a:r>
              <a:rPr lang="en-US" sz="2800" dirty="0" err="1"/>
              <a:t>Denvar</a:t>
            </a:r>
            <a:r>
              <a:rPr lang="en-US" sz="2800" dirty="0"/>
              <a:t> datacenter </a:t>
            </a:r>
            <a:endParaRPr lang="en-IN" sz="2800" dirty="0"/>
          </a:p>
          <a:p>
            <a:r>
              <a:rPr lang="en-US" sz="2800" dirty="0"/>
              <a:t>The web server is a single point of failure </a:t>
            </a:r>
            <a:endParaRPr lang="en-IN" sz="2800" dirty="0"/>
          </a:p>
          <a:p>
            <a:r>
              <a:rPr lang="en-US" sz="2800" dirty="0"/>
              <a:t>The web server will not support the new mobile game traffic </a:t>
            </a:r>
            <a:endParaRPr lang="en-IN" sz="2800" dirty="0"/>
          </a:p>
          <a:p>
            <a:r>
              <a:rPr lang="en-US" sz="2800" dirty="0"/>
              <a:t>Connections from Europe are very poor and very slow </a:t>
            </a:r>
          </a:p>
          <a:p>
            <a:pPr marL="0" indent="0">
              <a:buNone/>
            </a:pPr>
            <a:r>
              <a:rPr lang="en-US" sz="2800" dirty="0"/>
              <a:t>Requirements </a:t>
            </a:r>
          </a:p>
          <a:p>
            <a:r>
              <a:rPr lang="en-US" sz="2800" dirty="0"/>
              <a:t>Deploy a new websites if possible per region in Cloud </a:t>
            </a:r>
            <a:endParaRPr lang="en-IN" sz="2800" dirty="0"/>
          </a:p>
          <a:p>
            <a:r>
              <a:rPr lang="en-US" sz="2800" dirty="0"/>
              <a:t>Ensure at least two copies of the website are running at all times </a:t>
            </a:r>
            <a:endParaRPr lang="en-IN" sz="2800" dirty="0"/>
          </a:p>
          <a:p>
            <a:r>
              <a:rPr lang="en-US" sz="2800" dirty="0"/>
              <a:t>Direct customers to the nearest Azure region </a:t>
            </a:r>
            <a:endParaRPr lang="en-IN" sz="2800" dirty="0"/>
          </a:p>
          <a:p>
            <a:r>
              <a:rPr lang="en-US" sz="2800" dirty="0">
                <a:solidFill>
                  <a:schemeClr val="accent6">
                    <a:lumMod val="60000"/>
                    <a:lumOff val="40000"/>
                  </a:schemeClr>
                </a:solidFill>
              </a:rPr>
              <a:t>Should not use </a:t>
            </a:r>
            <a:r>
              <a:rPr lang="en-US" sz="2800" dirty="0" err="1">
                <a:solidFill>
                  <a:schemeClr val="accent6">
                    <a:lumMod val="60000"/>
                    <a:lumOff val="40000"/>
                  </a:schemeClr>
                </a:solidFill>
              </a:rPr>
              <a:t>laaS</a:t>
            </a:r>
            <a:r>
              <a:rPr lang="en-US" sz="2800" dirty="0">
                <a:solidFill>
                  <a:schemeClr val="accent6">
                    <a:lumMod val="60000"/>
                    <a:lumOff val="40000"/>
                  </a:schemeClr>
                </a:solidFill>
              </a:rPr>
              <a:t> </a:t>
            </a:r>
            <a:r>
              <a:rPr lang="en-US" sz="2800" dirty="0"/>
              <a:t>to reduce managing and maintaining the website in long run. </a:t>
            </a:r>
            <a:endParaRPr lang="en-IN" sz="2800" dirty="0"/>
          </a:p>
        </p:txBody>
      </p:sp>
      <p:pic>
        <p:nvPicPr>
          <p:cNvPr id="4" name="Content Placeholder 4">
            <a:extLst>
              <a:ext uri="{FF2B5EF4-FFF2-40B4-BE49-F238E27FC236}">
                <a16:creationId xmlns:a16="http://schemas.microsoft.com/office/drawing/2014/main" id="{28316F8E-D3B5-44D9-A4A2-2F59225B2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30" y="258215"/>
            <a:ext cx="920884" cy="8963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5066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BEF0-4AB0-4B22-89EC-52463324372D}"/>
              </a:ext>
            </a:extLst>
          </p:cNvPr>
          <p:cNvSpPr>
            <a:spLocks noGrp="1"/>
          </p:cNvSpPr>
          <p:nvPr>
            <p:ph type="title"/>
          </p:nvPr>
        </p:nvSpPr>
        <p:spPr>
          <a:xfrm>
            <a:off x="519112" y="228600"/>
            <a:ext cx="11149013" cy="609398"/>
          </a:xfrm>
        </p:spPr>
        <p:txBody>
          <a:bodyPr/>
          <a:lstStyle/>
          <a:p>
            <a:r>
              <a:rPr lang="en-US" dirty="0">
                <a:highlight>
                  <a:srgbClr val="008080"/>
                </a:highlight>
              </a:rPr>
              <a:t>Implementation Flow- Initiative #2</a:t>
            </a:r>
          </a:p>
        </p:txBody>
      </p:sp>
      <p:sp>
        <p:nvSpPr>
          <p:cNvPr id="3" name="Content Placeholder 2">
            <a:extLst>
              <a:ext uri="{FF2B5EF4-FFF2-40B4-BE49-F238E27FC236}">
                <a16:creationId xmlns:a16="http://schemas.microsoft.com/office/drawing/2014/main" id="{6E117A6B-21F6-4DAC-ABF5-23043DC490D2}"/>
              </a:ext>
            </a:extLst>
          </p:cNvPr>
          <p:cNvSpPr>
            <a:spLocks noGrp="1"/>
          </p:cNvSpPr>
          <p:nvPr>
            <p:ph idx="1"/>
          </p:nvPr>
        </p:nvSpPr>
        <p:spPr>
          <a:xfrm>
            <a:off x="519112" y="1447799"/>
            <a:ext cx="11149013" cy="7534370"/>
          </a:xfrm>
        </p:spPr>
        <p:txBody>
          <a:bodyPr/>
          <a:lstStyle/>
          <a:p>
            <a:r>
              <a:rPr lang="en-US" dirty="0">
                <a:highlight>
                  <a:srgbClr val="008080"/>
                </a:highlight>
              </a:rPr>
              <a:t>New Website has been hosted in Azure App service with premium V3 to support for new mobile game traffic since  Auto scale and traffic manager future inbuild</a:t>
            </a:r>
          </a:p>
          <a:p>
            <a:endParaRPr lang="en-US" dirty="0">
              <a:highlight>
                <a:srgbClr val="008080"/>
              </a:highlight>
            </a:endParaRPr>
          </a:p>
          <a:p>
            <a:r>
              <a:rPr lang="en-US" dirty="0">
                <a:highlight>
                  <a:srgbClr val="008080"/>
                </a:highlight>
              </a:rPr>
              <a:t>Configured two copies of web sites in USA and </a:t>
            </a:r>
            <a:r>
              <a:rPr lang="en-IN" dirty="0">
                <a:highlight>
                  <a:srgbClr val="008080"/>
                </a:highlight>
              </a:rPr>
              <a:t>Europe with  Azure App service Premium V3</a:t>
            </a:r>
          </a:p>
          <a:p>
            <a:endParaRPr lang="en-IN" dirty="0">
              <a:highlight>
                <a:srgbClr val="008080"/>
              </a:highlight>
            </a:endParaRPr>
          </a:p>
          <a:p>
            <a:r>
              <a:rPr lang="en-IN" dirty="0">
                <a:highlight>
                  <a:srgbClr val="008080"/>
                </a:highlight>
              </a:rPr>
              <a:t>After migrating the same management and maintenance cost has reduced since web App is hosted in PaaS environment </a:t>
            </a:r>
          </a:p>
          <a:p>
            <a:endParaRPr lang="en-IN"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2392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altLang="en-US" dirty="0">
                <a:ln>
                  <a:noFill/>
                </a:ln>
                <a:solidFill>
                  <a:schemeClr val="tx1"/>
                </a:solidFill>
                <a:latin typeface="Arial Unicode MS" panose="020B0604020202020204" pitchFamily="34" charset="-128"/>
                <a:cs typeface="Calibri" panose="020F0502020204030204" pitchFamily="34" charset="0"/>
              </a:rPr>
              <a:t>Initiative #3</a:t>
            </a:r>
            <a:endParaRPr lang="en-IN" dirty="0"/>
          </a:p>
        </p:txBody>
      </p:sp>
      <p:sp>
        <p:nvSpPr>
          <p:cNvPr id="4" name="Rectangle 1"/>
          <p:cNvSpPr>
            <a:spLocks noGrp="1" noChangeArrowheads="1"/>
          </p:cNvSpPr>
          <p:nvPr>
            <p:ph idx="1"/>
          </p:nvPr>
        </p:nvSpPr>
        <p:spPr bwMode="auto">
          <a:xfrm>
            <a:off x="425336" y="1638430"/>
            <a:ext cx="1142387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SzTx/>
              <a:buNone/>
            </a:pPr>
            <a:r>
              <a:rPr kumimoji="0" lang="en-US" altLang="en-US" sz="2400" b="0" i="0" u="none" strike="noStrike" cap="none" normalizeH="0" baseline="0" dirty="0">
                <a:ln>
                  <a:noFill/>
                </a:ln>
                <a:solidFill>
                  <a:schemeClr val="tx1"/>
                </a:solidFill>
                <a:effectLst/>
                <a:latin typeface="Arial Unicode MS" panose="020B0604020202020204" pitchFamily="34" charset="-128"/>
                <a:cs typeface="Calibri" panose="020F0502020204030204" pitchFamily="34" charset="0"/>
              </a:rPr>
              <a:t>Situation - New Mobile Game </a:t>
            </a:r>
          </a:p>
          <a:p>
            <a:pPr lvl="0" defTabSz="914400" eaLnBrk="0" fontAlgn="base" hangingPunct="0">
              <a:lnSpc>
                <a:spcPct val="100000"/>
              </a:lnSpc>
              <a:spcBef>
                <a:spcPct val="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Unicode MS" panose="020B0604020202020204" pitchFamily="34" charset="-128"/>
                <a:cs typeface="Calibri" panose="020F0502020204030204" pitchFamily="34" charset="0"/>
              </a:rPr>
              <a:t>New social media team focused on apps </a:t>
            </a:r>
          </a:p>
          <a:p>
            <a:pPr lvl="0" defTabSz="914400" eaLnBrk="0" fontAlgn="base" hangingPunct="0">
              <a:lnSpc>
                <a:spcPct val="100000"/>
              </a:lnSpc>
              <a:spcBef>
                <a:spcPct val="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Unicode MS" panose="020B0604020202020204" pitchFamily="34" charset="-128"/>
                <a:cs typeface="Calibri" panose="020F0502020204030204" pitchFamily="34" charset="0"/>
              </a:rPr>
              <a:t>Game - Alpha Ski House “Downhill Racer” is in development </a:t>
            </a:r>
          </a:p>
          <a:p>
            <a:pPr lvl="0" defTabSz="914400" eaLnBrk="0" fontAlgn="base" hangingPunct="0">
              <a:lnSpc>
                <a:spcPct val="100000"/>
              </a:lnSpc>
              <a:spcBef>
                <a:spcPct val="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Unicode MS" panose="020B0604020202020204" pitchFamily="34" charset="-128"/>
                <a:cs typeface="Calibri" panose="020F0502020204030204" pitchFamily="34" charset="0"/>
              </a:rPr>
              <a:t>The new game uses actual images from the different mountain resorts</a:t>
            </a:r>
          </a:p>
          <a:p>
            <a:pPr lvl="0" defTabSz="914400" eaLnBrk="0" fontAlgn="base" hangingPunct="0">
              <a:lnSpc>
                <a:spcPct val="100000"/>
              </a:lnSpc>
              <a:spcBef>
                <a:spcPct val="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Unicode MS" panose="020B0604020202020204" pitchFamily="34" charset="-128"/>
                <a:cs typeface="Calibri" panose="020F0502020204030204" pitchFamily="34" charset="0"/>
              </a:rPr>
              <a:t>The application </a:t>
            </a:r>
            <a:r>
              <a:rPr lang="en-US" altLang="en-US" sz="2400" dirty="0">
                <a:solidFill>
                  <a:schemeClr val="tx1"/>
                </a:solidFill>
                <a:latin typeface="Arial Unicode MS" panose="020B0604020202020204" pitchFamily="34" charset="-128"/>
                <a:cs typeface="Calibri" panose="020F0502020204030204" pitchFamily="34" charset="0"/>
              </a:rPr>
              <a:t>must</a:t>
            </a:r>
            <a:r>
              <a:rPr kumimoji="0" lang="en-US" altLang="en-US" sz="2400" b="0" i="0" u="none" strike="noStrike" cap="none" normalizeH="0" baseline="0" dirty="0">
                <a:ln>
                  <a:noFill/>
                </a:ln>
                <a:solidFill>
                  <a:schemeClr val="tx1"/>
                </a:solidFill>
                <a:effectLst/>
                <a:latin typeface="Arial Unicode MS" panose="020B0604020202020204" pitchFamily="34" charset="-128"/>
                <a:cs typeface="Calibri" panose="020F0502020204030204" pitchFamily="34" charset="0"/>
              </a:rPr>
              <a:t> have scalability as youngsters are targeted for AR based game </a:t>
            </a:r>
          </a:p>
          <a:p>
            <a:pPr marL="0" lvl="0" indent="0" defTabSz="914400" eaLnBrk="0" fontAlgn="base" hangingPunct="0">
              <a:lnSpc>
                <a:spcPct val="100000"/>
              </a:lnSpc>
              <a:spcBef>
                <a:spcPct val="0"/>
              </a:spcBef>
              <a:spcAft>
                <a:spcPct val="0"/>
              </a:spcAft>
              <a:buSzTx/>
              <a:buNone/>
            </a:pPr>
            <a:endParaRPr lang="en-US" altLang="en-US" sz="2400" dirty="0">
              <a:solidFill>
                <a:schemeClr val="tx1"/>
              </a:solidFill>
              <a:latin typeface="Arial Unicode MS" panose="020B0604020202020204" pitchFamily="34" charset="-128"/>
              <a:cs typeface="Calibri" panose="020F0502020204030204" pitchFamily="34" charset="0"/>
            </a:endParaRPr>
          </a:p>
          <a:p>
            <a:pPr marL="0" lvl="0" indent="0" defTabSz="914400" eaLnBrk="0" fontAlgn="base" hangingPunct="0">
              <a:lnSpc>
                <a:spcPct val="100000"/>
              </a:lnSpc>
              <a:spcBef>
                <a:spcPct val="0"/>
              </a:spcBef>
              <a:spcAft>
                <a:spcPct val="0"/>
              </a:spcAft>
              <a:buSzTx/>
              <a:buNone/>
            </a:pPr>
            <a:r>
              <a:rPr kumimoji="0" lang="en-US" altLang="en-US" sz="2400" b="0" i="0" u="none" strike="noStrike" cap="none" normalizeH="0" baseline="0" dirty="0">
                <a:ln>
                  <a:noFill/>
                </a:ln>
                <a:solidFill>
                  <a:schemeClr val="tx1"/>
                </a:solidFill>
                <a:effectLst/>
                <a:latin typeface="Arial Unicode MS" panose="020B0604020202020204" pitchFamily="34" charset="-128"/>
                <a:cs typeface="Calibri" panose="020F0502020204030204" pitchFamily="34" charset="0"/>
              </a:rPr>
              <a:t>Requirements</a:t>
            </a:r>
          </a:p>
          <a:p>
            <a:pPr lvl="0" defTabSz="914400" eaLnBrk="0" fontAlgn="base" hangingPunct="0">
              <a:lnSpc>
                <a:spcPct val="100000"/>
              </a:lnSpc>
              <a:spcBef>
                <a:spcPct val="0"/>
              </a:spcBef>
              <a:spcAft>
                <a:spcPct val="0"/>
              </a:spcAft>
              <a:buSzTx/>
              <a:buFont typeface="Arial" panose="020B0604020202020204" pitchFamily="34" charset="0"/>
              <a:buChar char="•"/>
            </a:pPr>
            <a:r>
              <a:rPr lang="en-US" altLang="en-US" sz="2400" dirty="0">
                <a:solidFill>
                  <a:schemeClr val="tx1"/>
                </a:solidFill>
                <a:latin typeface="Arial Unicode MS" panose="020B0604020202020204" pitchFamily="34" charset="-128"/>
                <a:cs typeface="Calibri" panose="020F0502020204030204" pitchFamily="34" charset="0"/>
              </a:rPr>
              <a:t>All the game's project and graphic files must be stored in Cloud</a:t>
            </a:r>
          </a:p>
          <a:p>
            <a:pPr lvl="0" defTabSz="914400" eaLnBrk="0" fontAlgn="base" hangingPunct="0">
              <a:lnSpc>
                <a:spcPct val="100000"/>
              </a:lnSpc>
              <a:spcBef>
                <a:spcPct val="0"/>
              </a:spcBef>
              <a:spcAft>
                <a:spcPct val="0"/>
              </a:spcAft>
              <a:buSzTx/>
              <a:buFont typeface="Arial" panose="020B0604020202020204" pitchFamily="34" charset="0"/>
              <a:buChar char="•"/>
            </a:pPr>
            <a:r>
              <a:rPr lang="en-US" altLang="en-US" sz="2400" dirty="0">
                <a:solidFill>
                  <a:schemeClr val="tx1"/>
                </a:solidFill>
                <a:latin typeface="Arial Unicode MS" panose="020B0604020202020204" pitchFamily="34" charset="-128"/>
                <a:cs typeface="Calibri" panose="020F0502020204030204" pitchFamily="34" charset="0"/>
              </a:rPr>
              <a:t>All the game files must be accessible programmatically </a:t>
            </a:r>
          </a:p>
          <a:p>
            <a:pPr lvl="0" defTabSz="914400" eaLnBrk="0" fontAlgn="base" hangingPunct="0">
              <a:lnSpc>
                <a:spcPct val="100000"/>
              </a:lnSpc>
              <a:spcBef>
                <a:spcPct val="0"/>
              </a:spcBef>
              <a:spcAft>
                <a:spcPct val="0"/>
              </a:spcAft>
              <a:buSzTx/>
              <a:buFont typeface="Arial" panose="020B0604020202020204" pitchFamily="34" charset="0"/>
              <a:buChar char="•"/>
            </a:pPr>
            <a:r>
              <a:rPr lang="en-US" altLang="en-US" sz="2400" dirty="0">
                <a:solidFill>
                  <a:schemeClr val="tx1"/>
                </a:solidFill>
                <a:latin typeface="Arial Unicode MS" panose="020B0604020202020204" pitchFamily="34" charset="-128"/>
                <a:cs typeface="Calibri" panose="020F0502020204030204" pitchFamily="34" charset="0"/>
              </a:rPr>
              <a:t>The storage solution must be optimized for unstructured data</a:t>
            </a:r>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30" y="258215"/>
            <a:ext cx="920884" cy="8963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4123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0AF9-3E31-4F6B-955F-274493C6510D}"/>
              </a:ext>
            </a:extLst>
          </p:cNvPr>
          <p:cNvSpPr>
            <a:spLocks noGrp="1"/>
          </p:cNvSpPr>
          <p:nvPr>
            <p:ph type="title"/>
          </p:nvPr>
        </p:nvSpPr>
        <p:spPr>
          <a:xfrm>
            <a:off x="519112" y="228600"/>
            <a:ext cx="11149013" cy="609398"/>
          </a:xfrm>
        </p:spPr>
        <p:txBody>
          <a:bodyPr/>
          <a:lstStyle/>
          <a:p>
            <a:r>
              <a:rPr lang="en-US" dirty="0">
                <a:highlight>
                  <a:srgbClr val="008080"/>
                </a:highlight>
              </a:rPr>
              <a:t>Implementation Flow –- Initiative #3</a:t>
            </a:r>
          </a:p>
        </p:txBody>
      </p:sp>
      <p:sp>
        <p:nvSpPr>
          <p:cNvPr id="3" name="Content Placeholder 2">
            <a:extLst>
              <a:ext uri="{FF2B5EF4-FFF2-40B4-BE49-F238E27FC236}">
                <a16:creationId xmlns:a16="http://schemas.microsoft.com/office/drawing/2014/main" id="{75E18E49-2B89-4FB1-B834-62C25D2C3FA6}"/>
              </a:ext>
            </a:extLst>
          </p:cNvPr>
          <p:cNvSpPr>
            <a:spLocks noGrp="1"/>
          </p:cNvSpPr>
          <p:nvPr>
            <p:ph idx="1"/>
          </p:nvPr>
        </p:nvSpPr>
        <p:spPr>
          <a:xfrm>
            <a:off x="519112" y="1447799"/>
            <a:ext cx="11149013" cy="1428083"/>
          </a:xfrm>
        </p:spPr>
        <p:txBody>
          <a:bodyPr/>
          <a:lstStyle/>
          <a:p>
            <a:r>
              <a:rPr lang="en-US" dirty="0">
                <a:highlight>
                  <a:srgbClr val="008080"/>
                </a:highlight>
              </a:rPr>
              <a:t>To fulfill the above-mentioned requirement hosted the new game in </a:t>
            </a:r>
            <a:r>
              <a:rPr lang="en-US" b="1" dirty="0">
                <a:highlight>
                  <a:srgbClr val="008080"/>
                </a:highlight>
              </a:rPr>
              <a:t>Kubernetes Service (AKS)</a:t>
            </a:r>
          </a:p>
          <a:p>
            <a:endParaRPr lang="en-US" dirty="0"/>
          </a:p>
        </p:txBody>
      </p:sp>
    </p:spTree>
    <p:extLst>
      <p:ext uri="{BB962C8B-B14F-4D97-AF65-F5344CB8AC3E}">
        <p14:creationId xmlns:p14="http://schemas.microsoft.com/office/powerpoint/2010/main" val="96350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Initiative #4</a:t>
            </a:r>
            <a:endParaRPr lang="en-IN" dirty="0"/>
          </a:p>
        </p:txBody>
      </p:sp>
      <p:sp>
        <p:nvSpPr>
          <p:cNvPr id="3" name="Content Placeholder 2"/>
          <p:cNvSpPr>
            <a:spLocks noGrp="1"/>
          </p:cNvSpPr>
          <p:nvPr>
            <p:ph idx="1"/>
          </p:nvPr>
        </p:nvSpPr>
        <p:spPr>
          <a:xfrm>
            <a:off x="519111" y="837998"/>
            <a:ext cx="11149013" cy="6093976"/>
          </a:xfrm>
        </p:spPr>
        <p:txBody>
          <a:bodyPr/>
          <a:lstStyle/>
          <a:p>
            <a:r>
              <a:rPr lang="en-US" dirty="0"/>
              <a:t>Move Data to the Cloud </a:t>
            </a:r>
          </a:p>
          <a:p>
            <a:pPr lvl="1"/>
            <a:r>
              <a:rPr lang="en-US" dirty="0"/>
              <a:t>Currently using Microsoft SQL Server on-premises </a:t>
            </a:r>
            <a:endParaRPr lang="en-IN" dirty="0"/>
          </a:p>
          <a:p>
            <a:pPr lvl="1"/>
            <a:r>
              <a:rPr lang="en-US" dirty="0"/>
              <a:t>All business and customer data is stored in the database </a:t>
            </a:r>
            <a:endParaRPr lang="en-IN" dirty="0"/>
          </a:p>
          <a:p>
            <a:pPr lvl="1"/>
            <a:r>
              <a:rPr lang="en-US" dirty="0"/>
              <a:t>Data security is very important </a:t>
            </a:r>
            <a:endParaRPr lang="en-IN" dirty="0"/>
          </a:p>
          <a:p>
            <a:pPr lvl="1"/>
            <a:r>
              <a:rPr lang="en-US" dirty="0"/>
              <a:t>Wants to evaluate Azure database solutions </a:t>
            </a:r>
          </a:p>
          <a:p>
            <a:r>
              <a:rPr lang="en-US" dirty="0"/>
              <a:t>Requirements (Phase l) </a:t>
            </a:r>
          </a:p>
          <a:p>
            <a:pPr lvl="1"/>
            <a:r>
              <a:rPr lang="en-US" dirty="0"/>
              <a:t>Move Data to the Cloud which are in on-prem physical storage units and as SQL DB’s</a:t>
            </a:r>
          </a:p>
          <a:p>
            <a:pPr lvl="1"/>
            <a:r>
              <a:rPr lang="en-US" dirty="0"/>
              <a:t>Deploy a sample Azure SQL database for testing </a:t>
            </a:r>
            <a:endParaRPr lang="en-IN" dirty="0"/>
          </a:p>
          <a:p>
            <a:pPr lvl="1"/>
            <a:r>
              <a:rPr lang="en-US" dirty="0"/>
              <a:t>Implement security features, such as firewall rules and administrator accounts </a:t>
            </a:r>
            <a:endParaRPr lang="en-IN" dirty="0"/>
          </a:p>
          <a:p>
            <a:r>
              <a:rPr lang="en-US" dirty="0"/>
              <a:t>Requirements (Phase Il) </a:t>
            </a:r>
          </a:p>
          <a:p>
            <a:pPr lvl="1"/>
            <a:r>
              <a:rPr lang="en-US" dirty="0"/>
              <a:t>Read-only copies of the databases</a:t>
            </a:r>
            <a:endParaRPr lang="en-IN" dirty="0"/>
          </a:p>
        </p:txBody>
      </p:sp>
      <p:pic>
        <p:nvPicPr>
          <p:cNvPr id="4" name="Content Placeholder 4">
            <a:extLst>
              <a:ext uri="{FF2B5EF4-FFF2-40B4-BE49-F238E27FC236}">
                <a16:creationId xmlns:a16="http://schemas.microsoft.com/office/drawing/2014/main" id="{FA1EA62C-631B-44F2-9315-E256F2334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30" y="258215"/>
            <a:ext cx="920884" cy="8963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0321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F879-050E-4CE3-810B-C9C713CDF1F7}"/>
              </a:ext>
            </a:extLst>
          </p:cNvPr>
          <p:cNvSpPr>
            <a:spLocks noGrp="1"/>
          </p:cNvSpPr>
          <p:nvPr>
            <p:ph type="title"/>
          </p:nvPr>
        </p:nvSpPr>
        <p:spPr>
          <a:xfrm>
            <a:off x="519112" y="228600"/>
            <a:ext cx="11149013" cy="1828193"/>
          </a:xfrm>
        </p:spPr>
        <p:txBody>
          <a:bodyPr/>
          <a:lstStyle/>
          <a:p>
            <a:r>
              <a:rPr lang="en-US" dirty="0">
                <a:highlight>
                  <a:srgbClr val="008080"/>
                </a:highlight>
              </a:rPr>
              <a:t>Implementation Flow-Move Data to the Cloud </a:t>
            </a:r>
            <a:br>
              <a:rPr lang="en-US" dirty="0">
                <a:highlight>
                  <a:srgbClr val="008080"/>
                </a:highlight>
              </a:rPr>
            </a:br>
            <a:r>
              <a:rPr lang="en-US" dirty="0">
                <a:highlight>
                  <a:srgbClr val="008080"/>
                </a:highlight>
              </a:rPr>
              <a:t> Initiative #4</a:t>
            </a:r>
            <a:br>
              <a:rPr lang="en-US" dirty="0"/>
            </a:br>
            <a:endParaRPr lang="en-US" dirty="0"/>
          </a:p>
        </p:txBody>
      </p:sp>
      <p:sp>
        <p:nvSpPr>
          <p:cNvPr id="3" name="Content Placeholder 2">
            <a:extLst>
              <a:ext uri="{FF2B5EF4-FFF2-40B4-BE49-F238E27FC236}">
                <a16:creationId xmlns:a16="http://schemas.microsoft.com/office/drawing/2014/main" id="{80238A64-B7DD-442C-8C1D-7964937F468D}"/>
              </a:ext>
            </a:extLst>
          </p:cNvPr>
          <p:cNvSpPr>
            <a:spLocks noGrp="1"/>
          </p:cNvSpPr>
          <p:nvPr>
            <p:ph idx="1"/>
          </p:nvPr>
        </p:nvSpPr>
        <p:spPr>
          <a:xfrm>
            <a:off x="519112" y="1447799"/>
            <a:ext cx="11149013" cy="3841052"/>
          </a:xfrm>
        </p:spPr>
        <p:txBody>
          <a:bodyPr/>
          <a:lstStyle/>
          <a:p>
            <a:r>
              <a:rPr lang="en-US" dirty="0">
                <a:highlight>
                  <a:srgbClr val="008080"/>
                </a:highlight>
              </a:rPr>
              <a:t>Azure Database migrate Assistant (DMA) has been installed to access on premises database </a:t>
            </a:r>
          </a:p>
          <a:p>
            <a:r>
              <a:rPr lang="en-US" dirty="0">
                <a:highlight>
                  <a:srgbClr val="008080"/>
                </a:highlight>
              </a:rPr>
              <a:t>Migration Project within the Azure Database Migration Service (DMS) has been created and also created a private endpoint allowing connectivity from the subnet used by the DMS.</a:t>
            </a:r>
          </a:p>
          <a:p>
            <a:r>
              <a:rPr lang="en-US" dirty="0">
                <a:highlight>
                  <a:srgbClr val="008080"/>
                </a:highlight>
              </a:rPr>
              <a:t>Public network access disabled for security reason </a:t>
            </a:r>
          </a:p>
          <a:p>
            <a:endParaRPr lang="en-US" dirty="0"/>
          </a:p>
        </p:txBody>
      </p:sp>
    </p:spTree>
    <p:extLst>
      <p:ext uri="{BB962C8B-B14F-4D97-AF65-F5344CB8AC3E}">
        <p14:creationId xmlns:p14="http://schemas.microsoft.com/office/powerpoint/2010/main" val="322038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Initiative #5</a:t>
            </a:r>
            <a:endParaRPr lang="en-IN" dirty="0"/>
          </a:p>
        </p:txBody>
      </p:sp>
      <p:sp>
        <p:nvSpPr>
          <p:cNvPr id="3" name="Content Placeholder 2"/>
          <p:cNvSpPr>
            <a:spLocks noGrp="1"/>
          </p:cNvSpPr>
          <p:nvPr>
            <p:ph idx="1"/>
          </p:nvPr>
        </p:nvSpPr>
        <p:spPr>
          <a:xfrm>
            <a:off x="519112" y="1134291"/>
            <a:ext cx="11420339" cy="4992136"/>
          </a:xfrm>
        </p:spPr>
        <p:txBody>
          <a:bodyPr/>
          <a:lstStyle/>
          <a:p>
            <a:pPr marL="0" indent="0">
              <a:buNone/>
            </a:pPr>
            <a:r>
              <a:rPr lang="en-US" dirty="0"/>
              <a:t>Identity and Authentication Situation </a:t>
            </a:r>
          </a:p>
          <a:p>
            <a:pPr lvl="1"/>
            <a:r>
              <a:rPr lang="en-US" dirty="0"/>
              <a:t>The long-term plan is for all infrastructure and services to be in Azure </a:t>
            </a:r>
            <a:endParaRPr lang="en-IN" dirty="0"/>
          </a:p>
          <a:p>
            <a:pPr lvl="1"/>
            <a:r>
              <a:rPr lang="en-US" dirty="0"/>
              <a:t>A hybrid environment is needed in the immediate future. </a:t>
            </a:r>
            <a:endParaRPr lang="en-IN" dirty="0"/>
          </a:p>
          <a:p>
            <a:r>
              <a:rPr lang="en-US" dirty="0"/>
              <a:t>Requirements </a:t>
            </a:r>
          </a:p>
          <a:p>
            <a:pPr lvl="1"/>
            <a:r>
              <a:rPr lang="en-US" dirty="0"/>
              <a:t>Users must be able to use their on-premises Active Directory credentials in Azure </a:t>
            </a:r>
            <a:endParaRPr lang="en-IN" dirty="0"/>
          </a:p>
          <a:p>
            <a:pPr lvl="1"/>
            <a:r>
              <a:rPr lang="en-US" dirty="0"/>
              <a:t>All Azure Administrators must use the Microsoft Authenticator app</a:t>
            </a:r>
          </a:p>
          <a:p>
            <a:pPr lvl="1"/>
            <a:r>
              <a:rPr lang="en-US" dirty="0"/>
              <a:t>Avoid providing permanent "standing" access for any critical impact accounts</a:t>
            </a:r>
          </a:p>
          <a:p>
            <a:pPr lvl="1"/>
            <a:r>
              <a:rPr lang="en-US" dirty="0"/>
              <a:t>All administrative activity must have approval mechanism </a:t>
            </a:r>
            <a:endParaRPr lang="en-IN" dirty="0"/>
          </a:p>
        </p:txBody>
      </p:sp>
      <p:pic>
        <p:nvPicPr>
          <p:cNvPr id="4" name="Content Placeholder 4">
            <a:extLst>
              <a:ext uri="{FF2B5EF4-FFF2-40B4-BE49-F238E27FC236}">
                <a16:creationId xmlns:a16="http://schemas.microsoft.com/office/drawing/2014/main" id="{3C41E262-4DF7-4ED6-812E-DD7BF44F7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30" y="258215"/>
            <a:ext cx="920884" cy="8963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4370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5EFB-9D17-479B-908E-EA7E9074F7D6}"/>
              </a:ext>
            </a:extLst>
          </p:cNvPr>
          <p:cNvSpPr>
            <a:spLocks noGrp="1"/>
          </p:cNvSpPr>
          <p:nvPr>
            <p:ph type="title"/>
          </p:nvPr>
        </p:nvSpPr>
        <p:spPr>
          <a:xfrm>
            <a:off x="519112" y="228600"/>
            <a:ext cx="11149013" cy="1218795"/>
          </a:xfrm>
        </p:spPr>
        <p:txBody>
          <a:bodyPr/>
          <a:lstStyle/>
          <a:p>
            <a:r>
              <a:rPr lang="en-US" dirty="0">
                <a:highlight>
                  <a:srgbClr val="008080"/>
                </a:highlight>
              </a:rPr>
              <a:t>Implementation Flow-Move Data to the Cloud </a:t>
            </a:r>
            <a:br>
              <a:rPr lang="en-US" dirty="0">
                <a:highlight>
                  <a:srgbClr val="008080"/>
                </a:highlight>
              </a:rPr>
            </a:br>
            <a:r>
              <a:rPr lang="en-US" dirty="0">
                <a:highlight>
                  <a:srgbClr val="008080"/>
                </a:highlight>
              </a:rPr>
              <a:t> Initiative #5</a:t>
            </a:r>
          </a:p>
        </p:txBody>
      </p:sp>
      <p:sp>
        <p:nvSpPr>
          <p:cNvPr id="3" name="Content Placeholder 2">
            <a:extLst>
              <a:ext uri="{FF2B5EF4-FFF2-40B4-BE49-F238E27FC236}">
                <a16:creationId xmlns:a16="http://schemas.microsoft.com/office/drawing/2014/main" id="{3BB1783B-CBB0-4C8E-BC24-EEC133E9D729}"/>
              </a:ext>
            </a:extLst>
          </p:cNvPr>
          <p:cNvSpPr>
            <a:spLocks noGrp="1"/>
          </p:cNvSpPr>
          <p:nvPr>
            <p:ph idx="1"/>
          </p:nvPr>
        </p:nvSpPr>
        <p:spPr>
          <a:xfrm>
            <a:off x="519112" y="1447799"/>
            <a:ext cx="11149013" cy="4924425"/>
          </a:xfrm>
        </p:spPr>
        <p:txBody>
          <a:bodyPr/>
          <a:lstStyle/>
          <a:p>
            <a:endParaRPr lang="en-US" dirty="0">
              <a:highlight>
                <a:srgbClr val="008080"/>
              </a:highlight>
            </a:endParaRPr>
          </a:p>
          <a:p>
            <a:endParaRPr lang="en-US" dirty="0">
              <a:highlight>
                <a:srgbClr val="008080"/>
              </a:highlight>
            </a:endParaRPr>
          </a:p>
          <a:p>
            <a:r>
              <a:rPr lang="en-US" dirty="0">
                <a:highlight>
                  <a:srgbClr val="008080"/>
                </a:highlight>
              </a:rPr>
              <a:t>The Azure Active Directory (Azure AD) enterprise identity service provides single sign-on and multi-factor authentication to help protect  users from 99.9 percent of cybersecurity attacks.</a:t>
            </a:r>
          </a:p>
          <a:p>
            <a:r>
              <a:rPr lang="en-US" dirty="0">
                <a:highlight>
                  <a:srgbClr val="008080"/>
                </a:highlight>
              </a:rPr>
              <a:t>approval based access has been Implemented through PIM for administrative activities  </a:t>
            </a:r>
          </a:p>
          <a:p>
            <a:endParaRPr lang="en-US" dirty="0">
              <a:highlight>
                <a:srgbClr val="008080"/>
              </a:highlight>
            </a:endParaRPr>
          </a:p>
          <a:p>
            <a:endParaRPr lang="en-US" dirty="0">
              <a:highlight>
                <a:srgbClr val="008080"/>
              </a:highlight>
            </a:endParaRPr>
          </a:p>
        </p:txBody>
      </p:sp>
    </p:spTree>
    <p:extLst>
      <p:ext uri="{BB962C8B-B14F-4D97-AF65-F5344CB8AC3E}">
        <p14:creationId xmlns:p14="http://schemas.microsoft.com/office/powerpoint/2010/main" val="285933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A70C-E339-4870-8E67-A14B977ED087}"/>
              </a:ext>
            </a:extLst>
          </p:cNvPr>
          <p:cNvSpPr>
            <a:spLocks noGrp="1"/>
          </p:cNvSpPr>
          <p:nvPr>
            <p:ph type="title"/>
          </p:nvPr>
        </p:nvSpPr>
        <p:spPr/>
        <p:txBody>
          <a:bodyPr/>
          <a:lstStyle/>
          <a:p>
            <a:r>
              <a:rPr lang="en-IN" dirty="0"/>
              <a:t>Azure Migration Plan	</a:t>
            </a:r>
            <a:endParaRPr lang="en-GB" dirty="0"/>
          </a:p>
        </p:txBody>
      </p:sp>
      <p:sp>
        <p:nvSpPr>
          <p:cNvPr id="3" name="Content Placeholder 2">
            <a:extLst>
              <a:ext uri="{FF2B5EF4-FFF2-40B4-BE49-F238E27FC236}">
                <a16:creationId xmlns:a16="http://schemas.microsoft.com/office/drawing/2014/main" id="{28322E47-DBA1-4BA4-BD18-F8040EF1FBA9}"/>
              </a:ext>
            </a:extLst>
          </p:cNvPr>
          <p:cNvSpPr>
            <a:spLocks noGrp="1"/>
          </p:cNvSpPr>
          <p:nvPr>
            <p:ph idx="1"/>
          </p:nvPr>
        </p:nvSpPr>
        <p:spPr>
          <a:xfrm>
            <a:off x="519112" y="1447799"/>
            <a:ext cx="11149013" cy="4776692"/>
          </a:xfrm>
        </p:spPr>
        <p:txBody>
          <a:bodyPr/>
          <a:lstStyle/>
          <a:p>
            <a:r>
              <a:rPr lang="en-IN" dirty="0"/>
              <a:t>Setup POC Using azure</a:t>
            </a:r>
          </a:p>
          <a:p>
            <a:r>
              <a:rPr lang="en-IN" dirty="0"/>
              <a:t>Submit Assessment Report</a:t>
            </a:r>
          </a:p>
          <a:p>
            <a:r>
              <a:rPr lang="en-IN" dirty="0"/>
              <a:t>Plan Migration</a:t>
            </a:r>
          </a:p>
          <a:p>
            <a:pPr lvl="1"/>
            <a:r>
              <a:rPr lang="en-IN" dirty="0"/>
              <a:t>Network infrastructure</a:t>
            </a:r>
          </a:p>
          <a:p>
            <a:pPr lvl="2"/>
            <a:r>
              <a:rPr lang="en-IN" dirty="0"/>
              <a:t>VLAN, Subnet, NSG</a:t>
            </a:r>
          </a:p>
          <a:p>
            <a:pPr lvl="1"/>
            <a:r>
              <a:rPr lang="en-IN" dirty="0"/>
              <a:t>Server Migration plan</a:t>
            </a:r>
          </a:p>
          <a:p>
            <a:pPr lvl="2"/>
            <a:r>
              <a:rPr lang="en-IN" dirty="0"/>
              <a:t>Azure Migrate</a:t>
            </a:r>
          </a:p>
          <a:p>
            <a:pPr lvl="1"/>
            <a:r>
              <a:rPr lang="en-IN" dirty="0"/>
              <a:t>Data Migration Plan</a:t>
            </a:r>
          </a:p>
          <a:p>
            <a:pPr lvl="1"/>
            <a:r>
              <a:rPr lang="en-GB" dirty="0"/>
              <a:t>Application Migration Plan</a:t>
            </a:r>
          </a:p>
          <a:p>
            <a:pPr lvl="1"/>
            <a:r>
              <a:rPr lang="en-GB" dirty="0"/>
              <a:t>Suggestions for Refactor, Rebuild</a:t>
            </a:r>
          </a:p>
        </p:txBody>
      </p:sp>
    </p:spTree>
    <p:extLst>
      <p:ext uri="{BB962C8B-B14F-4D97-AF65-F5344CB8AC3E}">
        <p14:creationId xmlns:p14="http://schemas.microsoft.com/office/powerpoint/2010/main" val="423445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tretch/>
        </p:blipFill>
        <p:spPr bwMode="black">
          <a:xfrm>
            <a:off x="4128282" y="3099788"/>
            <a:ext cx="3932261" cy="658425"/>
          </a:xfrm>
          <a:prstGeom prst="rect">
            <a:avLst/>
          </a:prstGeom>
          <a:noFill/>
          <a:ln>
            <a:noFill/>
          </a:ln>
        </p:spPr>
      </p:pic>
    </p:spTree>
    <p:extLst>
      <p:ext uri="{BB962C8B-B14F-4D97-AF65-F5344CB8AC3E}">
        <p14:creationId xmlns:p14="http://schemas.microsoft.com/office/powerpoint/2010/main" val="76515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Ski </a:t>
            </a:r>
          </a:p>
        </p:txBody>
      </p:sp>
      <p:sp>
        <p:nvSpPr>
          <p:cNvPr id="6" name="Text Placeholder 5"/>
          <p:cNvSpPr>
            <a:spLocks noGrp="1"/>
          </p:cNvSpPr>
          <p:nvPr>
            <p:ph type="body" sz="quarter" idx="10"/>
          </p:nvPr>
        </p:nvSpPr>
        <p:spPr>
          <a:xfrm>
            <a:off x="533400" y="2201863"/>
            <a:ext cx="11655425" cy="3527119"/>
          </a:xfrm>
        </p:spPr>
        <p:txBody>
          <a:bodyPr/>
          <a:lstStyle/>
          <a:p>
            <a:r>
              <a:rPr lang="en-IN" dirty="0"/>
              <a:t>Mountain entertainment and lodging company </a:t>
            </a:r>
          </a:p>
          <a:p>
            <a:r>
              <a:rPr lang="en-IN" dirty="0"/>
              <a:t>Offer both winter and summer activities </a:t>
            </a:r>
          </a:p>
          <a:p>
            <a:pPr lvl="1"/>
            <a:r>
              <a:rPr lang="en-IN" dirty="0"/>
              <a:t>5,000 employees, including seasonal workers </a:t>
            </a:r>
          </a:p>
          <a:p>
            <a:r>
              <a:rPr lang="en-IN" dirty="0"/>
              <a:t>Three locations in the USA — Colorado, Wyoming, and Utah </a:t>
            </a:r>
          </a:p>
          <a:p>
            <a:r>
              <a:rPr lang="en-IN" dirty="0"/>
              <a:t>Three locations in Europe — Italy, and 2 in Switzerland</a:t>
            </a:r>
          </a:p>
          <a:p>
            <a:endParaRPr lang="en-IN" dirty="0"/>
          </a:p>
        </p:txBody>
      </p:sp>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161588" y="344010"/>
            <a:ext cx="2027237" cy="1973263"/>
          </a:xfrm>
        </p:spPr>
      </p:pic>
      <p:sp>
        <p:nvSpPr>
          <p:cNvPr id="3" name="Right Triangle 2"/>
          <p:cNvSpPr/>
          <p:nvPr/>
        </p:nvSpPr>
        <p:spPr bwMode="auto">
          <a:xfrm>
            <a:off x="0" y="6362700"/>
            <a:ext cx="533400" cy="495300"/>
          </a:xfrm>
          <a:prstGeom prst="rtTriangle">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9441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a:t>Reasons to move to the cloud</a:t>
            </a:r>
          </a:p>
        </p:txBody>
      </p:sp>
      <p:sp>
        <p:nvSpPr>
          <p:cNvPr id="3" name="Content Placeholder 2"/>
          <p:cNvSpPr>
            <a:spLocks noGrp="1"/>
          </p:cNvSpPr>
          <p:nvPr>
            <p:ph idx="1"/>
          </p:nvPr>
        </p:nvSpPr>
        <p:spPr>
          <a:xfrm>
            <a:off x="440735" y="2571269"/>
            <a:ext cx="11149013" cy="3496342"/>
          </a:xfrm>
        </p:spPr>
        <p:txBody>
          <a:bodyPr/>
          <a:lstStyle/>
          <a:p>
            <a:r>
              <a:rPr lang="en-US" dirty="0"/>
              <a:t>Working in mountain locations is difficult </a:t>
            </a:r>
          </a:p>
          <a:p>
            <a:r>
              <a:rPr lang="en-US" dirty="0"/>
              <a:t>Infrastructure costs are high and there is no room for expansion </a:t>
            </a:r>
          </a:p>
          <a:p>
            <a:r>
              <a:rPr lang="en-US" dirty="0"/>
              <a:t>Bandwidth is often at capacity and internet access can be intermittent </a:t>
            </a:r>
          </a:p>
          <a:p>
            <a:r>
              <a:rPr lang="en-US" dirty="0"/>
              <a:t>New initiatives to allow for future business opportunities </a:t>
            </a:r>
          </a:p>
          <a:p>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588" y="228600"/>
            <a:ext cx="2027237" cy="1973263"/>
          </a:xfrm>
          <a:prstGeom prst="rect">
            <a:avLst/>
          </a:prstGeom>
        </p:spPr>
      </p:pic>
    </p:spTree>
    <p:extLst>
      <p:ext uri="{BB962C8B-B14F-4D97-AF65-F5344CB8AC3E}">
        <p14:creationId xmlns:p14="http://schemas.microsoft.com/office/powerpoint/2010/main" val="306177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Current Network Architecture</a:t>
            </a:r>
          </a:p>
        </p:txBody>
      </p:sp>
      <p:pic>
        <p:nvPicPr>
          <p:cNvPr id="4" name="Picture 3"/>
          <p:cNvPicPr>
            <a:picLocks noChangeAspect="1"/>
          </p:cNvPicPr>
          <p:nvPr/>
        </p:nvPicPr>
        <p:blipFill>
          <a:blip r:embed="rId2"/>
          <a:stretch>
            <a:fillRect/>
          </a:stretch>
        </p:blipFill>
        <p:spPr>
          <a:xfrm>
            <a:off x="2183258" y="968826"/>
            <a:ext cx="7820720" cy="5651868"/>
          </a:xfrm>
          <a:prstGeom prst="rect">
            <a:avLst/>
          </a:prstGeom>
        </p:spPr>
      </p:pic>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1588" y="228600"/>
            <a:ext cx="2027237" cy="1973263"/>
          </a:xfrm>
          <a:prstGeom prst="rect">
            <a:avLst/>
          </a:prstGeom>
        </p:spPr>
      </p:pic>
      <p:cxnSp>
        <p:nvCxnSpPr>
          <p:cNvPr id="6" name="Straight Connector 5">
            <a:extLst>
              <a:ext uri="{FF2B5EF4-FFF2-40B4-BE49-F238E27FC236}">
                <a16:creationId xmlns:a16="http://schemas.microsoft.com/office/drawing/2014/main" id="{3339AE9A-836A-4AF6-86E8-C5BA2BB31985}"/>
              </a:ext>
            </a:extLst>
          </p:cNvPr>
          <p:cNvCxnSpPr>
            <a:cxnSpLocks/>
          </p:cNvCxnSpPr>
          <p:nvPr/>
        </p:nvCxnSpPr>
        <p:spPr>
          <a:xfrm>
            <a:off x="10546672" y="4483223"/>
            <a:ext cx="852256" cy="0"/>
          </a:xfrm>
          <a:prstGeom prst="line">
            <a:avLst/>
          </a:prstGeom>
          <a:ln>
            <a:solidFill>
              <a:srgbClr val="FF0000"/>
            </a:solidFill>
            <a:prstDash val="lgDash"/>
          </a:ln>
        </p:spPr>
        <p:style>
          <a:lnRef idx="3">
            <a:schemeClr val="accent3"/>
          </a:lnRef>
          <a:fillRef idx="0">
            <a:schemeClr val="accent3"/>
          </a:fillRef>
          <a:effectRef idx="2">
            <a:schemeClr val="accent3"/>
          </a:effectRef>
          <a:fontRef idx="minor">
            <a:schemeClr val="tx1"/>
          </a:fontRef>
        </p:style>
      </p:cxnSp>
      <p:cxnSp>
        <p:nvCxnSpPr>
          <p:cNvPr id="8" name="Straight Connector 7">
            <a:extLst>
              <a:ext uri="{FF2B5EF4-FFF2-40B4-BE49-F238E27FC236}">
                <a16:creationId xmlns:a16="http://schemas.microsoft.com/office/drawing/2014/main" id="{F6F415CF-A667-46C3-9F64-85220AF3EDDC}"/>
              </a:ext>
            </a:extLst>
          </p:cNvPr>
          <p:cNvCxnSpPr>
            <a:cxnSpLocks/>
          </p:cNvCxnSpPr>
          <p:nvPr/>
        </p:nvCxnSpPr>
        <p:spPr>
          <a:xfrm>
            <a:off x="10546672" y="5132773"/>
            <a:ext cx="852256" cy="0"/>
          </a:xfrm>
          <a:prstGeom prst="line">
            <a:avLst/>
          </a:prstGeom>
          <a:ln>
            <a:solidFill>
              <a:srgbClr val="00B050"/>
            </a:solidFill>
            <a:prstDash val="lgDashDotDot"/>
          </a:ln>
        </p:spPr>
        <p:style>
          <a:lnRef idx="3">
            <a:schemeClr val="accent5"/>
          </a:lnRef>
          <a:fillRef idx="0">
            <a:schemeClr val="accent5"/>
          </a:fillRef>
          <a:effectRef idx="2">
            <a:schemeClr val="accent5"/>
          </a:effectRef>
          <a:fontRef idx="minor">
            <a:schemeClr val="tx1"/>
          </a:fontRef>
        </p:style>
      </p:cxnSp>
      <p:sp>
        <p:nvSpPr>
          <p:cNvPr id="10" name="TextBox 9">
            <a:extLst>
              <a:ext uri="{FF2B5EF4-FFF2-40B4-BE49-F238E27FC236}">
                <a16:creationId xmlns:a16="http://schemas.microsoft.com/office/drawing/2014/main" id="{F0EC1016-9A36-4D31-A915-53870C0298B0}"/>
              </a:ext>
            </a:extLst>
          </p:cNvPr>
          <p:cNvSpPr txBox="1"/>
          <p:nvPr/>
        </p:nvSpPr>
        <p:spPr>
          <a:xfrm>
            <a:off x="10337158" y="4076958"/>
            <a:ext cx="1676096" cy="406265"/>
          </a:xfrm>
          <a:prstGeom prst="rect">
            <a:avLst/>
          </a:prstGeom>
          <a:noFill/>
        </p:spPr>
        <p:txBody>
          <a:bodyPr wrap="square" lIns="91440" tIns="91440" rIns="91440" bIns="91440" rtlCol="0">
            <a:spAutoFit/>
          </a:bodyPr>
          <a:lstStyle/>
          <a:p>
            <a:pPr>
              <a:lnSpc>
                <a:spcPct val="90000"/>
              </a:lnSpc>
              <a:spcBef>
                <a:spcPct val="20000"/>
              </a:spcBef>
              <a:buSzPct val="90000"/>
            </a:pPr>
            <a:r>
              <a:rPr lang="en-IN" sz="1600" dirty="0">
                <a:solidFill>
                  <a:srgbClr val="FF0000">
                    <a:alpha val="99000"/>
                  </a:srgbClr>
                </a:solidFill>
              </a:rPr>
              <a:t>Leased lines</a:t>
            </a:r>
            <a:endParaRPr lang="en-GB" sz="1600" dirty="0" err="1">
              <a:solidFill>
                <a:srgbClr val="FF0000">
                  <a:alpha val="99000"/>
                </a:srgbClr>
              </a:solidFill>
            </a:endParaRPr>
          </a:p>
        </p:txBody>
      </p:sp>
      <p:sp>
        <p:nvSpPr>
          <p:cNvPr id="11" name="TextBox 10">
            <a:extLst>
              <a:ext uri="{FF2B5EF4-FFF2-40B4-BE49-F238E27FC236}">
                <a16:creationId xmlns:a16="http://schemas.microsoft.com/office/drawing/2014/main" id="{807C9733-8554-4B12-AC8E-C22DBFCC5E6A}"/>
              </a:ext>
            </a:extLst>
          </p:cNvPr>
          <p:cNvSpPr txBox="1"/>
          <p:nvPr/>
        </p:nvSpPr>
        <p:spPr>
          <a:xfrm>
            <a:off x="10266137" y="5132772"/>
            <a:ext cx="1676096" cy="406265"/>
          </a:xfrm>
          <a:prstGeom prst="rect">
            <a:avLst/>
          </a:prstGeom>
          <a:noFill/>
        </p:spPr>
        <p:txBody>
          <a:bodyPr wrap="square" lIns="91440" tIns="91440" rIns="91440" bIns="91440" rtlCol="0">
            <a:spAutoFit/>
          </a:bodyPr>
          <a:lstStyle/>
          <a:p>
            <a:pPr>
              <a:lnSpc>
                <a:spcPct val="90000"/>
              </a:lnSpc>
              <a:spcBef>
                <a:spcPct val="20000"/>
              </a:spcBef>
              <a:buSzPct val="90000"/>
            </a:pPr>
            <a:r>
              <a:rPr lang="en-IN" sz="1600" dirty="0">
                <a:solidFill>
                  <a:srgbClr val="26BC6A"/>
                </a:solidFill>
              </a:rPr>
              <a:t>ISP connections</a:t>
            </a:r>
            <a:endParaRPr lang="en-GB" sz="1600" dirty="0" err="1">
              <a:solidFill>
                <a:srgbClr val="26BC6A"/>
              </a:solidFill>
            </a:endParaRPr>
          </a:p>
        </p:txBody>
      </p:sp>
    </p:spTree>
    <p:extLst>
      <p:ext uri="{BB962C8B-B14F-4D97-AF65-F5344CB8AC3E}">
        <p14:creationId xmlns:p14="http://schemas.microsoft.com/office/powerpoint/2010/main" val="161302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975451"/>
            <a:ext cx="11149013" cy="609398"/>
          </a:xfrm>
        </p:spPr>
        <p:txBody>
          <a:bodyPr/>
          <a:lstStyle/>
          <a:p>
            <a:r>
              <a:rPr lang="en-IN" dirty="0"/>
              <a:t>Network Requirements</a:t>
            </a:r>
          </a:p>
        </p:txBody>
      </p:sp>
      <p:sp>
        <p:nvSpPr>
          <p:cNvPr id="3" name="Content Placeholder 2"/>
          <p:cNvSpPr>
            <a:spLocks noGrp="1"/>
          </p:cNvSpPr>
          <p:nvPr>
            <p:ph idx="1"/>
          </p:nvPr>
        </p:nvSpPr>
        <p:spPr>
          <a:xfrm>
            <a:off x="519110" y="2415465"/>
            <a:ext cx="11149013" cy="3053144"/>
          </a:xfrm>
        </p:spPr>
        <p:txBody>
          <a:bodyPr/>
          <a:lstStyle/>
          <a:p>
            <a:r>
              <a:rPr lang="en-US" dirty="0"/>
              <a:t>All sites must have a direct connection to Azure </a:t>
            </a:r>
            <a:endParaRPr lang="en-IN" dirty="0"/>
          </a:p>
          <a:p>
            <a:r>
              <a:rPr lang="en-US" dirty="0"/>
              <a:t>The connectivity solution must be highly reliable </a:t>
            </a:r>
            <a:endParaRPr lang="en-IN" dirty="0"/>
          </a:p>
          <a:p>
            <a:r>
              <a:rPr lang="en-US" dirty="0"/>
              <a:t>Security of the connectivity solution must be maximized </a:t>
            </a:r>
            <a:endParaRPr lang="en-IN" dirty="0"/>
          </a:p>
          <a:p>
            <a:r>
              <a:rPr lang="en-US" dirty="0"/>
              <a:t>The new network solution must work with the existing network </a:t>
            </a:r>
          </a:p>
          <a:p>
            <a:endParaRPr lang="en-IN"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588" y="228600"/>
            <a:ext cx="2027237" cy="1973263"/>
          </a:xfrm>
          <a:prstGeom prst="rect">
            <a:avLst/>
          </a:prstGeom>
        </p:spPr>
      </p:pic>
      <p:sp>
        <p:nvSpPr>
          <p:cNvPr id="6" name="TextBox 5">
            <a:extLst>
              <a:ext uri="{FF2B5EF4-FFF2-40B4-BE49-F238E27FC236}">
                <a16:creationId xmlns:a16="http://schemas.microsoft.com/office/drawing/2014/main" id="{F1288B48-9B7B-47F0-B830-88C8CBE83216}"/>
              </a:ext>
            </a:extLst>
          </p:cNvPr>
          <p:cNvSpPr txBox="1"/>
          <p:nvPr/>
        </p:nvSpPr>
        <p:spPr>
          <a:xfrm>
            <a:off x="836720" y="6114559"/>
            <a:ext cx="11068235" cy="369332"/>
          </a:xfrm>
          <a:prstGeom prst="rect">
            <a:avLst/>
          </a:prstGeom>
          <a:noFill/>
        </p:spPr>
        <p:txBody>
          <a:bodyPr wrap="square">
            <a:spAutoFit/>
          </a:bodyPr>
          <a:lstStyle/>
          <a:p>
            <a:r>
              <a:rPr lang="en-US" dirty="0"/>
              <a:t>* - All On-prem network uses 172.16.0.0-172.31.0.0/16 IP address block</a:t>
            </a:r>
          </a:p>
        </p:txBody>
      </p:sp>
    </p:spTree>
    <p:extLst>
      <p:ext uri="{BB962C8B-B14F-4D97-AF65-F5344CB8AC3E}">
        <p14:creationId xmlns:p14="http://schemas.microsoft.com/office/powerpoint/2010/main" val="52411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51A5-05B7-4545-90E6-A11A07BEB37F}"/>
              </a:ext>
            </a:extLst>
          </p:cNvPr>
          <p:cNvSpPr>
            <a:spLocks noGrp="1"/>
          </p:cNvSpPr>
          <p:nvPr>
            <p:ph type="title"/>
          </p:nvPr>
        </p:nvSpPr>
        <p:spPr>
          <a:xfrm>
            <a:off x="519112" y="228600"/>
            <a:ext cx="11149013" cy="609398"/>
          </a:xfrm>
        </p:spPr>
        <p:txBody>
          <a:bodyPr/>
          <a:lstStyle/>
          <a:p>
            <a:r>
              <a:rPr lang="en-US" dirty="0">
                <a:highlight>
                  <a:srgbClr val="008080"/>
                </a:highlight>
              </a:rPr>
              <a:t>Network Requirements for On-Prem To Azure </a:t>
            </a:r>
          </a:p>
        </p:txBody>
      </p:sp>
      <p:sp>
        <p:nvSpPr>
          <p:cNvPr id="3" name="Content Placeholder 2">
            <a:extLst>
              <a:ext uri="{FF2B5EF4-FFF2-40B4-BE49-F238E27FC236}">
                <a16:creationId xmlns:a16="http://schemas.microsoft.com/office/drawing/2014/main" id="{9880B3CE-5AC1-4C6D-A830-D619F88F7B2F}"/>
              </a:ext>
            </a:extLst>
          </p:cNvPr>
          <p:cNvSpPr>
            <a:spLocks noGrp="1"/>
          </p:cNvSpPr>
          <p:nvPr>
            <p:ph idx="1"/>
          </p:nvPr>
        </p:nvSpPr>
        <p:spPr>
          <a:xfrm>
            <a:off x="519112" y="1447799"/>
            <a:ext cx="11149013" cy="4284250"/>
          </a:xfrm>
        </p:spPr>
        <p:txBody>
          <a:bodyPr/>
          <a:lstStyle/>
          <a:p>
            <a:r>
              <a:rPr lang="en-IN" dirty="0">
                <a:highlight>
                  <a:srgbClr val="008080"/>
                </a:highlight>
              </a:rPr>
              <a:t>Three locations in the USA (Colorado, Wyoming, and Utah )On –Prem to Azure (West-Us) Data centre we can suggest </a:t>
            </a:r>
            <a:r>
              <a:rPr lang="en-US" dirty="0">
                <a:highlight>
                  <a:srgbClr val="008080"/>
                </a:highlight>
              </a:rPr>
              <a:t>ExpressRoute connectivity for high reliability and security </a:t>
            </a:r>
          </a:p>
          <a:p>
            <a:r>
              <a:rPr lang="en-IN" dirty="0">
                <a:highlight>
                  <a:srgbClr val="008080"/>
                </a:highlight>
              </a:rPr>
              <a:t>Three locations in Europe (Italy, and 2 in Switzerland ) On –Prem to Azure (Switzerland North )Data centre we can apply </a:t>
            </a:r>
            <a:r>
              <a:rPr lang="en-US" dirty="0">
                <a:highlight>
                  <a:srgbClr val="008080"/>
                </a:highlight>
              </a:rPr>
              <a:t>ExpressRoute connectivity for high reliability and security </a:t>
            </a:r>
          </a:p>
          <a:p>
            <a:r>
              <a:rPr lang="en-US" dirty="0">
                <a:highlight>
                  <a:srgbClr val="008080"/>
                </a:highlight>
              </a:rPr>
              <a:t>West –Us data center is nearby to all 3 US locations </a:t>
            </a:r>
          </a:p>
          <a:p>
            <a:r>
              <a:rPr lang="en-IN" dirty="0">
                <a:highlight>
                  <a:srgbClr val="008080"/>
                </a:highlight>
              </a:rPr>
              <a:t>Switzerland North data centre is nearby to Europe On-Prem</a:t>
            </a:r>
            <a:endParaRPr lang="en-US" dirty="0">
              <a:highlight>
                <a:srgbClr val="008080"/>
              </a:highlight>
            </a:endParaRPr>
          </a:p>
        </p:txBody>
      </p:sp>
    </p:spTree>
    <p:extLst>
      <p:ext uri="{BB962C8B-B14F-4D97-AF65-F5344CB8AC3E}">
        <p14:creationId xmlns:p14="http://schemas.microsoft.com/office/powerpoint/2010/main" val="160471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Server Environment </a:t>
            </a:r>
          </a:p>
        </p:txBody>
      </p:sp>
      <p:sp>
        <p:nvSpPr>
          <p:cNvPr id="3" name="Content Placeholder 2"/>
          <p:cNvSpPr>
            <a:spLocks noGrp="1"/>
          </p:cNvSpPr>
          <p:nvPr>
            <p:ph idx="1"/>
          </p:nvPr>
        </p:nvSpPr>
        <p:spPr>
          <a:xfrm>
            <a:off x="519111" y="2024847"/>
            <a:ext cx="11149013" cy="3656386"/>
          </a:xfrm>
        </p:spPr>
        <p:txBody>
          <a:bodyPr/>
          <a:lstStyle/>
          <a:p>
            <a:r>
              <a:rPr lang="en-US" dirty="0"/>
              <a:t>Server Specifics </a:t>
            </a:r>
          </a:p>
          <a:p>
            <a:pPr lvl="1"/>
            <a:r>
              <a:rPr lang="en-US" dirty="0"/>
              <a:t>Currently using Windows Server 2012 R2, Server 2016 and ubuntu servers </a:t>
            </a:r>
            <a:endParaRPr lang="en-IN" dirty="0"/>
          </a:p>
          <a:p>
            <a:pPr lvl="1"/>
            <a:r>
              <a:rPr lang="en-US" dirty="0"/>
              <a:t>There are about 600 servers in the datacenters </a:t>
            </a:r>
            <a:endParaRPr lang="en-IN" dirty="0"/>
          </a:p>
          <a:p>
            <a:pPr lvl="1"/>
            <a:r>
              <a:rPr lang="en-US" dirty="0"/>
              <a:t>All Hyper-V hosts run Windows Server 2012 R2 with Hyper-V </a:t>
            </a:r>
            <a:endParaRPr lang="en-IN" dirty="0"/>
          </a:p>
          <a:p>
            <a:pPr lvl="1"/>
            <a:r>
              <a:rPr lang="en-US" dirty="0"/>
              <a:t>Servers are managed with System Center Operations Manager and System Center Configuration Manager </a:t>
            </a:r>
          </a:p>
          <a:p>
            <a:endParaRPr lang="en-IN"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080" y="93592"/>
            <a:ext cx="1529534" cy="1488811"/>
          </a:xfrm>
          <a:prstGeom prst="rect">
            <a:avLst/>
          </a:prstGeom>
        </p:spPr>
      </p:pic>
    </p:spTree>
    <p:extLst>
      <p:ext uri="{BB962C8B-B14F-4D97-AF65-F5344CB8AC3E}">
        <p14:creationId xmlns:p14="http://schemas.microsoft.com/office/powerpoint/2010/main" val="352066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a:t>Initiative #1</a:t>
            </a:r>
            <a:endParaRPr lang="en-IN" dirty="0"/>
          </a:p>
        </p:txBody>
      </p:sp>
      <p:sp>
        <p:nvSpPr>
          <p:cNvPr id="3" name="Content Placeholder 2"/>
          <p:cNvSpPr>
            <a:spLocks noGrp="1"/>
          </p:cNvSpPr>
          <p:nvPr>
            <p:ph idx="1"/>
          </p:nvPr>
        </p:nvSpPr>
        <p:spPr>
          <a:xfrm>
            <a:off x="519112" y="1447799"/>
            <a:ext cx="11149013" cy="3268587"/>
          </a:xfrm>
        </p:spPr>
        <p:txBody>
          <a:bodyPr/>
          <a:lstStyle/>
          <a:p>
            <a:pPr marL="0" indent="0">
              <a:buNone/>
            </a:pPr>
            <a:r>
              <a:rPr lang="en-US" dirty="0"/>
              <a:t>Infrastructure as a Service </a:t>
            </a:r>
            <a:endParaRPr lang="en-IN" dirty="0"/>
          </a:p>
          <a:p>
            <a:r>
              <a:rPr lang="en-US" dirty="0"/>
              <a:t>Requirements (Phase l) </a:t>
            </a:r>
          </a:p>
          <a:p>
            <a:pPr lvl="1"/>
            <a:r>
              <a:rPr lang="en-US" dirty="0"/>
              <a:t>Find applications and </a:t>
            </a:r>
            <a:r>
              <a:rPr lang="en-US" dirty="0" err="1"/>
              <a:t>os</a:t>
            </a:r>
            <a:r>
              <a:rPr lang="en-US" dirty="0"/>
              <a:t> dependencies use Lift and Shift model if required</a:t>
            </a:r>
          </a:p>
          <a:p>
            <a:pPr lvl="1"/>
            <a:r>
              <a:rPr lang="en-US" dirty="0"/>
              <a:t>Deploy a Windows Server 2016 virtual machine with RDP access </a:t>
            </a:r>
            <a:endParaRPr lang="en-IN" dirty="0"/>
          </a:p>
          <a:p>
            <a:pPr lvl="1"/>
            <a:r>
              <a:rPr lang="en-US" dirty="0"/>
              <a:t>Deploy an Ubuntu Server virtual machine with SSH access </a:t>
            </a:r>
            <a:endParaRPr lang="en-IN" dirty="0"/>
          </a:p>
          <a:p>
            <a:pPr lvl="1"/>
            <a:r>
              <a:rPr lang="en-US" dirty="0"/>
              <a:t>Add additional storage Disks to the virtual machines </a:t>
            </a:r>
            <a:endParaRPr lang="en-IN" dirty="0"/>
          </a:p>
        </p:txBody>
      </p:sp>
      <p:pic>
        <p:nvPicPr>
          <p:cNvPr id="4" name="Content Placeholder 4">
            <a:extLst>
              <a:ext uri="{FF2B5EF4-FFF2-40B4-BE49-F238E27FC236}">
                <a16:creationId xmlns:a16="http://schemas.microsoft.com/office/drawing/2014/main" id="{B734E6F0-6E43-4D8E-A202-2033499BA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30" y="258215"/>
            <a:ext cx="920884" cy="8963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4339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7B7A-D122-42E5-9D03-EBCA18AC1706}"/>
              </a:ext>
            </a:extLst>
          </p:cNvPr>
          <p:cNvSpPr>
            <a:spLocks noGrp="1"/>
          </p:cNvSpPr>
          <p:nvPr>
            <p:ph type="title"/>
          </p:nvPr>
        </p:nvSpPr>
        <p:spPr>
          <a:xfrm>
            <a:off x="519112" y="228600"/>
            <a:ext cx="11149013" cy="609398"/>
          </a:xfrm>
        </p:spPr>
        <p:txBody>
          <a:bodyPr/>
          <a:lstStyle/>
          <a:p>
            <a:r>
              <a:rPr lang="en-US" dirty="0">
                <a:highlight>
                  <a:srgbClr val="008080"/>
                </a:highlight>
              </a:rPr>
              <a:t>Implementation Flow- Initiative #1</a:t>
            </a:r>
          </a:p>
        </p:txBody>
      </p:sp>
      <p:sp>
        <p:nvSpPr>
          <p:cNvPr id="3" name="Content Placeholder 2">
            <a:extLst>
              <a:ext uri="{FF2B5EF4-FFF2-40B4-BE49-F238E27FC236}">
                <a16:creationId xmlns:a16="http://schemas.microsoft.com/office/drawing/2014/main" id="{43C96779-0CF1-42E5-998F-8A1CF44432C3}"/>
              </a:ext>
            </a:extLst>
          </p:cNvPr>
          <p:cNvSpPr>
            <a:spLocks noGrp="1"/>
          </p:cNvSpPr>
          <p:nvPr>
            <p:ph idx="1"/>
          </p:nvPr>
        </p:nvSpPr>
        <p:spPr>
          <a:xfrm>
            <a:off x="519112" y="1447799"/>
            <a:ext cx="11149013" cy="3939540"/>
          </a:xfrm>
        </p:spPr>
        <p:txBody>
          <a:bodyPr/>
          <a:lstStyle/>
          <a:p>
            <a:r>
              <a:rPr lang="en-US" dirty="0">
                <a:highlight>
                  <a:srgbClr val="008080"/>
                </a:highlight>
              </a:rPr>
              <a:t>Azure Migrate to Build and execute My Migration Plan </a:t>
            </a:r>
          </a:p>
          <a:p>
            <a:r>
              <a:rPr lang="en-US" dirty="0">
                <a:highlight>
                  <a:srgbClr val="008080"/>
                </a:highlight>
              </a:rPr>
              <a:t>During Discover and assess plan 600 servers has been discovered including windows Server 2012 R2,  Windows server 2016 and ubuntu </a:t>
            </a:r>
          </a:p>
          <a:p>
            <a:r>
              <a:rPr lang="en-US" dirty="0">
                <a:highlight>
                  <a:srgbClr val="008080"/>
                </a:highlight>
              </a:rPr>
              <a:t>Dependency Agent has been installed via Ansible to find application and </a:t>
            </a:r>
            <a:r>
              <a:rPr lang="en-US" dirty="0" err="1">
                <a:highlight>
                  <a:srgbClr val="008080"/>
                </a:highlight>
              </a:rPr>
              <a:t>os</a:t>
            </a:r>
            <a:r>
              <a:rPr lang="en-US" dirty="0">
                <a:highlight>
                  <a:srgbClr val="008080"/>
                </a:highlight>
              </a:rPr>
              <a:t> dependency's</a:t>
            </a:r>
          </a:p>
          <a:p>
            <a:endParaRPr lang="en-US" dirty="0"/>
          </a:p>
          <a:p>
            <a:endParaRPr lang="en-US" dirty="0"/>
          </a:p>
        </p:txBody>
      </p:sp>
    </p:spTree>
    <p:extLst>
      <p:ext uri="{BB962C8B-B14F-4D97-AF65-F5344CB8AC3E}">
        <p14:creationId xmlns:p14="http://schemas.microsoft.com/office/powerpoint/2010/main" val="189901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Ed_2012_Template_16x9">
  <a:themeElements>
    <a:clrScheme name="Custom 2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1D4C7C"/>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TechEd_2012_Template_16x9</Template>
  <TotalTime>0</TotalTime>
  <Words>1205</Words>
  <Application>Microsoft Office PowerPoint</Application>
  <PresentationFormat>Custom</PresentationFormat>
  <Paragraphs>126</Paragraphs>
  <Slides>19</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Arial Unicode MS</vt:lpstr>
      <vt:lpstr>Consolas</vt:lpstr>
      <vt:lpstr>Segoe UI</vt:lpstr>
      <vt:lpstr>Segoe UI Light</vt:lpstr>
      <vt:lpstr>Wingdings</vt:lpstr>
      <vt:lpstr>TechEd_2012_Template_16x9</vt:lpstr>
      <vt:lpstr>White with Consolas font for code slides</vt:lpstr>
      <vt:lpstr>AlphaSki Case Study </vt:lpstr>
      <vt:lpstr>Alpha Ski </vt:lpstr>
      <vt:lpstr>Reasons to move to the cloud</vt:lpstr>
      <vt:lpstr>Current Network Architecture</vt:lpstr>
      <vt:lpstr>Network Requirements</vt:lpstr>
      <vt:lpstr>Network Requirements for On-Prem To Azure </vt:lpstr>
      <vt:lpstr>Existing Server Environment </vt:lpstr>
      <vt:lpstr>Initiative #1</vt:lpstr>
      <vt:lpstr>Implementation Flow- Initiative #1</vt:lpstr>
      <vt:lpstr>Initiative #2</vt:lpstr>
      <vt:lpstr>Implementation Flow- Initiative #2</vt:lpstr>
      <vt:lpstr>Initiative #3</vt:lpstr>
      <vt:lpstr>Implementation Flow –- Initiative #3</vt:lpstr>
      <vt:lpstr>Initiative #4</vt:lpstr>
      <vt:lpstr>Implementation Flow-Move Data to the Cloud   Initiative #4 </vt:lpstr>
      <vt:lpstr>Initiative #5</vt:lpstr>
      <vt:lpstr>Implementation Flow-Move Data to the Cloud   Initiative #5</vt:lpstr>
      <vt:lpstr>Azure Migration Plan </vt:lpstr>
      <vt:lpstr>PowerPoint Presentation</vt:lpstr>
    </vt:vector>
  </TitlesOfParts>
  <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Office 365 for Enterprises</dc:title>
  <dc:subject>TechEd 2012</dc:subject>
  <dc:creator/>
  <cp:keywords/>
  <dc:description/>
  <cp:lastModifiedBy/>
  <cp:revision>1</cp:revision>
  <dcterms:created xsi:type="dcterms:W3CDTF">2012-06-26T04:01:23Z</dcterms:created>
  <dcterms:modified xsi:type="dcterms:W3CDTF">2021-09-08T03:59:52Z</dcterms:modified>
</cp:coreProperties>
</file>