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76"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284890-85D2-4D7B-8EF5-15A9C1DB8F42}" type="datetimeFigureOut">
              <a:rPr lang="en-US" smtClean="0"/>
              <a:t>6/19/2022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57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1036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457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4029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51192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293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2236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726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67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63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431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78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99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651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77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751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6/19/2022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500912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70FE-6CD8-4021-8882-B4BEB6BEBB06}"/>
              </a:ext>
            </a:extLst>
          </p:cNvPr>
          <p:cNvSpPr>
            <a:spLocks noGrp="1"/>
          </p:cNvSpPr>
          <p:nvPr>
            <p:ph type="ctrTitle"/>
          </p:nvPr>
        </p:nvSpPr>
        <p:spPr>
          <a:xfrm>
            <a:off x="2486026" y="1657351"/>
            <a:ext cx="7258050" cy="1729314"/>
          </a:xfrm>
        </p:spPr>
        <p:txBody>
          <a:bodyPr>
            <a:normAutofit fontScale="90000"/>
          </a:bodyPr>
          <a:lstStyle/>
          <a:p>
            <a:br>
              <a:rPr lang="en-US" sz="2700" b="1" dirty="0"/>
            </a:br>
            <a:br>
              <a:rPr lang="en-US" sz="2700" b="1" dirty="0"/>
            </a:br>
            <a:br>
              <a:rPr lang="en-US" sz="2700" b="1" dirty="0"/>
            </a:br>
            <a:r>
              <a:rPr lang="en-US" sz="3600" b="1" dirty="0"/>
              <a:t>SOCIAL DISTANCE MONITORING USING</a:t>
            </a:r>
            <a:br>
              <a:rPr lang="en-US" sz="3600" dirty="0"/>
            </a:br>
            <a:r>
              <a:rPr lang="en-US" sz="3600" b="1" dirty="0"/>
              <a:t> MACHINE LEARNING</a:t>
            </a:r>
            <a:endParaRPr lang="en-US" sz="3600" dirty="0"/>
          </a:p>
        </p:txBody>
      </p:sp>
      <p:sp>
        <p:nvSpPr>
          <p:cNvPr id="3" name="Subtitle 2">
            <a:extLst>
              <a:ext uri="{FF2B5EF4-FFF2-40B4-BE49-F238E27FC236}">
                <a16:creationId xmlns:a16="http://schemas.microsoft.com/office/drawing/2014/main" id="{E8728BC6-2910-4E97-A034-3DE0E97C2849}"/>
              </a:ext>
            </a:extLst>
          </p:cNvPr>
          <p:cNvSpPr>
            <a:spLocks noGrp="1"/>
          </p:cNvSpPr>
          <p:nvPr>
            <p:ph type="subTitle" idx="1"/>
          </p:nvPr>
        </p:nvSpPr>
        <p:spPr/>
        <p:txBody>
          <a:bodyPr/>
          <a:lstStyle/>
          <a:p>
            <a:r>
              <a:rPr lang="en-US" dirty="0"/>
              <a:t>Presentation by </a:t>
            </a:r>
            <a:r>
              <a:rPr lang="en-US" dirty="0" err="1"/>
              <a:t>Santhanakumar</a:t>
            </a:r>
            <a:r>
              <a:rPr lang="en-US" dirty="0"/>
              <a:t> V</a:t>
            </a:r>
          </a:p>
        </p:txBody>
      </p:sp>
    </p:spTree>
    <p:extLst>
      <p:ext uri="{BB962C8B-B14F-4D97-AF65-F5344CB8AC3E}">
        <p14:creationId xmlns:p14="http://schemas.microsoft.com/office/powerpoint/2010/main" val="28465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2C7796-3840-4473-896B-563340594E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16621" y="1257300"/>
            <a:ext cx="7694154" cy="4421201"/>
          </a:xfrm>
          <a:prstGeom prst="rect">
            <a:avLst/>
          </a:prstGeom>
        </p:spPr>
      </p:pic>
    </p:spTree>
    <p:extLst>
      <p:ext uri="{BB962C8B-B14F-4D97-AF65-F5344CB8AC3E}">
        <p14:creationId xmlns:p14="http://schemas.microsoft.com/office/powerpoint/2010/main" val="33241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7D6D34-568D-4FB1-836E-E689FBD2CB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12977" y="1447799"/>
            <a:ext cx="6811997" cy="3800476"/>
          </a:xfrm>
          <a:prstGeom prst="rect">
            <a:avLst/>
          </a:prstGeom>
        </p:spPr>
      </p:pic>
    </p:spTree>
    <p:extLst>
      <p:ext uri="{BB962C8B-B14F-4D97-AF65-F5344CB8AC3E}">
        <p14:creationId xmlns:p14="http://schemas.microsoft.com/office/powerpoint/2010/main" val="241318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DEC7-0285-4781-8C3B-14FA12E4CEDB}"/>
              </a:ext>
            </a:extLst>
          </p:cNvPr>
          <p:cNvSpPr>
            <a:spLocks noGrp="1"/>
          </p:cNvSpPr>
          <p:nvPr>
            <p:ph type="title"/>
          </p:nvPr>
        </p:nvSpPr>
        <p:spPr/>
        <p:txBody>
          <a:bodyPr>
            <a:normAutofit fontScale="90000"/>
          </a:bodyPr>
          <a:lstStyle/>
          <a:p>
            <a:r>
              <a:rPr lang="en-US" b="1" dirty="0"/>
              <a:t>SOCIAL DISTANCE MONITORING USING MACHINE LEARNING</a:t>
            </a:r>
            <a:endParaRPr lang="en-US" dirty="0"/>
          </a:p>
        </p:txBody>
      </p:sp>
    </p:spTree>
    <p:extLst>
      <p:ext uri="{BB962C8B-B14F-4D97-AF65-F5344CB8AC3E}">
        <p14:creationId xmlns:p14="http://schemas.microsoft.com/office/powerpoint/2010/main" val="388397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75ED9-FFB2-41C6-882D-ADA94CB53932}"/>
              </a:ext>
            </a:extLst>
          </p:cNvPr>
          <p:cNvSpPr/>
          <p:nvPr/>
        </p:nvSpPr>
        <p:spPr>
          <a:xfrm>
            <a:off x="2095500" y="971549"/>
            <a:ext cx="7886700" cy="4608313"/>
          </a:xfrm>
          <a:prstGeom prst="rect">
            <a:avLst/>
          </a:prstGeom>
        </p:spPr>
        <p:txBody>
          <a:bodyPr wrap="square">
            <a:spAutoFit/>
          </a:bodyPr>
          <a:lstStyle/>
          <a:p>
            <a:pPr marL="241300" marR="695325" indent="457200" algn="just">
              <a:lnSpc>
                <a:spcPct val="157000"/>
              </a:lnSpc>
              <a:spcAft>
                <a:spcPts val="0"/>
              </a:spcAft>
            </a:pPr>
            <a:r>
              <a:rPr lang="en-US" dirty="0">
                <a:ea typeface="Times New Roman" panose="02020603050405020304" pitchFamily="18" charset="0"/>
              </a:rPr>
              <a:t>In this project, the </a:t>
            </a:r>
            <a:r>
              <a:rPr lang="en-US" spc="-15" dirty="0">
                <a:ea typeface="Times New Roman" panose="02020603050405020304" pitchFamily="18" charset="0"/>
              </a:rPr>
              <a:t>darknet’s </a:t>
            </a:r>
            <a:r>
              <a:rPr lang="en-US" dirty="0">
                <a:ea typeface="Times New Roman" panose="02020603050405020304" pitchFamily="18" charset="0"/>
              </a:rPr>
              <a:t>YOLO v4 object detection algorithm is used. The custom</a:t>
            </a:r>
            <a:r>
              <a:rPr lang="en-US" spc="-30" dirty="0">
                <a:ea typeface="Times New Roman" panose="02020603050405020304" pitchFamily="18" charset="0"/>
              </a:rPr>
              <a:t> </a:t>
            </a:r>
            <a:r>
              <a:rPr lang="en-US" dirty="0">
                <a:ea typeface="Times New Roman" panose="02020603050405020304" pitchFamily="18" charset="0"/>
              </a:rPr>
              <a:t>dataset</a:t>
            </a:r>
            <a:r>
              <a:rPr lang="en-US" spc="-30" dirty="0">
                <a:ea typeface="Times New Roman" panose="02020603050405020304" pitchFamily="18" charset="0"/>
              </a:rPr>
              <a:t> </a:t>
            </a:r>
            <a:r>
              <a:rPr lang="en-US" dirty="0">
                <a:ea typeface="Times New Roman" panose="02020603050405020304" pitchFamily="18" charset="0"/>
              </a:rPr>
              <a:t>is</a:t>
            </a:r>
            <a:r>
              <a:rPr lang="en-US" spc="-30" dirty="0">
                <a:ea typeface="Times New Roman" panose="02020603050405020304" pitchFamily="18" charset="0"/>
              </a:rPr>
              <a:t> </a:t>
            </a:r>
            <a:r>
              <a:rPr lang="en-US" dirty="0">
                <a:ea typeface="Times New Roman" panose="02020603050405020304" pitchFamily="18" charset="0"/>
              </a:rPr>
              <a:t>collected</a:t>
            </a:r>
            <a:r>
              <a:rPr lang="en-US" spc="-30" dirty="0">
                <a:ea typeface="Times New Roman" panose="02020603050405020304" pitchFamily="18" charset="0"/>
              </a:rPr>
              <a:t> </a:t>
            </a:r>
            <a:r>
              <a:rPr lang="en-US" dirty="0">
                <a:ea typeface="Times New Roman" panose="02020603050405020304" pitchFamily="18" charset="0"/>
              </a:rPr>
              <a:t>with</a:t>
            </a:r>
            <a:r>
              <a:rPr lang="en-US" spc="-30" dirty="0">
                <a:ea typeface="Times New Roman" panose="02020603050405020304" pitchFamily="18" charset="0"/>
              </a:rPr>
              <a:t> </a:t>
            </a:r>
            <a:r>
              <a:rPr lang="en-US" dirty="0">
                <a:ea typeface="Times New Roman" panose="02020603050405020304" pitchFamily="18" charset="0"/>
              </a:rPr>
              <a:t>multiple</a:t>
            </a:r>
            <a:r>
              <a:rPr lang="en-US" spc="-30" dirty="0">
                <a:ea typeface="Times New Roman" panose="02020603050405020304" pitchFamily="18" charset="0"/>
              </a:rPr>
              <a:t> </a:t>
            </a:r>
            <a:r>
              <a:rPr lang="en-US" dirty="0">
                <a:ea typeface="Times New Roman" panose="02020603050405020304" pitchFamily="18" charset="0"/>
              </a:rPr>
              <a:t>classes</a:t>
            </a:r>
            <a:r>
              <a:rPr lang="en-US" spc="-30" dirty="0">
                <a:ea typeface="Times New Roman" panose="02020603050405020304" pitchFamily="18" charset="0"/>
              </a:rPr>
              <a:t> </a:t>
            </a:r>
            <a:r>
              <a:rPr lang="en-US" dirty="0">
                <a:ea typeface="Times New Roman" panose="02020603050405020304" pitchFamily="18" charset="0"/>
              </a:rPr>
              <a:t>with</a:t>
            </a:r>
            <a:r>
              <a:rPr lang="en-US" spc="-30" dirty="0">
                <a:ea typeface="Times New Roman" panose="02020603050405020304" pitchFamily="18" charset="0"/>
              </a:rPr>
              <a:t> </a:t>
            </a:r>
            <a:r>
              <a:rPr lang="en-US" dirty="0">
                <a:ea typeface="Times New Roman" panose="02020603050405020304" pitchFamily="18" charset="0"/>
              </a:rPr>
              <a:t>their</a:t>
            </a:r>
            <a:r>
              <a:rPr lang="en-US" spc="-30" dirty="0">
                <a:ea typeface="Times New Roman" panose="02020603050405020304" pitchFamily="18" charset="0"/>
              </a:rPr>
              <a:t> </a:t>
            </a:r>
            <a:r>
              <a:rPr lang="en-US" dirty="0">
                <a:ea typeface="Times New Roman" panose="02020603050405020304" pitchFamily="18" charset="0"/>
              </a:rPr>
              <a:t>respective</a:t>
            </a:r>
            <a:r>
              <a:rPr lang="en-US" spc="-30" dirty="0">
                <a:ea typeface="Times New Roman" panose="02020603050405020304" pitchFamily="18" charset="0"/>
              </a:rPr>
              <a:t> </a:t>
            </a:r>
            <a:r>
              <a:rPr lang="en-US" dirty="0">
                <a:ea typeface="Times New Roman" panose="02020603050405020304" pitchFamily="18" charset="0"/>
              </a:rPr>
              <a:t>labels</a:t>
            </a:r>
            <a:r>
              <a:rPr lang="en-US" spc="-30" dirty="0">
                <a:ea typeface="Times New Roman" panose="02020603050405020304" pitchFamily="18" charset="0"/>
              </a:rPr>
              <a:t> </a:t>
            </a:r>
            <a:r>
              <a:rPr lang="en-US" dirty="0">
                <a:ea typeface="Times New Roman" panose="02020603050405020304" pitchFamily="18" charset="0"/>
              </a:rPr>
              <a:t>and class names, which will be trained and tested for accuracy scores and better evaluation. The following steps are followed for the successful completion of this project.</a:t>
            </a:r>
          </a:p>
          <a:p>
            <a:pPr marL="1143000" lvl="2" indent="-228600" algn="just">
              <a:spcBef>
                <a:spcPts val="775"/>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Dataset</a:t>
            </a:r>
            <a:r>
              <a:rPr lang="en-US" spc="-10" dirty="0">
                <a:ea typeface="Arial" panose="020B0604020202020204" pitchFamily="34" charset="0"/>
              </a:rPr>
              <a:t> </a:t>
            </a:r>
            <a:r>
              <a:rPr lang="en-US" spc="-5" dirty="0">
                <a:ea typeface="Arial" panose="020B0604020202020204" pitchFamily="34" charset="0"/>
              </a:rPr>
              <a:t>Collection</a:t>
            </a:r>
          </a:p>
          <a:p>
            <a:pPr marL="1143000" lvl="2" indent="-228600" algn="just">
              <a:spcBef>
                <a:spcPts val="935"/>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Annotation</a:t>
            </a:r>
          </a:p>
          <a:p>
            <a:pPr marL="1143000" lvl="2" indent="-228600" algn="just">
              <a:spcBef>
                <a:spcPts val="935"/>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Model</a:t>
            </a:r>
            <a:r>
              <a:rPr lang="en-US" spc="-35" dirty="0">
                <a:ea typeface="Arial" panose="020B0604020202020204" pitchFamily="34" charset="0"/>
              </a:rPr>
              <a:t> </a:t>
            </a:r>
            <a:r>
              <a:rPr lang="en-US" spc="-10" dirty="0">
                <a:ea typeface="Arial" panose="020B0604020202020204" pitchFamily="34" charset="0"/>
              </a:rPr>
              <a:t>Training</a:t>
            </a:r>
            <a:endParaRPr lang="en-US" spc="-5" dirty="0">
              <a:ea typeface="Arial" panose="020B0604020202020204" pitchFamily="34" charset="0"/>
            </a:endParaRPr>
          </a:p>
          <a:p>
            <a:pPr marL="1143000" lvl="2" indent="-228600" algn="just">
              <a:spcBef>
                <a:spcPts val="930"/>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Model</a:t>
            </a:r>
            <a:r>
              <a:rPr lang="en-US" spc="-30" dirty="0">
                <a:ea typeface="Arial" panose="020B0604020202020204" pitchFamily="34" charset="0"/>
              </a:rPr>
              <a:t> </a:t>
            </a:r>
            <a:r>
              <a:rPr lang="en-US" spc="-20" dirty="0">
                <a:ea typeface="Arial" panose="020B0604020202020204" pitchFamily="34" charset="0"/>
              </a:rPr>
              <a:t>Testing</a:t>
            </a:r>
            <a:endParaRPr lang="en-US" spc="-5" dirty="0">
              <a:ea typeface="Arial" panose="020B0604020202020204" pitchFamily="34" charset="0"/>
            </a:endParaRPr>
          </a:p>
          <a:p>
            <a:pPr marL="1143000" lvl="2" indent="-228600">
              <a:spcBef>
                <a:spcPts val="935"/>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Performance</a:t>
            </a:r>
            <a:r>
              <a:rPr lang="en-US" spc="-10" dirty="0">
                <a:ea typeface="Arial" panose="020B0604020202020204" pitchFamily="34" charset="0"/>
              </a:rPr>
              <a:t> </a:t>
            </a:r>
            <a:r>
              <a:rPr lang="en-US" spc="-5" dirty="0">
                <a:ea typeface="Arial" panose="020B0604020202020204" pitchFamily="34" charset="0"/>
              </a:rPr>
              <a:t>Evaluation</a:t>
            </a:r>
          </a:p>
          <a:p>
            <a:pPr marL="1143000" lvl="2" indent="-228600">
              <a:spcBef>
                <a:spcPts val="935"/>
              </a:spcBef>
              <a:spcAft>
                <a:spcPts val="0"/>
              </a:spcAft>
              <a:buSzPts val="1400"/>
              <a:buFont typeface="Arial" panose="020B0604020202020204" pitchFamily="34" charset="0"/>
              <a:buChar char="●"/>
              <a:tabLst>
                <a:tab pos="698500" algn="l"/>
              </a:tabLst>
            </a:pPr>
            <a:r>
              <a:rPr lang="en-US" spc="-5" dirty="0">
                <a:ea typeface="Arial" panose="020B0604020202020204" pitchFamily="34" charset="0"/>
              </a:rPr>
              <a:t>Measuring the Euclidean</a:t>
            </a:r>
            <a:r>
              <a:rPr lang="en-US" spc="-20" dirty="0">
                <a:ea typeface="Arial" panose="020B0604020202020204" pitchFamily="34" charset="0"/>
              </a:rPr>
              <a:t> </a:t>
            </a:r>
            <a:r>
              <a:rPr lang="en-US" spc="-5" dirty="0">
                <a:ea typeface="Arial" panose="020B0604020202020204" pitchFamily="34" charset="0"/>
              </a:rPr>
              <a:t>Distance</a:t>
            </a:r>
            <a:endParaRPr lang="en-US" spc="-5" dirty="0">
              <a:effectLst/>
              <a:ea typeface="Arial" panose="020B0604020202020204" pitchFamily="34" charset="0"/>
            </a:endParaRPr>
          </a:p>
        </p:txBody>
      </p:sp>
    </p:spTree>
    <p:extLst>
      <p:ext uri="{BB962C8B-B14F-4D97-AF65-F5344CB8AC3E}">
        <p14:creationId xmlns:p14="http://schemas.microsoft.com/office/powerpoint/2010/main" val="362124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F5BA-674D-40FD-B79F-E2788452AC8A}"/>
              </a:ext>
            </a:extLst>
          </p:cNvPr>
          <p:cNvSpPr>
            <a:spLocks noGrp="1"/>
          </p:cNvSpPr>
          <p:nvPr>
            <p:ph type="title"/>
          </p:nvPr>
        </p:nvSpPr>
        <p:spPr/>
        <p:txBody>
          <a:bodyPr>
            <a:normAutofit/>
          </a:bodyPr>
          <a:lstStyle/>
          <a:p>
            <a:r>
              <a:rPr lang="en-US" b="1" dirty="0"/>
              <a:t>MEAN ABSOLUTE ERROR</a:t>
            </a:r>
            <a:endParaRPr lang="en-US" dirty="0"/>
          </a:p>
        </p:txBody>
      </p:sp>
      <p:sp>
        <p:nvSpPr>
          <p:cNvPr id="3" name="Content Placeholder 2">
            <a:extLst>
              <a:ext uri="{FF2B5EF4-FFF2-40B4-BE49-F238E27FC236}">
                <a16:creationId xmlns:a16="http://schemas.microsoft.com/office/drawing/2014/main" id="{2C871868-D1FE-4EBB-8E92-C8B5DCEB0C65}"/>
              </a:ext>
            </a:extLst>
          </p:cNvPr>
          <p:cNvSpPr>
            <a:spLocks noGrp="1"/>
          </p:cNvSpPr>
          <p:nvPr>
            <p:ph idx="1"/>
          </p:nvPr>
        </p:nvSpPr>
        <p:spPr/>
        <p:txBody>
          <a:bodyPr>
            <a:normAutofit/>
          </a:bodyPr>
          <a:lstStyle/>
          <a:p>
            <a:r>
              <a:rPr lang="en-US" dirty="0"/>
              <a:t>Regression metric which measures the average magnitude of errors in a group of predictions, without considering their directions. In other words, it’s a mean of absolute differences among predictions and expected results where all individual deviations have even importance.</a:t>
            </a:r>
          </a:p>
          <a:p>
            <a:endParaRPr lang="en-US" b="1" dirty="0"/>
          </a:p>
          <a:p>
            <a:endParaRPr lang="en-US" b="1" dirty="0"/>
          </a:p>
          <a:p>
            <a:pPr marL="0" indent="0">
              <a:buNone/>
            </a:pPr>
            <a:r>
              <a:rPr lang="en-US" b="1" dirty="0"/>
              <a:t>                     Figure 3.3 Calculating Mean Absolute Error </a:t>
            </a:r>
            <a:endParaRPr lang="en-US" dirty="0"/>
          </a:p>
          <a:p>
            <a:endParaRPr lang="en-US" sz="2000" dirty="0"/>
          </a:p>
        </p:txBody>
      </p:sp>
      <p:pic>
        <p:nvPicPr>
          <p:cNvPr id="4" name="image15.png">
            <a:extLst>
              <a:ext uri="{FF2B5EF4-FFF2-40B4-BE49-F238E27FC236}">
                <a16:creationId xmlns:a16="http://schemas.microsoft.com/office/drawing/2014/main" id="{14E21437-A3AA-4520-A250-86647815E5FA}"/>
              </a:ext>
            </a:extLst>
          </p:cNvPr>
          <p:cNvPicPr/>
          <p:nvPr/>
        </p:nvPicPr>
        <p:blipFill>
          <a:blip r:embed="rId2" cstate="print"/>
          <a:stretch>
            <a:fillRect/>
          </a:stretch>
        </p:blipFill>
        <p:spPr>
          <a:xfrm>
            <a:off x="4281487" y="4216400"/>
            <a:ext cx="2486025" cy="590550"/>
          </a:xfrm>
          <a:prstGeom prst="rect">
            <a:avLst/>
          </a:prstGeom>
        </p:spPr>
      </p:pic>
    </p:spTree>
    <p:extLst>
      <p:ext uri="{BB962C8B-B14F-4D97-AF65-F5344CB8AC3E}">
        <p14:creationId xmlns:p14="http://schemas.microsoft.com/office/powerpoint/2010/main" val="219571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B0747-7FD1-4A40-AC04-CB892CE533A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62250" y="1011544"/>
            <a:ext cx="6446811" cy="4674881"/>
          </a:xfrm>
          <a:prstGeom prst="rect">
            <a:avLst/>
          </a:prstGeom>
        </p:spPr>
      </p:pic>
    </p:spTree>
    <p:extLst>
      <p:ext uri="{BB962C8B-B14F-4D97-AF65-F5344CB8AC3E}">
        <p14:creationId xmlns:p14="http://schemas.microsoft.com/office/powerpoint/2010/main" val="321822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644EB-C391-414B-9172-4F69C15A4E0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58126" y="990601"/>
            <a:ext cx="6158815" cy="4943474"/>
          </a:xfrm>
          <a:prstGeom prst="rect">
            <a:avLst/>
          </a:prstGeom>
        </p:spPr>
      </p:pic>
    </p:spTree>
    <p:extLst>
      <p:ext uri="{BB962C8B-B14F-4D97-AF65-F5344CB8AC3E}">
        <p14:creationId xmlns:p14="http://schemas.microsoft.com/office/powerpoint/2010/main" val="202405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B63F08-3666-4B09-9E5F-58FFDA96148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99441" y="1514475"/>
            <a:ext cx="7968929" cy="3724275"/>
          </a:xfrm>
          <a:prstGeom prst="rect">
            <a:avLst/>
          </a:prstGeom>
        </p:spPr>
      </p:pic>
    </p:spTree>
    <p:extLst>
      <p:ext uri="{BB962C8B-B14F-4D97-AF65-F5344CB8AC3E}">
        <p14:creationId xmlns:p14="http://schemas.microsoft.com/office/powerpoint/2010/main" val="15393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A487-4405-4DEF-9436-454BAFDED6EA}"/>
              </a:ext>
            </a:extLst>
          </p:cNvPr>
          <p:cNvSpPr>
            <a:spLocks noGrp="1"/>
          </p:cNvSpPr>
          <p:nvPr>
            <p:ph type="title"/>
          </p:nvPr>
        </p:nvSpPr>
        <p:spPr/>
        <p:txBody>
          <a:bodyPr>
            <a:normAutofit/>
          </a:bodyPr>
          <a:lstStyle/>
          <a:p>
            <a:r>
              <a:rPr lang="en-US" b="1" dirty="0"/>
              <a:t>SOFTWARE REQUIREMENTS</a:t>
            </a:r>
            <a:endParaRPr lang="en-US" dirty="0"/>
          </a:p>
        </p:txBody>
      </p:sp>
    </p:spTree>
    <p:extLst>
      <p:ext uri="{BB962C8B-B14F-4D97-AF65-F5344CB8AC3E}">
        <p14:creationId xmlns:p14="http://schemas.microsoft.com/office/powerpoint/2010/main" val="117070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928B21-0C44-4830-AF3E-DED4AC1DC16A}"/>
              </a:ext>
            </a:extLst>
          </p:cNvPr>
          <p:cNvSpPr/>
          <p:nvPr/>
        </p:nvSpPr>
        <p:spPr>
          <a:xfrm>
            <a:off x="1076325" y="771525"/>
            <a:ext cx="10172700" cy="5406929"/>
          </a:xfrm>
          <a:prstGeom prst="rect">
            <a:avLst/>
          </a:prstGeom>
        </p:spPr>
        <p:txBody>
          <a:bodyPr wrap="square">
            <a:spAutoFit/>
          </a:bodyPr>
          <a:lstStyle/>
          <a:p>
            <a:pPr marL="527050" marR="694690" indent="-285750" algn="just">
              <a:lnSpc>
                <a:spcPct val="157000"/>
              </a:lnSpc>
              <a:spcBef>
                <a:spcPts val="5"/>
              </a:spcBef>
              <a:spcAft>
                <a:spcPts val="0"/>
              </a:spcAft>
              <a:buFont typeface="Wingdings" panose="05000000000000000000" pitchFamily="2" charset="2"/>
              <a:buChar char="q"/>
            </a:pPr>
            <a:r>
              <a:rPr lang="en-US" dirty="0">
                <a:ea typeface="Times New Roman" panose="02020603050405020304" pitchFamily="18" charset="0"/>
              </a:rPr>
              <a:t>The model training requires intense computational </a:t>
            </a:r>
            <a:r>
              <a:rPr lang="en-US" spc="-15" dirty="0">
                <a:ea typeface="Times New Roman" panose="02020603050405020304" pitchFamily="18" charset="0"/>
              </a:rPr>
              <a:t>power, </a:t>
            </a:r>
            <a:r>
              <a:rPr lang="en-US" dirty="0">
                <a:ea typeface="Times New Roman" panose="02020603050405020304" pitchFamily="18" charset="0"/>
              </a:rPr>
              <a:t>thus to meet the required demands, we need CUDA, CUDA® is a parallel computing platform and programming model developed by NVIDIA for general computing on graphical processing units</a:t>
            </a:r>
            <a:r>
              <a:rPr lang="en-US" spc="-30" dirty="0">
                <a:ea typeface="Times New Roman" panose="02020603050405020304" pitchFamily="18" charset="0"/>
              </a:rPr>
              <a:t> </a:t>
            </a:r>
            <a:r>
              <a:rPr lang="en-US" dirty="0">
                <a:ea typeface="Times New Roman" panose="02020603050405020304" pitchFamily="18" charset="0"/>
              </a:rPr>
              <a:t>(GPUs).</a:t>
            </a:r>
          </a:p>
          <a:p>
            <a:pPr marL="241300" marR="694690" indent="457200" algn="just">
              <a:lnSpc>
                <a:spcPct val="157000"/>
              </a:lnSpc>
              <a:spcBef>
                <a:spcPts val="5"/>
              </a:spcBef>
              <a:spcAft>
                <a:spcPts val="0"/>
              </a:spcAft>
            </a:pPr>
            <a:endParaRPr lang="en-US" dirty="0">
              <a:ea typeface="Times New Roman" panose="02020603050405020304" pitchFamily="18" charset="0"/>
            </a:endParaRPr>
          </a:p>
          <a:p>
            <a:pPr marL="527050" marR="694690" indent="-285750" algn="just">
              <a:lnSpc>
                <a:spcPct val="157000"/>
              </a:lnSpc>
              <a:spcBef>
                <a:spcPts val="5"/>
              </a:spcBef>
              <a:spcAft>
                <a:spcPts val="0"/>
              </a:spcAft>
              <a:buFont typeface="Wingdings" panose="05000000000000000000" pitchFamily="2" charset="2"/>
              <a:buChar char="q"/>
            </a:pPr>
            <a:r>
              <a:rPr lang="en-US" dirty="0"/>
              <a:t>The easiest and most affordable way is to use Google's Collaboratory. </a:t>
            </a:r>
            <a:r>
              <a:rPr lang="en-US" dirty="0" err="1"/>
              <a:t>Colab</a:t>
            </a:r>
            <a:r>
              <a:rPr lang="en-US" dirty="0"/>
              <a:t> notebooks allow you to combine executable code and rich text in a single document, along with images, HTML, LaTeX, and more</a:t>
            </a:r>
            <a:r>
              <a:rPr lang="en-US" sz="2000" dirty="0"/>
              <a:t>. </a:t>
            </a:r>
          </a:p>
          <a:p>
            <a:pPr marL="241300" marR="694690" indent="457200" algn="just">
              <a:lnSpc>
                <a:spcPct val="157000"/>
              </a:lnSpc>
              <a:spcBef>
                <a:spcPts val="5"/>
              </a:spcBef>
              <a:spcAft>
                <a:spcPts val="0"/>
              </a:spcAft>
            </a:pPr>
            <a:endParaRPr lang="en-US" sz="2000" dirty="0">
              <a:ea typeface="Times New Roman" panose="02020603050405020304" pitchFamily="18" charset="0"/>
            </a:endParaRPr>
          </a:p>
          <a:p>
            <a:pPr marL="527050" marR="694690" indent="-285750" algn="just">
              <a:lnSpc>
                <a:spcPct val="157000"/>
              </a:lnSpc>
              <a:spcBef>
                <a:spcPts val="5"/>
              </a:spcBef>
              <a:buFont typeface="Wingdings" panose="05000000000000000000" pitchFamily="2" charset="2"/>
              <a:buChar char="q"/>
            </a:pPr>
            <a:r>
              <a:rPr lang="en-US" dirty="0"/>
              <a:t>Each user gets a 12hr free continuous runtime which is enough for the model to train for around 4000 iterations. Google </a:t>
            </a:r>
            <a:r>
              <a:rPr lang="en-US" dirty="0" err="1"/>
              <a:t>collab</a:t>
            </a:r>
            <a:r>
              <a:rPr lang="en-US" dirty="0"/>
              <a:t> provides GPU runtime which offers more memory for higher computational power.</a:t>
            </a:r>
          </a:p>
          <a:p>
            <a:pPr marL="241300" marR="694690" indent="457200" algn="just">
              <a:lnSpc>
                <a:spcPct val="157000"/>
              </a:lnSpc>
              <a:spcBef>
                <a:spcPts val="5"/>
              </a:spcBef>
              <a:spcAft>
                <a:spcPts val="0"/>
              </a:spcAft>
            </a:pPr>
            <a:endParaRPr lang="en-US" sz="2000" dirty="0">
              <a:ea typeface="Times New Roman" panose="02020603050405020304" pitchFamily="18" charset="0"/>
            </a:endParaRPr>
          </a:p>
        </p:txBody>
      </p:sp>
    </p:spTree>
    <p:extLst>
      <p:ext uri="{BB962C8B-B14F-4D97-AF65-F5344CB8AC3E}">
        <p14:creationId xmlns:p14="http://schemas.microsoft.com/office/powerpoint/2010/main" val="131737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649-D071-474F-8585-3F8A259B4449}"/>
              </a:ext>
            </a:extLst>
          </p:cNvPr>
          <p:cNvSpPr>
            <a:spLocks noGrp="1"/>
          </p:cNvSpPr>
          <p:nvPr>
            <p:ph type="title"/>
          </p:nvPr>
        </p:nvSpPr>
        <p:spPr/>
        <p:txBody>
          <a:bodyPr>
            <a:normAutofit/>
          </a:bodyPr>
          <a:lstStyle/>
          <a:p>
            <a:r>
              <a:rPr lang="en-US" b="1" dirty="0"/>
              <a:t>ABSTRACT</a:t>
            </a:r>
            <a:endParaRPr lang="en-US" dirty="0"/>
          </a:p>
        </p:txBody>
      </p:sp>
      <p:sp>
        <p:nvSpPr>
          <p:cNvPr id="3" name="Content Placeholder 2">
            <a:extLst>
              <a:ext uri="{FF2B5EF4-FFF2-40B4-BE49-F238E27FC236}">
                <a16:creationId xmlns:a16="http://schemas.microsoft.com/office/drawing/2014/main" id="{9FF18B19-0FC8-4A8C-B2B4-D113EEE39823}"/>
              </a:ext>
            </a:extLst>
          </p:cNvPr>
          <p:cNvSpPr>
            <a:spLocks noGrp="1"/>
          </p:cNvSpPr>
          <p:nvPr>
            <p:ph idx="1"/>
          </p:nvPr>
        </p:nvSpPr>
        <p:spPr/>
        <p:txBody>
          <a:bodyPr>
            <a:normAutofit fontScale="92500" lnSpcReduction="10000"/>
          </a:bodyPr>
          <a:lstStyle/>
          <a:p>
            <a:r>
              <a:rPr lang="en-US" sz="2000" dirty="0"/>
              <a:t>In this futuristic world of self-driving cars and voice assistants, computer science and machine learning play an important role in making our dream of automated living come true. This project is based on Object detection which is a direct application of object identification in the domain of Machine Learning and monitoring the social distance of people by finding the distance between people.</a:t>
            </a:r>
          </a:p>
          <a:p>
            <a:r>
              <a:rPr lang="en-US" sz="2200" dirty="0"/>
              <a:t>We’ve trained the model with a custom database and the trained model is used to test new images and videos. </a:t>
            </a:r>
            <a:r>
              <a:rPr lang="en-US" sz="2200" dirty="0" err="1"/>
              <a:t>mAP</a:t>
            </a:r>
            <a:r>
              <a:rPr lang="en-US" sz="2200" dirty="0"/>
              <a:t> scores have been obtained for the trained weight files. The detected people’s distance is measured by finding the Euclidean distance between the bounding boxes and a red bounding box is drawn, if the people are found to be close to each other. The final result is an ML model which can detect and monitor the social distance between people.</a:t>
            </a:r>
          </a:p>
        </p:txBody>
      </p:sp>
    </p:spTree>
    <p:extLst>
      <p:ext uri="{BB962C8B-B14F-4D97-AF65-F5344CB8AC3E}">
        <p14:creationId xmlns:p14="http://schemas.microsoft.com/office/powerpoint/2010/main" val="2270029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304F-1B02-41C2-B105-6691E9640ABC}"/>
              </a:ext>
            </a:extLst>
          </p:cNvPr>
          <p:cNvSpPr>
            <a:spLocks noGrp="1"/>
          </p:cNvSpPr>
          <p:nvPr>
            <p:ph type="title"/>
          </p:nvPr>
        </p:nvSpPr>
        <p:spPr/>
        <p:txBody>
          <a:bodyPr/>
          <a:lstStyle/>
          <a:p>
            <a:r>
              <a:rPr lang="en-US" b="1" dirty="0"/>
              <a:t> RESULT ANALYSIS</a:t>
            </a:r>
            <a:endParaRPr lang="en-US" dirty="0"/>
          </a:p>
        </p:txBody>
      </p:sp>
    </p:spTree>
    <p:extLst>
      <p:ext uri="{BB962C8B-B14F-4D97-AF65-F5344CB8AC3E}">
        <p14:creationId xmlns:p14="http://schemas.microsoft.com/office/powerpoint/2010/main" val="36892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jpeg">
            <a:extLst>
              <a:ext uri="{FF2B5EF4-FFF2-40B4-BE49-F238E27FC236}">
                <a16:creationId xmlns:a16="http://schemas.microsoft.com/office/drawing/2014/main" id="{5B927E63-8093-4126-9D3D-1D81EC6E9A47}"/>
              </a:ext>
            </a:extLst>
          </p:cNvPr>
          <p:cNvPicPr/>
          <p:nvPr/>
        </p:nvPicPr>
        <p:blipFill>
          <a:blip r:embed="rId2" cstate="print"/>
          <a:stretch>
            <a:fillRect/>
          </a:stretch>
        </p:blipFill>
        <p:spPr>
          <a:xfrm>
            <a:off x="2552700" y="1085850"/>
            <a:ext cx="7219950" cy="3981450"/>
          </a:xfrm>
          <a:prstGeom prst="rect">
            <a:avLst/>
          </a:prstGeom>
        </p:spPr>
      </p:pic>
      <p:sp>
        <p:nvSpPr>
          <p:cNvPr id="3" name="Rectangle 2">
            <a:extLst>
              <a:ext uri="{FF2B5EF4-FFF2-40B4-BE49-F238E27FC236}">
                <a16:creationId xmlns:a16="http://schemas.microsoft.com/office/drawing/2014/main" id="{AEFE34B1-3C59-4841-B9A9-E8F0EC9FF7F6}"/>
              </a:ext>
            </a:extLst>
          </p:cNvPr>
          <p:cNvSpPr/>
          <p:nvPr/>
        </p:nvSpPr>
        <p:spPr>
          <a:xfrm>
            <a:off x="1485901" y="3048001"/>
            <a:ext cx="8782048" cy="2659880"/>
          </a:xfrm>
          <a:prstGeom prst="rect">
            <a:avLst/>
          </a:prstGeom>
        </p:spPr>
        <p:txBody>
          <a:bodyPr wrap="square" lIns="0" tIns="72000" rIns="0" bIns="36000">
            <a:spAutoFit/>
          </a:bodyPr>
          <a:lstStyle/>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spcAft>
                <a:spcPts val="0"/>
              </a:spcAft>
            </a:pPr>
            <a:endParaRPr lang="en-US" b="1" dirty="0">
              <a:latin typeface="Times New Roman" panose="02020603050405020304" pitchFamily="18" charset="0"/>
              <a:ea typeface="Times New Roman" panose="02020603050405020304" pitchFamily="18" charset="0"/>
            </a:endParaRPr>
          </a:p>
          <a:p>
            <a:pPr marL="1002030" algn="ctr">
              <a:spcAft>
                <a:spcPts val="0"/>
              </a:spcAft>
            </a:pPr>
            <a:endParaRPr lang="en-US" b="1" dirty="0">
              <a:latin typeface="Times New Roman" panose="02020603050405020304" pitchFamily="18" charset="0"/>
              <a:ea typeface="Times New Roman" panose="02020603050405020304" pitchFamily="18" charset="0"/>
            </a:endParaRPr>
          </a:p>
          <a:p>
            <a:pPr marL="1002030" algn="ctr">
              <a:spcAft>
                <a:spcPts val="0"/>
              </a:spcAft>
            </a:pPr>
            <a:endParaRPr lang="en-US" b="1" dirty="0">
              <a:latin typeface="Times New Roman" panose="02020603050405020304" pitchFamily="18" charset="0"/>
              <a:ea typeface="Times New Roman" panose="02020603050405020304" pitchFamily="18" charset="0"/>
            </a:endParaRPr>
          </a:p>
          <a:p>
            <a:pPr marL="1002030" algn="ctr">
              <a:spcAft>
                <a:spcPts val="0"/>
              </a:spcAft>
            </a:pPr>
            <a:r>
              <a:rPr lang="en-US" b="1" dirty="0">
                <a:latin typeface="Times New Roman" panose="02020603050405020304" pitchFamily="18" charset="0"/>
                <a:ea typeface="Times New Roman" panose="02020603050405020304" pitchFamily="18" charset="0"/>
              </a:rPr>
              <a:t>Figure 4.1 Labeled Image and its corresponding .txt file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474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7.jpeg">
            <a:extLst>
              <a:ext uri="{FF2B5EF4-FFF2-40B4-BE49-F238E27FC236}">
                <a16:creationId xmlns:a16="http://schemas.microsoft.com/office/drawing/2014/main" id="{DA3A312D-D3AA-4962-8ECB-37F8120EF3AC}"/>
              </a:ext>
            </a:extLst>
          </p:cNvPr>
          <p:cNvPicPr/>
          <p:nvPr/>
        </p:nvPicPr>
        <p:blipFill>
          <a:blip r:embed="rId2" cstate="print"/>
          <a:stretch>
            <a:fillRect/>
          </a:stretch>
        </p:blipFill>
        <p:spPr>
          <a:xfrm>
            <a:off x="2700337" y="904876"/>
            <a:ext cx="6791325" cy="3895724"/>
          </a:xfrm>
          <a:prstGeom prst="rect">
            <a:avLst/>
          </a:prstGeom>
        </p:spPr>
      </p:pic>
      <p:sp>
        <p:nvSpPr>
          <p:cNvPr id="3" name="Rectangle 2">
            <a:extLst>
              <a:ext uri="{FF2B5EF4-FFF2-40B4-BE49-F238E27FC236}">
                <a16:creationId xmlns:a16="http://schemas.microsoft.com/office/drawing/2014/main" id="{CF092560-998A-43AC-B980-4545051975A9}"/>
              </a:ext>
            </a:extLst>
          </p:cNvPr>
          <p:cNvSpPr/>
          <p:nvPr/>
        </p:nvSpPr>
        <p:spPr>
          <a:xfrm>
            <a:off x="2219325" y="3105835"/>
            <a:ext cx="6924675" cy="2308324"/>
          </a:xfrm>
          <a:prstGeom prst="rect">
            <a:avLst/>
          </a:prstGeom>
        </p:spPr>
        <p:txBody>
          <a:bodyPr wrap="square">
            <a:spAutoFit/>
          </a:bodyPr>
          <a:lstStyle/>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endParaRPr lang="en-US" b="1" dirty="0">
              <a:latin typeface="Times New Roman" panose="02020603050405020304" pitchFamily="18" charset="0"/>
              <a:ea typeface="Times New Roman" panose="02020603050405020304" pitchFamily="18" charset="0"/>
            </a:endParaRPr>
          </a:p>
          <a:p>
            <a:pPr marL="1009015">
              <a:spcAft>
                <a:spcPts val="0"/>
              </a:spcAft>
            </a:pPr>
            <a:r>
              <a:rPr lang="en-US" b="1" dirty="0">
                <a:latin typeface="Times New Roman" panose="02020603050405020304" pitchFamily="18" charset="0"/>
                <a:ea typeface="Times New Roman" panose="02020603050405020304" pitchFamily="18" charset="0"/>
              </a:rPr>
              <a:t>Figure 4.2 Dataset collected and uploaded to the drive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482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1.jpeg">
            <a:extLst>
              <a:ext uri="{FF2B5EF4-FFF2-40B4-BE49-F238E27FC236}">
                <a16:creationId xmlns:a16="http://schemas.microsoft.com/office/drawing/2014/main" id="{A5F57347-D615-405E-ACEB-A2BC7F61587F}"/>
              </a:ext>
            </a:extLst>
          </p:cNvPr>
          <p:cNvPicPr/>
          <p:nvPr/>
        </p:nvPicPr>
        <p:blipFill>
          <a:blip r:embed="rId2" cstate="print"/>
          <a:stretch>
            <a:fillRect/>
          </a:stretch>
        </p:blipFill>
        <p:spPr>
          <a:xfrm>
            <a:off x="2771774" y="1943101"/>
            <a:ext cx="6410325" cy="3457574"/>
          </a:xfrm>
          <a:prstGeom prst="rect">
            <a:avLst/>
          </a:prstGeom>
        </p:spPr>
      </p:pic>
      <p:sp>
        <p:nvSpPr>
          <p:cNvPr id="5" name="Rectangle 4">
            <a:extLst>
              <a:ext uri="{FF2B5EF4-FFF2-40B4-BE49-F238E27FC236}">
                <a16:creationId xmlns:a16="http://schemas.microsoft.com/office/drawing/2014/main" id="{E54DCDFA-3F4D-4018-ACC6-686C80D9C80B}"/>
              </a:ext>
            </a:extLst>
          </p:cNvPr>
          <p:cNvSpPr/>
          <p:nvPr/>
        </p:nvSpPr>
        <p:spPr>
          <a:xfrm>
            <a:off x="591790" y="1087992"/>
            <a:ext cx="8095010" cy="400110"/>
          </a:xfrm>
          <a:prstGeom prst="rect">
            <a:avLst/>
          </a:prstGeom>
        </p:spPr>
        <p:txBody>
          <a:bodyPr wrap="square">
            <a:spAutoFit/>
          </a:bodyPr>
          <a:lstStyle/>
          <a:p>
            <a:pPr marL="327025">
              <a:spcBef>
                <a:spcPts val="5"/>
              </a:spcBef>
              <a:spcAft>
                <a:spcPts val="0"/>
              </a:spcAft>
            </a:pPr>
            <a:r>
              <a:rPr lang="en-US" sz="2000" b="1" dirty="0">
                <a:ea typeface="Times New Roman" panose="02020603050405020304" pitchFamily="18" charset="0"/>
              </a:rPr>
              <a:t>The final samples from the videos are attached as frames below:</a:t>
            </a:r>
          </a:p>
        </p:txBody>
      </p:sp>
      <p:sp>
        <p:nvSpPr>
          <p:cNvPr id="7" name="Rectangle 6">
            <a:extLst>
              <a:ext uri="{FF2B5EF4-FFF2-40B4-BE49-F238E27FC236}">
                <a16:creationId xmlns:a16="http://schemas.microsoft.com/office/drawing/2014/main" id="{E96B13DC-4241-4835-BC0E-738EA3F46F4E}"/>
              </a:ext>
            </a:extLst>
          </p:cNvPr>
          <p:cNvSpPr/>
          <p:nvPr/>
        </p:nvSpPr>
        <p:spPr>
          <a:xfrm>
            <a:off x="4379184" y="5486342"/>
            <a:ext cx="3433632" cy="369332"/>
          </a:xfrm>
          <a:prstGeom prst="rect">
            <a:avLst/>
          </a:prstGeom>
        </p:spPr>
        <p:txBody>
          <a:bodyPr wrap="none">
            <a:spAutoFit/>
          </a:bodyPr>
          <a:lstStyle/>
          <a:p>
            <a:pPr marL="42545" marR="463550" algn="ctr">
              <a:spcBef>
                <a:spcPts val="965"/>
              </a:spcBef>
              <a:spcAft>
                <a:spcPts val="0"/>
              </a:spcAft>
            </a:pPr>
            <a:r>
              <a:rPr lang="en-US" b="1" kern="0" dirty="0">
                <a:latin typeface="Times New Roman" panose="02020603050405020304" pitchFamily="18" charset="0"/>
                <a:ea typeface="Times New Roman" panose="02020603050405020304" pitchFamily="18" charset="0"/>
              </a:rPr>
              <a:t>Figure 4.6 Output Sample 1</a:t>
            </a:r>
          </a:p>
        </p:txBody>
      </p:sp>
    </p:spTree>
    <p:extLst>
      <p:ext uri="{BB962C8B-B14F-4D97-AF65-F5344CB8AC3E}">
        <p14:creationId xmlns:p14="http://schemas.microsoft.com/office/powerpoint/2010/main" val="2933583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2.jpeg">
            <a:extLst>
              <a:ext uri="{FF2B5EF4-FFF2-40B4-BE49-F238E27FC236}">
                <a16:creationId xmlns:a16="http://schemas.microsoft.com/office/drawing/2014/main" id="{644C908B-E43F-4C84-B6F6-930BB43A5BF4}"/>
              </a:ext>
            </a:extLst>
          </p:cNvPr>
          <p:cNvPicPr/>
          <p:nvPr/>
        </p:nvPicPr>
        <p:blipFill>
          <a:blip r:embed="rId2" cstate="print"/>
          <a:stretch>
            <a:fillRect/>
          </a:stretch>
        </p:blipFill>
        <p:spPr>
          <a:xfrm>
            <a:off x="2790825" y="1209675"/>
            <a:ext cx="6619875" cy="3829050"/>
          </a:xfrm>
          <a:prstGeom prst="rect">
            <a:avLst/>
          </a:prstGeom>
        </p:spPr>
      </p:pic>
      <p:sp>
        <p:nvSpPr>
          <p:cNvPr id="3" name="Rectangle 2">
            <a:extLst>
              <a:ext uri="{FF2B5EF4-FFF2-40B4-BE49-F238E27FC236}">
                <a16:creationId xmlns:a16="http://schemas.microsoft.com/office/drawing/2014/main" id="{431313A7-820F-4F85-93F6-99A9887FBC66}"/>
              </a:ext>
            </a:extLst>
          </p:cNvPr>
          <p:cNvSpPr/>
          <p:nvPr/>
        </p:nvSpPr>
        <p:spPr>
          <a:xfrm>
            <a:off x="2994112" y="5168384"/>
            <a:ext cx="4775025" cy="369332"/>
          </a:xfrm>
          <a:prstGeom prst="rect">
            <a:avLst/>
          </a:prstGeom>
        </p:spPr>
        <p:txBody>
          <a:bodyPr wrap="none">
            <a:spAutoFit/>
          </a:bodyPr>
          <a:lstStyle/>
          <a:p>
            <a:pPr marL="1834515">
              <a:spcAft>
                <a:spcPts val="0"/>
              </a:spcAft>
            </a:pPr>
            <a:r>
              <a:rPr lang="en-US" b="1" kern="0" dirty="0">
                <a:latin typeface="Times New Roman" panose="02020603050405020304" pitchFamily="18" charset="0"/>
                <a:ea typeface="Times New Roman" panose="02020603050405020304" pitchFamily="18" charset="0"/>
              </a:rPr>
              <a:t>Figure 4.7 Output Sample 2</a:t>
            </a:r>
          </a:p>
        </p:txBody>
      </p:sp>
    </p:spTree>
    <p:extLst>
      <p:ext uri="{BB962C8B-B14F-4D97-AF65-F5344CB8AC3E}">
        <p14:creationId xmlns:p14="http://schemas.microsoft.com/office/powerpoint/2010/main" val="312283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3.jpeg">
            <a:extLst>
              <a:ext uri="{FF2B5EF4-FFF2-40B4-BE49-F238E27FC236}">
                <a16:creationId xmlns:a16="http://schemas.microsoft.com/office/drawing/2014/main" id="{9844DAD1-A13C-482D-B9AE-429349A5F79A}"/>
              </a:ext>
            </a:extLst>
          </p:cNvPr>
          <p:cNvPicPr/>
          <p:nvPr/>
        </p:nvPicPr>
        <p:blipFill>
          <a:blip r:embed="rId2" cstate="print"/>
          <a:stretch>
            <a:fillRect/>
          </a:stretch>
        </p:blipFill>
        <p:spPr>
          <a:xfrm>
            <a:off x="2695575" y="1171574"/>
            <a:ext cx="6800850" cy="3781425"/>
          </a:xfrm>
          <a:prstGeom prst="rect">
            <a:avLst/>
          </a:prstGeom>
        </p:spPr>
      </p:pic>
      <p:sp>
        <p:nvSpPr>
          <p:cNvPr id="3" name="Rectangle 2">
            <a:extLst>
              <a:ext uri="{FF2B5EF4-FFF2-40B4-BE49-F238E27FC236}">
                <a16:creationId xmlns:a16="http://schemas.microsoft.com/office/drawing/2014/main" id="{1AB518D6-2A48-448E-9507-8B5EB80322FE}"/>
              </a:ext>
            </a:extLst>
          </p:cNvPr>
          <p:cNvSpPr/>
          <p:nvPr/>
        </p:nvSpPr>
        <p:spPr>
          <a:xfrm>
            <a:off x="2785995" y="5149334"/>
            <a:ext cx="4905510" cy="369332"/>
          </a:xfrm>
          <a:prstGeom prst="rect">
            <a:avLst/>
          </a:prstGeom>
        </p:spPr>
        <p:txBody>
          <a:bodyPr wrap="none">
            <a:spAutoFit/>
          </a:bodyPr>
          <a:lstStyle/>
          <a:p>
            <a:pPr marL="1967865">
              <a:spcAft>
                <a:spcPts val="0"/>
              </a:spcAft>
            </a:pPr>
            <a:r>
              <a:rPr lang="en-US" b="1" dirty="0">
                <a:latin typeface="Times New Roman" panose="02020603050405020304" pitchFamily="18" charset="0"/>
                <a:ea typeface="Times New Roman" panose="02020603050405020304" pitchFamily="18" charset="0"/>
              </a:rPr>
              <a:t>Figure 4.8 Output Sample 3</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8204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5D42-8563-4DD7-86DE-34ED1D8483C9}"/>
              </a:ext>
            </a:extLst>
          </p:cNvPr>
          <p:cNvSpPr>
            <a:spLocks noGrp="1"/>
          </p:cNvSpPr>
          <p:nvPr>
            <p:ph type="title"/>
          </p:nvPr>
        </p:nvSpPr>
        <p:spPr/>
        <p:txBody>
          <a:bodyPr/>
          <a:lstStyle/>
          <a:p>
            <a:r>
              <a:rPr lang="en-US" b="1" dirty="0"/>
              <a:t> CONCLUSION &amp; FUTURE WORK</a:t>
            </a:r>
            <a:endParaRPr lang="en-US" dirty="0"/>
          </a:p>
        </p:txBody>
      </p:sp>
    </p:spTree>
    <p:extLst>
      <p:ext uri="{BB962C8B-B14F-4D97-AF65-F5344CB8AC3E}">
        <p14:creationId xmlns:p14="http://schemas.microsoft.com/office/powerpoint/2010/main" val="1205897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8FF722-EB4B-4613-AACC-C2DEDBB523A2}"/>
              </a:ext>
            </a:extLst>
          </p:cNvPr>
          <p:cNvSpPr/>
          <p:nvPr/>
        </p:nvSpPr>
        <p:spPr>
          <a:xfrm>
            <a:off x="1514475" y="1038226"/>
            <a:ext cx="9048750" cy="4955203"/>
          </a:xfrm>
          <a:prstGeom prst="rect">
            <a:avLst/>
          </a:prstGeom>
        </p:spPr>
        <p:txBody>
          <a:bodyPr wrap="square">
            <a:spAutoFit/>
          </a:bodyPr>
          <a:lstStyle/>
          <a:p>
            <a:pPr marL="342900" indent="-342900">
              <a:buFont typeface="Wingdings" panose="05000000000000000000" pitchFamily="2" charset="2"/>
              <a:buChar char="Ø"/>
            </a:pPr>
            <a:r>
              <a:rPr lang="en-US" sz="2000" spc="-20" dirty="0">
                <a:ea typeface="Times New Roman" panose="02020603050405020304" pitchFamily="18" charset="0"/>
              </a:rPr>
              <a:t>With </a:t>
            </a:r>
            <a:r>
              <a:rPr lang="en-US" sz="2000" dirty="0">
                <a:ea typeface="Times New Roman" panose="02020603050405020304" pitchFamily="18" charset="0"/>
              </a:rPr>
              <a:t>the current technological advancements, </a:t>
            </a:r>
            <a:r>
              <a:rPr lang="en-US" sz="2000" spc="-25" dirty="0">
                <a:ea typeface="Times New Roman" panose="02020603050405020304" pitchFamily="18" charset="0"/>
              </a:rPr>
              <a:t>it’s </a:t>
            </a:r>
            <a:r>
              <a:rPr lang="en-US" sz="2000" dirty="0">
                <a:ea typeface="Times New Roman" panose="02020603050405020304" pitchFamily="18" charset="0"/>
              </a:rPr>
              <a:t>no doubt that in the next few years there will be automated vehicle transportations and much more applications to be developed for monitoring such as the Social Distancing application.</a:t>
            </a:r>
          </a:p>
          <a:p>
            <a:endParaRPr lang="en-US" dirty="0">
              <a:latin typeface="Times New Roman" panose="02020603050405020304" pitchFamily="18" charset="0"/>
            </a:endParaRPr>
          </a:p>
          <a:p>
            <a:pPr marL="342900" indent="-342900">
              <a:buFont typeface="Wingdings" panose="05000000000000000000" pitchFamily="2" charset="2"/>
              <a:buChar char="Ø"/>
            </a:pPr>
            <a:r>
              <a:rPr lang="en-US" sz="2000" dirty="0"/>
              <a:t>With a much larger dataset and more iterated files can be more efficient than the current one, with much computational power we can power multiple camera feeds at the same time. Thus the outcome of this model can help people track, monitor and measure easier and save time for the advancement of our daily routine in the near future in almost all the fields.</a:t>
            </a:r>
          </a:p>
          <a:p>
            <a:endParaRPr lang="en-US" sz="2000" dirty="0"/>
          </a:p>
          <a:p>
            <a:pPr marL="342900" indent="-342900">
              <a:buFont typeface="Wingdings" panose="05000000000000000000" pitchFamily="2" charset="2"/>
              <a:buChar char="Ø"/>
            </a:pPr>
            <a:r>
              <a:rPr lang="en-US" sz="2000" dirty="0"/>
              <a:t>Further, it was found that the finding the distance between the detected objects can be improved by calculating the depth of the image using computer vision. By applying differentiable warping to frames and comparing the result to adjacent ones, it provides several improvements. We can address occlusions geometrically and </a:t>
            </a:r>
            <a:r>
              <a:rPr lang="en-US" sz="2000" dirty="0" err="1"/>
              <a:t>differentiably</a:t>
            </a:r>
            <a:r>
              <a:rPr lang="en-US" sz="2000" dirty="0"/>
              <a:t>, directly using the depth maps as predicted during training. </a:t>
            </a:r>
          </a:p>
          <a:p>
            <a:endParaRPr lang="en-US" dirty="0"/>
          </a:p>
        </p:txBody>
      </p:sp>
    </p:spTree>
    <p:extLst>
      <p:ext uri="{BB962C8B-B14F-4D97-AF65-F5344CB8AC3E}">
        <p14:creationId xmlns:p14="http://schemas.microsoft.com/office/powerpoint/2010/main" val="2277414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236C-8643-46A5-8000-6C2C37FC3079}"/>
              </a:ext>
            </a:extLst>
          </p:cNvPr>
          <p:cNvSpPr>
            <a:spLocks noGrp="1"/>
          </p:cNvSpPr>
          <p:nvPr>
            <p:ph type="ctrTitle"/>
          </p:nvPr>
        </p:nvSpPr>
        <p:spPr/>
        <p:txBody>
          <a:bodyPr/>
          <a:lstStyle/>
          <a:p>
            <a:br>
              <a:rPr lang="en-US" dirty="0"/>
            </a:br>
            <a:br>
              <a:rPr lang="en-US" dirty="0"/>
            </a:br>
            <a:br>
              <a:rPr lang="en-US" dirty="0"/>
            </a:br>
            <a:br>
              <a:rPr lang="en-US" dirty="0"/>
            </a:br>
            <a:br>
              <a:rPr lang="en-US" dirty="0"/>
            </a:br>
            <a:r>
              <a:rPr lang="en-US" dirty="0"/>
              <a:t>THANK </a:t>
            </a:r>
          </a:p>
        </p:txBody>
      </p:sp>
      <p:sp>
        <p:nvSpPr>
          <p:cNvPr id="3" name="Subtitle 2">
            <a:extLst>
              <a:ext uri="{FF2B5EF4-FFF2-40B4-BE49-F238E27FC236}">
                <a16:creationId xmlns:a16="http://schemas.microsoft.com/office/drawing/2014/main" id="{D6A1CDFA-EA3C-49EA-BCE2-E60EE7BF71DD}"/>
              </a:ext>
            </a:extLst>
          </p:cNvPr>
          <p:cNvSpPr>
            <a:spLocks noGrp="1"/>
          </p:cNvSpPr>
          <p:nvPr>
            <p:ph type="subTitle" idx="1"/>
          </p:nvPr>
        </p:nvSpPr>
        <p:spPr/>
        <p:txBody>
          <a:bodyPr>
            <a:normAutofit/>
          </a:bodyPr>
          <a:lstStyle/>
          <a:p>
            <a:r>
              <a:rPr lang="en-US" sz="5400" dirty="0"/>
              <a:t>YOU</a:t>
            </a:r>
          </a:p>
        </p:txBody>
      </p:sp>
    </p:spTree>
    <p:extLst>
      <p:ext uri="{BB962C8B-B14F-4D97-AF65-F5344CB8AC3E}">
        <p14:creationId xmlns:p14="http://schemas.microsoft.com/office/powerpoint/2010/main" val="143497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2127-2BCB-4453-AB45-BA8BD138E3EE}"/>
              </a:ext>
            </a:extLst>
          </p:cNvPr>
          <p:cNvSpPr>
            <a:spLocks noGrp="1"/>
          </p:cNvSpPr>
          <p:nvPr>
            <p:ph type="title"/>
          </p:nvPr>
        </p:nvSpPr>
        <p:spPr/>
        <p:txBody>
          <a:bodyPr>
            <a:normAutofit fontScale="90000"/>
          </a:bodyPr>
          <a:lstStyle/>
          <a:p>
            <a:br>
              <a:rPr lang="en-US" sz="5300" b="1" dirty="0"/>
            </a:br>
            <a:r>
              <a:rPr lang="en-US" sz="5300" b="1" dirty="0"/>
              <a:t>MACHINE LEARNING</a:t>
            </a:r>
            <a:br>
              <a:rPr lang="en-US" dirty="0"/>
            </a:br>
            <a:endParaRPr lang="en-US" dirty="0"/>
          </a:p>
        </p:txBody>
      </p:sp>
    </p:spTree>
    <p:extLst>
      <p:ext uri="{BB962C8B-B14F-4D97-AF65-F5344CB8AC3E}">
        <p14:creationId xmlns:p14="http://schemas.microsoft.com/office/powerpoint/2010/main" val="59930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41289F-5409-4704-A0F9-EB46A5168D14}"/>
              </a:ext>
            </a:extLst>
          </p:cNvPr>
          <p:cNvSpPr/>
          <p:nvPr/>
        </p:nvSpPr>
        <p:spPr>
          <a:xfrm>
            <a:off x="1266825" y="962025"/>
            <a:ext cx="9610725" cy="4370427"/>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D0F1A"/>
                </a:solidFill>
                <a:ea typeface="Times New Roman" panose="02020603050405020304" pitchFamily="18" charset="0"/>
              </a:rPr>
              <a:t>Machine learning is a buzzword for today's </a:t>
            </a:r>
            <a:r>
              <a:rPr lang="en-US" sz="2000" spc="-15" dirty="0">
                <a:solidFill>
                  <a:srgbClr val="0D0F1A"/>
                </a:solidFill>
                <a:ea typeface="Times New Roman" panose="02020603050405020304" pitchFamily="18" charset="0"/>
              </a:rPr>
              <a:t>technology, </a:t>
            </a:r>
            <a:r>
              <a:rPr lang="en-US" sz="2000" dirty="0">
                <a:solidFill>
                  <a:srgbClr val="0D0F1A"/>
                </a:solidFill>
                <a:ea typeface="Times New Roman" panose="02020603050405020304" pitchFamily="18" charset="0"/>
              </a:rPr>
              <a:t>and it is growing very rapidly day by </a:t>
            </a:r>
            <a:r>
              <a:rPr lang="en-US" sz="2000" spc="-30" dirty="0">
                <a:solidFill>
                  <a:srgbClr val="0D0F1A"/>
                </a:solidFill>
                <a:ea typeface="Times New Roman" panose="02020603050405020304" pitchFamily="18" charset="0"/>
              </a:rPr>
              <a:t>day. </a:t>
            </a:r>
            <a:r>
              <a:rPr lang="en-US" sz="2000" spc="-60" dirty="0">
                <a:solidFill>
                  <a:srgbClr val="0D0F1A"/>
                </a:solidFill>
                <a:ea typeface="Times New Roman" panose="02020603050405020304" pitchFamily="18" charset="0"/>
              </a:rPr>
              <a:t>We </a:t>
            </a:r>
            <a:r>
              <a:rPr lang="en-US" sz="2000" dirty="0">
                <a:solidFill>
                  <a:srgbClr val="0D0F1A"/>
                </a:solidFill>
                <a:ea typeface="Times New Roman" panose="02020603050405020304" pitchFamily="18" charset="0"/>
              </a:rPr>
              <a:t>are using machine learning in our daily life even without knowing it such as Google Maps, Google Assistant, and Alexa, machine learning</a:t>
            </a:r>
            <a:r>
              <a:rPr lang="en-US" sz="2000" spc="-30"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is</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a</a:t>
            </a:r>
            <a:r>
              <a:rPr lang="en-US" sz="2000" spc="-30"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method</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of</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data</a:t>
            </a:r>
            <a:r>
              <a:rPr lang="en-US" sz="2000" spc="-30"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analysis</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that</a:t>
            </a:r>
            <a:r>
              <a:rPr lang="en-US" sz="2000" spc="-30"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automates</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analytical</a:t>
            </a:r>
            <a:r>
              <a:rPr lang="en-US" sz="2000" spc="-25"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model</a:t>
            </a:r>
            <a:r>
              <a:rPr lang="en-US" sz="2000" spc="-30" dirty="0">
                <a:solidFill>
                  <a:srgbClr val="0D0F1A"/>
                </a:solidFill>
                <a:ea typeface="Times New Roman" panose="02020603050405020304" pitchFamily="18" charset="0"/>
              </a:rPr>
              <a:t> </a:t>
            </a:r>
            <a:r>
              <a:rPr lang="en-US" sz="2000" dirty="0">
                <a:solidFill>
                  <a:srgbClr val="0D0F1A"/>
                </a:solidFill>
                <a:ea typeface="Times New Roman" panose="02020603050405020304" pitchFamily="18" charset="0"/>
              </a:rPr>
              <a:t>building.</a:t>
            </a:r>
          </a:p>
          <a:p>
            <a:pPr marL="285750" indent="-285750">
              <a:buFont typeface="Arial" panose="020B0604020202020204" pitchFamily="34" charset="0"/>
              <a:buChar char="•"/>
            </a:pPr>
            <a:endParaRPr lang="en-US" dirty="0">
              <a:solidFill>
                <a:srgbClr val="0D0F1A"/>
              </a:solidFill>
              <a:latin typeface="Times New Roman" panose="02020603050405020304" pitchFamily="18" charset="0"/>
            </a:endParaRPr>
          </a:p>
          <a:p>
            <a:pPr marL="285750" indent="-285750">
              <a:buFont typeface="Arial" panose="020B0604020202020204" pitchFamily="34" charset="0"/>
              <a:buChar char="•"/>
            </a:pPr>
            <a:r>
              <a:rPr lang="en-US" sz="2000"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Systems that get smarter and smarter over time without human intervention are ML. Deep Learning (DL) is a machine learning (ML) applied to large data sets. Most AI work involves ML because intelligent behavior requires considerable knowledge.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95706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B84DFE-EB7D-4AB5-A02E-56C300FBAB2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352800" y="1511579"/>
            <a:ext cx="5543550" cy="3874787"/>
          </a:xfrm>
          <a:prstGeom prst="rect">
            <a:avLst/>
          </a:prstGeom>
        </p:spPr>
      </p:pic>
    </p:spTree>
    <p:extLst>
      <p:ext uri="{BB962C8B-B14F-4D97-AF65-F5344CB8AC3E}">
        <p14:creationId xmlns:p14="http://schemas.microsoft.com/office/powerpoint/2010/main" val="365910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1650-166A-436E-8433-D3FC26FB38A8}"/>
              </a:ext>
            </a:extLst>
          </p:cNvPr>
          <p:cNvSpPr>
            <a:spLocks noGrp="1"/>
          </p:cNvSpPr>
          <p:nvPr>
            <p:ph type="title"/>
          </p:nvPr>
        </p:nvSpPr>
        <p:spPr/>
        <p:txBody>
          <a:bodyPr>
            <a:normAutofit fontScale="90000"/>
          </a:bodyPr>
          <a:lstStyle/>
          <a:p>
            <a:r>
              <a:rPr lang="en-US" b="1" dirty="0"/>
              <a:t>WORKING OF MACHINE LEARNING ALGORITHMS</a:t>
            </a:r>
            <a:endParaRPr lang="en-US" dirty="0"/>
          </a:p>
        </p:txBody>
      </p:sp>
      <p:sp>
        <p:nvSpPr>
          <p:cNvPr id="3" name="Content Placeholder 2">
            <a:extLst>
              <a:ext uri="{FF2B5EF4-FFF2-40B4-BE49-F238E27FC236}">
                <a16:creationId xmlns:a16="http://schemas.microsoft.com/office/drawing/2014/main" id="{8D6CCFAE-9046-4462-A2CF-7493B8BC53F8}"/>
              </a:ext>
            </a:extLst>
          </p:cNvPr>
          <p:cNvSpPr>
            <a:spLocks noGrp="1"/>
          </p:cNvSpPr>
          <p:nvPr>
            <p:ph idx="1"/>
          </p:nvPr>
        </p:nvSpPr>
        <p:spPr/>
        <p:txBody>
          <a:bodyPr>
            <a:normAutofit/>
          </a:bodyPr>
          <a:lstStyle/>
          <a:p>
            <a:r>
              <a:rPr lang="en-US" sz="2000" dirty="0"/>
              <a:t>Machine Learning algorithms utilize a variety of techniques to handle large amounts of complex data to make decisions. These algorithms complete the task of learning from data with specific inputs given to the machine. It’s important to understand how these algorithms and a machine learning system as a whole work, so that we can get to know how these can be used in the future.</a:t>
            </a:r>
          </a:p>
          <a:p>
            <a:endParaRPr lang="en-US" sz="2000" dirty="0"/>
          </a:p>
          <a:p>
            <a:r>
              <a:rPr lang="en-US" sz="2000" dirty="0"/>
              <a:t>This enables the ML algorithm to learn on its own and produce an optimal answer that will gradually increase in accuracy over time. After a desired level of accuracy is obtained, the machine learning algorithm is deployed.</a:t>
            </a:r>
          </a:p>
          <a:p>
            <a:endParaRPr lang="en-US" sz="2000" dirty="0"/>
          </a:p>
        </p:txBody>
      </p:sp>
    </p:spTree>
    <p:extLst>
      <p:ext uri="{BB962C8B-B14F-4D97-AF65-F5344CB8AC3E}">
        <p14:creationId xmlns:p14="http://schemas.microsoft.com/office/powerpoint/2010/main" val="313428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5107D-2F30-42B3-9236-1FB731C6C059}"/>
              </a:ext>
            </a:extLst>
          </p:cNvPr>
          <p:cNvSpPr/>
          <p:nvPr/>
        </p:nvSpPr>
        <p:spPr>
          <a:xfrm>
            <a:off x="1428750" y="962025"/>
            <a:ext cx="9334500" cy="4550926"/>
          </a:xfrm>
          <a:prstGeom prst="rect">
            <a:avLst/>
          </a:prstGeom>
        </p:spPr>
        <p:txBody>
          <a:bodyPr wrap="square">
            <a:spAutoFit/>
          </a:bodyPr>
          <a:lstStyle/>
          <a:p>
            <a:pPr marL="241300" marR="697230" indent="457200" algn="just">
              <a:lnSpc>
                <a:spcPct val="157000"/>
              </a:lnSpc>
              <a:spcBef>
                <a:spcPts val="685"/>
              </a:spcBef>
              <a:spcAft>
                <a:spcPts val="0"/>
              </a:spcAft>
            </a:pPr>
            <a:r>
              <a:rPr lang="en-US" b="1" dirty="0">
                <a:ea typeface="Times New Roman" panose="02020603050405020304" pitchFamily="18" charset="0"/>
              </a:rPr>
              <a:t>A Decision Process</a:t>
            </a:r>
            <a:r>
              <a:rPr lang="en-US" dirty="0">
                <a:ea typeface="Times New Roman" panose="02020603050405020304" pitchFamily="18" charset="0"/>
              </a:rPr>
              <a:t>: In general, machine learning algorithms are used to make a prediction or classification. Based on some input data, which can be labeled or unlabeled, your algorithm will produce an estimate of a pattern in the data.</a:t>
            </a:r>
          </a:p>
          <a:p>
            <a:pPr marL="241300" marR="695960" indent="457200" algn="just">
              <a:lnSpc>
                <a:spcPct val="157000"/>
              </a:lnSpc>
              <a:spcBef>
                <a:spcPts val="625"/>
              </a:spcBef>
              <a:spcAft>
                <a:spcPts val="0"/>
              </a:spcAft>
            </a:pPr>
            <a:r>
              <a:rPr lang="en-US" b="1" dirty="0">
                <a:ea typeface="Times New Roman" panose="02020603050405020304" pitchFamily="18" charset="0"/>
              </a:rPr>
              <a:t>An Error Function</a:t>
            </a:r>
            <a:r>
              <a:rPr lang="en-US" dirty="0">
                <a:ea typeface="Times New Roman" panose="02020603050405020304" pitchFamily="18" charset="0"/>
              </a:rPr>
              <a:t>: An error function serves to evaluate the prediction of the model. If there are known examples, an error function can make a comparison to assess the accuracy of the model.</a:t>
            </a:r>
          </a:p>
          <a:p>
            <a:pPr marL="241300" marR="694690" indent="457200" algn="just">
              <a:lnSpc>
                <a:spcPct val="157000"/>
              </a:lnSpc>
              <a:spcBef>
                <a:spcPts val="620"/>
              </a:spcBef>
              <a:spcAft>
                <a:spcPts val="0"/>
              </a:spcAft>
            </a:pPr>
            <a:r>
              <a:rPr lang="en-US" b="1" dirty="0">
                <a:ea typeface="Times New Roman" panose="02020603050405020304" pitchFamily="18" charset="0"/>
              </a:rPr>
              <a:t>A Model Optimization Process</a:t>
            </a:r>
            <a:r>
              <a:rPr lang="en-US" dirty="0">
                <a:ea typeface="Times New Roman" panose="02020603050405020304" pitchFamily="18" charset="0"/>
              </a:rPr>
              <a:t>: If the model can fit better to the data points in the training set, then weights are adjusted to reduce the discrepancy between the known example and the model estimate. The algorithm will repeat this evaluation and optimize the process, updating weights autonomously until a threshold of accuracy has been met.</a:t>
            </a:r>
          </a:p>
        </p:txBody>
      </p:sp>
    </p:spTree>
    <p:extLst>
      <p:ext uri="{BB962C8B-B14F-4D97-AF65-F5344CB8AC3E}">
        <p14:creationId xmlns:p14="http://schemas.microsoft.com/office/powerpoint/2010/main" val="312138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7814-C368-42A0-9125-88556C923ECA}"/>
              </a:ext>
            </a:extLst>
          </p:cNvPr>
          <p:cNvSpPr>
            <a:spLocks noGrp="1"/>
          </p:cNvSpPr>
          <p:nvPr>
            <p:ph type="title"/>
          </p:nvPr>
        </p:nvSpPr>
        <p:spPr/>
        <p:txBody>
          <a:bodyPr/>
          <a:lstStyle/>
          <a:p>
            <a:r>
              <a:rPr lang="en-US" b="1" dirty="0"/>
              <a:t>TYPES OF MACHINE LEARNING METHODS</a:t>
            </a:r>
            <a:endParaRPr lang="en-US" dirty="0"/>
          </a:p>
        </p:txBody>
      </p:sp>
      <p:sp>
        <p:nvSpPr>
          <p:cNvPr id="3" name="Text Placeholder 2">
            <a:extLst>
              <a:ext uri="{FF2B5EF4-FFF2-40B4-BE49-F238E27FC236}">
                <a16:creationId xmlns:a16="http://schemas.microsoft.com/office/drawing/2014/main" id="{7CCC3611-60C3-4083-9A8D-27F7C8BA0F7F}"/>
              </a:ext>
            </a:extLst>
          </p:cNvPr>
          <p:cNvSpPr>
            <a:spLocks noGrp="1"/>
          </p:cNvSpPr>
          <p:nvPr>
            <p:ph type="body" idx="1"/>
          </p:nvPr>
        </p:nvSpPr>
        <p:spPr/>
        <p:txBody>
          <a:bodyPr/>
          <a:lstStyle/>
          <a:p>
            <a:r>
              <a:rPr lang="en-US" dirty="0"/>
              <a:t>Supervised learning, Unsupervised and Reinforcement learning</a:t>
            </a:r>
          </a:p>
        </p:txBody>
      </p:sp>
    </p:spTree>
    <p:extLst>
      <p:ext uri="{BB962C8B-B14F-4D97-AF65-F5344CB8AC3E}">
        <p14:creationId xmlns:p14="http://schemas.microsoft.com/office/powerpoint/2010/main" val="369067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5CE04-5FE0-46F6-A8B4-FB157FBD481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52726" y="1097445"/>
            <a:ext cx="6657974" cy="4643181"/>
          </a:xfrm>
          <a:prstGeom prst="rect">
            <a:avLst/>
          </a:prstGeom>
        </p:spPr>
      </p:pic>
    </p:spTree>
    <p:extLst>
      <p:ext uri="{BB962C8B-B14F-4D97-AF65-F5344CB8AC3E}">
        <p14:creationId xmlns:p14="http://schemas.microsoft.com/office/powerpoint/2010/main" val="609594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1064</Words>
  <Application>Microsoft Office PowerPoint</Application>
  <PresentationFormat>Widescreen</PresentationFormat>
  <Paragraphs>69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Garamond</vt:lpstr>
      <vt:lpstr>Times New Roman</vt:lpstr>
      <vt:lpstr>Wingdings</vt:lpstr>
      <vt:lpstr>Organic</vt:lpstr>
      <vt:lpstr>   SOCIAL DISTANCE MONITORING USING  MACHINE LEARNING</vt:lpstr>
      <vt:lpstr>ABSTRACT</vt:lpstr>
      <vt:lpstr> MACHINE LEARNING </vt:lpstr>
      <vt:lpstr>PowerPoint Presentation</vt:lpstr>
      <vt:lpstr>PowerPoint Presentation</vt:lpstr>
      <vt:lpstr>WORKING OF MACHINE LEARNING ALGORITHMS</vt:lpstr>
      <vt:lpstr>PowerPoint Presentation</vt:lpstr>
      <vt:lpstr>TYPES OF MACHINE LEARNING METHODS</vt:lpstr>
      <vt:lpstr>PowerPoint Presentation</vt:lpstr>
      <vt:lpstr>PowerPoint Presentation</vt:lpstr>
      <vt:lpstr>PowerPoint Presentation</vt:lpstr>
      <vt:lpstr>SOCIAL DISTANCE MONITORING USING MACHINE LEARNING</vt:lpstr>
      <vt:lpstr>PowerPoint Presentation</vt:lpstr>
      <vt:lpstr>MEAN ABSOLUTE ERROR</vt:lpstr>
      <vt:lpstr>PowerPoint Presentation</vt:lpstr>
      <vt:lpstr>PowerPoint Presentation</vt:lpstr>
      <vt:lpstr>PowerPoint Presentation</vt:lpstr>
      <vt:lpstr>SOFTWARE REQUIREMENTS</vt:lpstr>
      <vt:lpstr>PowerPoint Presentation</vt:lpstr>
      <vt:lpstr> RESULT ANALYSIS</vt:lpstr>
      <vt:lpstr>PowerPoint Presentation</vt:lpstr>
      <vt:lpstr>PowerPoint Presentation</vt:lpstr>
      <vt:lpstr>PowerPoint Presentation</vt:lpstr>
      <vt:lpstr>PowerPoint Presentation</vt:lpstr>
      <vt:lpstr>PowerPoint Presentation</vt:lpstr>
      <vt:lpstr> CONCLUSION &amp; FUTURE WORK</vt:lpstr>
      <vt:lpstr>PowerPoint Presentation</vt:lpstr>
      <vt:lpstr>     THANK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Sundaragurumoorthy V</dc:creator>
  <cp:lastModifiedBy>Sundaragurumoorthy V</cp:lastModifiedBy>
  <cp:revision>9</cp:revision>
  <dcterms:created xsi:type="dcterms:W3CDTF">2022-06-19T11:26:52Z</dcterms:created>
  <dcterms:modified xsi:type="dcterms:W3CDTF">2022-06-19T12:14:34Z</dcterms:modified>
</cp:coreProperties>
</file>