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4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735" r:id="rId1"/>
  </p:sldMasterIdLst>
  <p:notesMasterIdLst>
    <p:notesMasterId r:id="rId2"/>
  </p:notesMasterIdLst>
  <p:sldIdLst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cuments\WPS%20Cloud%20Files\475760383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cuments\WPS%20Cloud%20Files\475760383\employee_data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 Employee performance level!PivotTable1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t>PERFORMANCE LEVEL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59238427442777"/>
          <c:y val="0.226597400607854"/>
          <c:w val="0.643839821403656"/>
          <c:h val="0.5748188433331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'[employee_data.xlsx] Employee performance level'!$B$3:$B$4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'[employee_data.xlsx] Employee performance level'!$A$5:$A$15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'[employee_data.xlsx] Employee performance level'!$B$5:$B$15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1"/>
          <c:order val="1"/>
          <c:tx>
            <c:strRef>
              <c:f>'[employee_data.xlsx] Employee performance level'!$C$3:$C$4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'[employee_data.xlsx] Employee performance level'!$A$5:$A$15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'[employee_data.xlsx] Employee performance level'!$C$5:$C$15</c:f>
              <c:numCache>
                <c:formatCode>General</c:formatCode>
                <c:ptCount val="10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75.0</c:v>
                </c:pt>
                <c:pt idx="9">
                  <c:v>79.0</c:v>
                </c:pt>
              </c:numCache>
            </c:numRef>
          </c:val>
        </c:ser>
        <c:ser>
          <c:idx val="2"/>
          <c:order val="2"/>
          <c:tx>
            <c:strRef>
              <c:f>'[employee_data.xlsx] Employee performance level'!$D$3:$D$4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'[employee_data.xlsx] Employee performance level'!$A$5:$A$15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'[employee_data.xlsx] Employee performance level'!$D$5:$D$15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'[employee_data.xlsx] Employee performance level'!$E$3:$E$4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'[employee_data.xlsx] Employee performance level'!$A$5:$A$15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'[employee_data.xlsx] Employee performance level'!$E$5:$E$15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1270986"/>
        <c:axId val="479137854"/>
      </c:barChart>
      <c:catAx>
        <c:axId val="811270986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479137854"/>
        <c:crosses val="autoZero"/>
        <c:auto val="1"/>
        <c:lblAlgn val="ctr"/>
        <c:lblOffset val="100"/>
        <c:noMultiLvlLbl val="0"/>
      </c:catAx>
      <c:valAx>
        <c:axId val="47913785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81127098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5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6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7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12700" cap="flat" cmpd="sng" algn="ctr">
      <a:solidFill>
        <a:schemeClr val="bg1"/>
      </a:solidFill>
      <a:prstDash val="solid"/>
      <a:miter lim="800000"/>
    </a:ln>
    <a:effectLst/>
    <a:sp3d>
      <a:extrusionClr>
        <a:srgbClr val="FFFFFF"/>
      </a:extrusionClr>
      <a:contourClr>
        <a:srgbClr val="FFFFFF"/>
      </a:contourClr>
    </a:sp3d>
  </c:spPr>
  <c:txPr>
    <a:bodyPr/>
    <a:lstStyle/>
    <a:p>
      <a:pPr>
        <a:defRPr lang="en-US">
          <a:solidFill>
            <a:schemeClr val="dk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 Employee performance level!PivotTable1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>
        <c:manualLayout>
          <c:layoutTarget val="inner"/>
          <c:xMode val="edge"/>
          <c:yMode val="edge"/>
          <c:x val="0.0359572400388727"/>
          <c:y val="0.357453700789699"/>
          <c:w val="0.739691795085381"/>
          <c:h val="0.512916669580672"/>
        </c:manualLayout>
      </c:layout>
      <c:pie3DChart>
        <c:varyColors val="1"/>
        <c:ser>
          <c:idx val="0"/>
          <c:order val="0"/>
          <c:tx>
            <c:strRef>
              <c:f>'[employee_data.xlsx] Employee performance level'!$B$3:$B$4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dir="t" rig="threePt"/>
            </a:scene3d>
            <a:sp3d contourW="9525"/>
          </c:spPr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shade val="76667"/>
                      <a:hueOff val="-1670000"/>
                    </a:schemeClr>
                  </a:gs>
                  <a:gs pos="100000">
                    <a:schemeClr val="accent1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shade val="76667"/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shade val="76667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shade val="76667"/>
                      <a:hueOff val="-1670000"/>
                    </a:schemeClr>
                  </a:gs>
                  <a:gs pos="100000">
                    <a:schemeClr val="accent2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shade val="76667"/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shade val="76667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shade val="76667"/>
                      <a:hueOff val="-1670000"/>
                    </a:schemeClr>
                  </a:gs>
                  <a:gs pos="100000">
                    <a:schemeClr val="accent3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shade val="76667"/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shade val="76667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shade val="76667"/>
                      <a:hueOff val="-1670000"/>
                    </a:schemeClr>
                  </a:gs>
                  <a:gs pos="100000">
                    <a:schemeClr val="accent4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shade val="76667"/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shade val="76667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shade val="76667"/>
                      <a:hueOff val="-1670000"/>
                    </a:schemeClr>
                  </a:gs>
                  <a:gs pos="100000">
                    <a:schemeClr val="accent5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shade val="76667"/>
                        <a:lumMod val="75000"/>
                        <a:hueOff val="-1670000"/>
                      </a:schemeClr>
                    </a:gs>
                    <a:gs pos="100000">
                      <a:schemeClr val="accent5">
                        <a:shade val="76667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shade val="76667"/>
                      <a:hueOff val="-1670000"/>
                    </a:schemeClr>
                  </a:gs>
                  <a:gs pos="100000">
                    <a:schemeClr val="accent6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shade val="76667"/>
                        <a:lumMod val="75000"/>
                        <a:hueOff val="-1670000"/>
                      </a:schemeClr>
                    </a:gs>
                    <a:gs pos="100000">
                      <a:schemeClr val="accent6">
                        <a:shade val="76667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tint val="76667"/>
                      <a:hueOff val="-1670000"/>
                    </a:schemeClr>
                  </a:gs>
                  <a:gs pos="100000">
                    <a:schemeClr val="accent1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tint val="76667"/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tint val="76667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tint val="76667"/>
                      <a:hueOff val="-1670000"/>
                    </a:schemeClr>
                  </a:gs>
                  <a:gs pos="100000">
                    <a:schemeClr val="accent2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tint val="76667"/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tint val="76667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0">
                    <a:schemeClr val="accent3">
                      <a:tint val="76667"/>
                      <a:hueOff val="-1670000"/>
                    </a:schemeClr>
                  </a:gs>
                  <a:gs pos="100000">
                    <a:schemeClr val="accent3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tint val="76667"/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tint val="76667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9"/>
            <c:bubble3D val="0"/>
            <c:spPr>
              <a:gradFill>
                <a:gsLst>
                  <a:gs pos="0">
                    <a:schemeClr val="accent4">
                      <a:tint val="76667"/>
                      <a:hueOff val="-1670000"/>
                    </a:schemeClr>
                  </a:gs>
                  <a:gs pos="100000">
                    <a:schemeClr val="accent4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tint val="76667"/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tint val="76667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'[employee_data.xlsx] Employee performance level'!$A$5:$A$15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'[employee_data.xlsx] Employee performance level'!$B$5:$B$15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1"/>
          <c:order val="1"/>
          <c:tx>
            <c:strRef>
              <c:f>'[employee_data.xlsx] Employee performance level'!$C$3:$C$4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shade val="76667"/>
                      <a:hueOff val="-1670000"/>
                    </a:schemeClr>
                  </a:gs>
                  <a:gs pos="100000">
                    <a:schemeClr val="accent1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shade val="76667"/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shade val="76667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shade val="76667"/>
                      <a:hueOff val="-1670000"/>
                    </a:schemeClr>
                  </a:gs>
                  <a:gs pos="100000">
                    <a:schemeClr val="accent2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shade val="76667"/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shade val="76667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shade val="76667"/>
                      <a:hueOff val="-1670000"/>
                    </a:schemeClr>
                  </a:gs>
                  <a:gs pos="100000">
                    <a:schemeClr val="accent3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shade val="76667"/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shade val="76667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shade val="76667"/>
                      <a:hueOff val="-1670000"/>
                    </a:schemeClr>
                  </a:gs>
                  <a:gs pos="100000">
                    <a:schemeClr val="accent4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shade val="76667"/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shade val="76667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shade val="76667"/>
                      <a:hueOff val="-1670000"/>
                    </a:schemeClr>
                  </a:gs>
                  <a:gs pos="100000">
                    <a:schemeClr val="accent5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shade val="76667"/>
                        <a:lumMod val="75000"/>
                        <a:hueOff val="-1670000"/>
                      </a:schemeClr>
                    </a:gs>
                    <a:gs pos="100000">
                      <a:schemeClr val="accent5">
                        <a:shade val="76667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shade val="76667"/>
                      <a:hueOff val="-1670000"/>
                    </a:schemeClr>
                  </a:gs>
                  <a:gs pos="100000">
                    <a:schemeClr val="accent6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shade val="76667"/>
                        <a:lumMod val="75000"/>
                        <a:hueOff val="-1670000"/>
                      </a:schemeClr>
                    </a:gs>
                    <a:gs pos="100000">
                      <a:schemeClr val="accent6">
                        <a:shade val="76667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tint val="76667"/>
                      <a:hueOff val="-1670000"/>
                    </a:schemeClr>
                  </a:gs>
                  <a:gs pos="100000">
                    <a:schemeClr val="accent1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tint val="76667"/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tint val="76667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tint val="76667"/>
                      <a:hueOff val="-1670000"/>
                    </a:schemeClr>
                  </a:gs>
                  <a:gs pos="100000">
                    <a:schemeClr val="accent2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tint val="76667"/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tint val="76667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0">
                    <a:schemeClr val="accent3">
                      <a:tint val="76667"/>
                      <a:hueOff val="-1670000"/>
                    </a:schemeClr>
                  </a:gs>
                  <a:gs pos="100000">
                    <a:schemeClr val="accent3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tint val="76667"/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tint val="76667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9"/>
            <c:bubble3D val="0"/>
            <c:spPr>
              <a:gradFill>
                <a:gsLst>
                  <a:gs pos="0">
                    <a:schemeClr val="accent4">
                      <a:tint val="76667"/>
                      <a:hueOff val="-1670000"/>
                    </a:schemeClr>
                  </a:gs>
                  <a:gs pos="100000">
                    <a:schemeClr val="accent4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tint val="76667"/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tint val="76667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'[employee_data.xlsx] Employee performance level'!$A$5:$A$15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'[employee_data.xlsx] Employee performance level'!$C$5:$C$15</c:f>
              <c:numCache>
                <c:formatCode>General</c:formatCode>
                <c:ptCount val="10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75.0</c:v>
                </c:pt>
                <c:pt idx="9">
                  <c:v>79.0</c:v>
                </c:pt>
              </c:numCache>
            </c:numRef>
          </c:val>
        </c:ser>
        <c:ser>
          <c:idx val="2"/>
          <c:order val="2"/>
          <c:tx>
            <c:strRef>
              <c:f>'[employee_data.xlsx] Employee performance level'!$D$3:$D$4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shade val="76667"/>
                      <a:hueOff val="-1670000"/>
                    </a:schemeClr>
                  </a:gs>
                  <a:gs pos="100000">
                    <a:schemeClr val="accent1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shade val="76667"/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shade val="76667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shade val="76667"/>
                      <a:hueOff val="-1670000"/>
                    </a:schemeClr>
                  </a:gs>
                  <a:gs pos="100000">
                    <a:schemeClr val="accent2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shade val="76667"/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shade val="76667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shade val="76667"/>
                      <a:hueOff val="-1670000"/>
                    </a:schemeClr>
                  </a:gs>
                  <a:gs pos="100000">
                    <a:schemeClr val="accent3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shade val="76667"/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shade val="76667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shade val="76667"/>
                      <a:hueOff val="-1670000"/>
                    </a:schemeClr>
                  </a:gs>
                  <a:gs pos="100000">
                    <a:schemeClr val="accent4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shade val="76667"/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shade val="76667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shade val="76667"/>
                      <a:hueOff val="-1670000"/>
                    </a:schemeClr>
                  </a:gs>
                  <a:gs pos="100000">
                    <a:schemeClr val="accent5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shade val="76667"/>
                        <a:lumMod val="75000"/>
                        <a:hueOff val="-1670000"/>
                      </a:schemeClr>
                    </a:gs>
                    <a:gs pos="100000">
                      <a:schemeClr val="accent5">
                        <a:shade val="76667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shade val="76667"/>
                      <a:hueOff val="-1670000"/>
                    </a:schemeClr>
                  </a:gs>
                  <a:gs pos="100000">
                    <a:schemeClr val="accent6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shade val="76667"/>
                        <a:lumMod val="75000"/>
                        <a:hueOff val="-1670000"/>
                      </a:schemeClr>
                    </a:gs>
                    <a:gs pos="100000">
                      <a:schemeClr val="accent6">
                        <a:shade val="76667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tint val="76667"/>
                      <a:hueOff val="-1670000"/>
                    </a:schemeClr>
                  </a:gs>
                  <a:gs pos="100000">
                    <a:schemeClr val="accent1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tint val="76667"/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tint val="76667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tint val="76667"/>
                      <a:hueOff val="-1670000"/>
                    </a:schemeClr>
                  </a:gs>
                  <a:gs pos="100000">
                    <a:schemeClr val="accent2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tint val="76667"/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tint val="76667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0">
                    <a:schemeClr val="accent3">
                      <a:tint val="76667"/>
                      <a:hueOff val="-1670000"/>
                    </a:schemeClr>
                  </a:gs>
                  <a:gs pos="100000">
                    <a:schemeClr val="accent3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tint val="76667"/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tint val="76667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9"/>
            <c:bubble3D val="0"/>
            <c:spPr>
              <a:gradFill>
                <a:gsLst>
                  <a:gs pos="0">
                    <a:schemeClr val="accent4">
                      <a:tint val="76667"/>
                      <a:hueOff val="-1670000"/>
                    </a:schemeClr>
                  </a:gs>
                  <a:gs pos="100000">
                    <a:schemeClr val="accent4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tint val="76667"/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tint val="76667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'[employee_data.xlsx] Employee performance level'!$A$5:$A$15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'[employee_data.xlsx] Employee performance level'!$D$5:$D$15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'[employee_data.xlsx] Employee performance level'!$E$3:$E$4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shade val="76667"/>
                      <a:hueOff val="-1670000"/>
                    </a:schemeClr>
                  </a:gs>
                  <a:gs pos="100000">
                    <a:schemeClr val="accent1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shade val="76667"/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shade val="76667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shade val="76667"/>
                      <a:hueOff val="-1670000"/>
                    </a:schemeClr>
                  </a:gs>
                  <a:gs pos="100000">
                    <a:schemeClr val="accent2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shade val="76667"/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shade val="76667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shade val="76667"/>
                      <a:hueOff val="-1670000"/>
                    </a:schemeClr>
                  </a:gs>
                  <a:gs pos="100000">
                    <a:schemeClr val="accent3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shade val="76667"/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shade val="76667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shade val="76667"/>
                      <a:hueOff val="-1670000"/>
                    </a:schemeClr>
                  </a:gs>
                  <a:gs pos="100000">
                    <a:schemeClr val="accent4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shade val="76667"/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shade val="76667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shade val="76667"/>
                      <a:hueOff val="-1670000"/>
                    </a:schemeClr>
                  </a:gs>
                  <a:gs pos="100000">
                    <a:schemeClr val="accent5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shade val="76667"/>
                        <a:lumMod val="75000"/>
                        <a:hueOff val="-1670000"/>
                      </a:schemeClr>
                    </a:gs>
                    <a:gs pos="100000">
                      <a:schemeClr val="accent5">
                        <a:shade val="76667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shade val="76667"/>
                      <a:hueOff val="-1670000"/>
                    </a:schemeClr>
                  </a:gs>
                  <a:gs pos="100000">
                    <a:schemeClr val="accent6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shade val="76667"/>
                        <a:lumMod val="75000"/>
                        <a:hueOff val="-1670000"/>
                      </a:schemeClr>
                    </a:gs>
                    <a:gs pos="100000">
                      <a:schemeClr val="accent6">
                        <a:shade val="76667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tint val="76667"/>
                      <a:hueOff val="-1670000"/>
                    </a:schemeClr>
                  </a:gs>
                  <a:gs pos="100000">
                    <a:schemeClr val="accent1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tint val="76667"/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tint val="76667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tint val="76667"/>
                      <a:hueOff val="-1670000"/>
                    </a:schemeClr>
                  </a:gs>
                  <a:gs pos="100000">
                    <a:schemeClr val="accent2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tint val="76667"/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tint val="76667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0">
                    <a:schemeClr val="accent3">
                      <a:tint val="76667"/>
                      <a:hueOff val="-1670000"/>
                    </a:schemeClr>
                  </a:gs>
                  <a:gs pos="100000">
                    <a:schemeClr val="accent3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tint val="76667"/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tint val="76667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9"/>
            <c:bubble3D val="0"/>
            <c:spPr>
              <a:gradFill>
                <a:gsLst>
                  <a:gs pos="0">
                    <a:schemeClr val="accent4">
                      <a:tint val="76667"/>
                      <a:hueOff val="-1670000"/>
                    </a:schemeClr>
                  </a:gs>
                  <a:gs pos="100000">
                    <a:schemeClr val="accent4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tint val="76667"/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tint val="76667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'[employee_data.xlsx] Employee performance level'!$A$5:$A$15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'[employee_data.xlsx] Employee performance level'!$E$5:$E$15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lt1">
        <a:lumMod val="96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9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lt1">
          <a:lumMod val="96000"/>
        </a:schemeClr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>
              <a:hueOff val="-1670000"/>
            </a:schemeClr>
          </a:gs>
          <a:gs pos="100000">
            <a:schemeClr val="phClr"/>
          </a:gs>
        </a:gsLst>
        <a:lin ang="5400000" scaled="0"/>
      </a:gradFill>
      <a:ln>
        <a:gradFill>
          <a:gsLst>
            <a:gs pos="0">
              <a:schemeClr val="phClr">
                <a:lumMod val="75000"/>
                <a:hueOff val="-1670000"/>
              </a:schemeClr>
            </a:gs>
            <a:gs pos="100000">
              <a:schemeClr val="phClr">
                <a:lumMod val="75000"/>
              </a:schemeClr>
            </a:gs>
          </a:gsLst>
          <a:lin ang="5160000" scaled="1"/>
        </a:gra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6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5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5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764539" y="1295400"/>
            <a:ext cx="1743075" cy="1333500"/>
            <a:chOff x="742950" y="1104900"/>
            <a:chExt cx="1743075" cy="1333500"/>
          </a:xfrm>
        </p:grpSpPr>
        <p:sp>
          <p:nvSpPr>
            <p:cNvPr id="104865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5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0" name="object 7"/>
          <p:cNvSpPr txBox="1">
            <a:spLocks noGrp="1"/>
          </p:cNvSpPr>
          <p:nvPr>
            <p:ph type="ctrTitle"/>
          </p:nvPr>
        </p:nvSpPr>
        <p:spPr>
          <a:xfrm>
            <a:off x="-828675" y="348615"/>
            <a:ext cx="9982200" cy="672465"/>
          </a:xfrm>
          <a:prstGeom prst="rect"/>
        </p:spPr>
        <p:txBody>
          <a:bodyPr bIns="0" lIns="0" rIns="0" rtlCol="0" tIns="16510" vert="horz" wrap="square">
            <a:no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65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62" name="TextBox 13"/>
          <p:cNvSpPr txBox="1"/>
          <p:nvPr/>
        </p:nvSpPr>
        <p:spPr>
          <a:xfrm>
            <a:off x="764540" y="3037205"/>
            <a:ext cx="10400665" cy="221488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IN" sz="2400" lang="en-US"/>
              <a:t>PRESENTED</a:t>
            </a:r>
            <a:r>
              <a:rPr altLang="en-IN" sz="2400" lang="en-US"/>
              <a:t> </a:t>
            </a:r>
            <a:r>
              <a:rPr altLang="en-IN" sz="2400" lang="en-US"/>
              <a:t>BY</a:t>
            </a:r>
            <a:r>
              <a:rPr altLang="en-IN" sz="2400" lang="en-US"/>
              <a:t> </a:t>
            </a:r>
            <a:r>
              <a:rPr altLang="en-IN" sz="2400" lang="en-US"/>
              <a:t> </a:t>
            </a:r>
            <a:r>
              <a:rPr altLang="en-IN" sz="2400" lang="en-US"/>
              <a:t> </a:t>
            </a:r>
            <a:r>
              <a:rPr altLang="en-IN" sz="2400" lang="en-US"/>
              <a:t> </a:t>
            </a:r>
            <a:r>
              <a:rPr altLang="en-IN" sz="2400" lang="en-US"/>
              <a:t>:</a:t>
            </a:r>
            <a:r>
              <a:rPr sz="2400" lang="en-US"/>
              <a:t>SANTHANALAKSHMI R</a:t>
            </a:r>
            <a:endParaRPr dirty="0" sz="2400" lang="en-US"/>
          </a:p>
          <a:p>
            <a:r>
              <a:rPr dirty="0" sz="2400" lang="en-US"/>
              <a:t>REGISTER NO       : 312207874                                                                                     DEPARTMENT      : B.COM (ACCOUNTING AND FINANCE)</a:t>
            </a:r>
            <a:endParaRPr dirty="0" sz="2400" lang="en-US"/>
          </a:p>
          <a:p>
            <a:r>
              <a:rPr dirty="0" sz="2400" lang="en-US"/>
              <a:t>COLLEGE               : QUAIDE MILLETH COLLEGE FOR MEN, MEDAVAKKAM.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5"/>
          <p:cNvSpPr/>
          <p:nvPr/>
        </p:nvSpPr>
        <p:spPr>
          <a:xfrm>
            <a:off x="10287000" y="6172200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8" name="object 8"/>
          <p:cNvSpPr txBox="1"/>
          <p:nvPr/>
        </p:nvSpPr>
        <p:spPr>
          <a:xfrm>
            <a:off x="543560" y="421640"/>
            <a:ext cx="3890010" cy="742315"/>
          </a:xfrm>
          <a:prstGeom prst="rect"/>
        </p:spPr>
        <p:txBody>
          <a:bodyPr bIns="0" lIns="0" rIns="0" rtlCol="0" tIns="13335" vert="horz" wrap="square">
            <a:no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4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4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4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4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4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4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4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4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Text Box 1"/>
          <p:cNvSpPr txBox="1"/>
          <p:nvPr/>
        </p:nvSpPr>
        <p:spPr>
          <a:xfrm>
            <a:off x="494030" y="1315085"/>
            <a:ext cx="10686415" cy="5127625"/>
          </a:xfrm>
          <a:prstGeom prst="rect"/>
          <a:noFill/>
        </p:spPr>
        <p:txBody>
          <a:bodyPr rtlCol="0" wrap="square">
            <a:noAutofit/>
          </a:bodyPr>
          <a:p>
            <a:pPr indent="0">
              <a:buFont typeface="+mj-lt"/>
              <a:buNone/>
            </a:pPr>
            <a:r>
              <a:rPr sz="3200" lang="en-US"/>
              <a:t>Data collection:</a:t>
            </a:r>
            <a:endParaRPr sz="3200" lang="en-US"/>
          </a:p>
          <a:p>
            <a:pPr indent="0">
              <a:buFont typeface="+mj-lt"/>
              <a:buNone/>
            </a:pPr>
            <a:r>
              <a:rPr sz="2800" lang="en-US"/>
              <a:t>                         Kaggle platform to collect employee data and using data for performance level.</a:t>
            </a:r>
            <a:endParaRPr sz="2800" lang="en-US"/>
          </a:p>
          <a:p>
            <a:pPr indent="0">
              <a:buFont typeface="+mj-lt"/>
              <a:buNone/>
            </a:pPr>
            <a:endParaRPr sz="3200" lang="en-US">
              <a:sym typeface="+mn-ea"/>
            </a:endParaRPr>
          </a:p>
          <a:p>
            <a:pPr indent="0">
              <a:buFont typeface="+mj-lt"/>
              <a:buNone/>
            </a:pPr>
            <a:r>
              <a:rPr sz="3200" lang="en-US">
                <a:sym typeface="+mn-ea"/>
              </a:rPr>
              <a:t>F</a:t>
            </a:r>
            <a:r>
              <a:rPr sz="3200" lang="en-US"/>
              <a:t>eatures collection:  </a:t>
            </a:r>
            <a:endParaRPr sz="3200" lang="en-US"/>
          </a:p>
          <a:p>
            <a:pPr indent="0">
              <a:buFont typeface="+mj-lt"/>
              <a:buNone/>
            </a:pPr>
            <a:r>
              <a:rPr sz="3200" lang="en-US"/>
              <a:t>                     </a:t>
            </a:r>
            <a:r>
              <a:rPr sz="2800" lang="en-US"/>
              <a:t>Select the particular data, i using for current employee rating to get performance level for employee .</a:t>
            </a:r>
            <a:endParaRPr sz="2800" lang="en-US"/>
          </a:p>
          <a:p>
            <a:pPr indent="0">
              <a:buFont typeface="+mj-lt"/>
              <a:buNone/>
            </a:pPr>
            <a:endParaRPr sz="2800" lang="en-US"/>
          </a:p>
          <a:p>
            <a:pPr indent="0">
              <a:buFont typeface="+mj-lt"/>
              <a:buNone/>
            </a:pPr>
            <a:r>
              <a:rPr sz="3200" lang="en-US"/>
              <a:t>Data cleancing:</a:t>
            </a:r>
            <a:endParaRPr sz="3200" lang="en-US"/>
          </a:p>
          <a:p>
            <a:pPr indent="0">
              <a:buFont typeface="+mj-lt"/>
              <a:buNone/>
            </a:pPr>
            <a:r>
              <a:rPr sz="2800" lang="en-US"/>
              <a:t>                     To identify for blank cells to using in conditional formatting and sort filter is remove for blank cell. </a:t>
            </a:r>
            <a:endParaRPr sz="3200" lang="en-US"/>
          </a:p>
          <a:p>
            <a:pPr indent="0">
              <a:buFont typeface="+mj-lt"/>
              <a:buNone/>
            </a:pPr>
            <a:endParaRPr sz="320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/>
      </p:grpSpPr>
      <p:sp>
        <p:nvSpPr>
          <p:cNvPr id="1048684" name="Text Box 6"/>
          <p:cNvSpPr txBox="1"/>
          <p:nvPr/>
        </p:nvSpPr>
        <p:spPr>
          <a:xfrm>
            <a:off x="593725" y="638810"/>
            <a:ext cx="9210040" cy="5360670"/>
          </a:xfrm>
          <a:prstGeom prst="rect"/>
          <a:noFill/>
        </p:spPr>
        <p:txBody>
          <a:bodyPr rtlCol="0" wrap="square">
            <a:noAutofit/>
          </a:bodyPr>
          <a:p>
            <a:r>
              <a:rPr sz="3200" lang="en-US"/>
              <a:t>Performance level:</a:t>
            </a:r>
            <a:endParaRPr sz="3200" lang="en-US"/>
          </a:p>
          <a:p>
            <a:pPr indent="0">
              <a:buFont typeface="Arial" panose="020B0604020202020204" pitchFamily="34" charset="0"/>
              <a:buNone/>
            </a:pPr>
            <a:r>
              <a:rPr sz="2800" lang="en-US"/>
              <a:t>                     To current employee rating after getting performance level data to analysis the performance of employee in the working place.</a:t>
            </a:r>
            <a:endParaRPr sz="2800" lang="en-US"/>
          </a:p>
          <a:p>
            <a:r>
              <a:rPr sz="2800" lang="en-US"/>
              <a:t>                     To understand the employees mindset in working knowledge is easily identify.</a:t>
            </a:r>
            <a:endParaRPr sz="2800" lang="en-US"/>
          </a:p>
          <a:p>
            <a:endParaRPr sz="2800" lang="en-US"/>
          </a:p>
          <a:p>
            <a:r>
              <a:rPr sz="3200" lang="en-US"/>
              <a:t>Summary:</a:t>
            </a:r>
            <a:endParaRPr sz="3200" lang="en-US"/>
          </a:p>
          <a:p>
            <a:r>
              <a:rPr sz="2800" lang="en-US"/>
              <a:t>                    The final stage for data is select to get is pivot table using particular data identify for employee level of performance is using chart is presentation for employee level.</a:t>
            </a:r>
            <a:endParaRPr sz="3200" lang="en-US"/>
          </a:p>
          <a:p>
            <a:r>
              <a:rPr sz="3200" lang="en-US"/>
              <a:t>                  </a:t>
            </a:r>
            <a:endParaRPr sz="320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/>
      </p:grpSpPr>
      <p:sp>
        <p:nvSpPr>
          <p:cNvPr id="1048685" name="Text Box 1"/>
          <p:cNvSpPr txBox="1"/>
          <p:nvPr/>
        </p:nvSpPr>
        <p:spPr>
          <a:xfrm>
            <a:off x="941705" y="609600"/>
            <a:ext cx="9207500" cy="3033395"/>
          </a:xfrm>
          <a:prstGeom prst="rect"/>
          <a:noFill/>
        </p:spPr>
        <p:txBody>
          <a:bodyPr rtlCol="0" wrap="square">
            <a:noAutofit/>
          </a:bodyPr>
          <a:p>
            <a:endParaRPr lang="en-US"/>
          </a:p>
        </p:txBody>
      </p:sp>
      <p:sp>
        <p:nvSpPr>
          <p:cNvPr id="1048686" name="Text Box 2"/>
          <p:cNvSpPr txBox="1"/>
          <p:nvPr/>
        </p:nvSpPr>
        <p:spPr>
          <a:xfrm>
            <a:off x="760730" y="608965"/>
            <a:ext cx="8879205" cy="3315335"/>
          </a:xfrm>
          <a:prstGeom prst="rect"/>
          <a:noFill/>
        </p:spPr>
        <p:txBody>
          <a:bodyPr rtlCol="0" wrap="square">
            <a:noAutofit/>
          </a:bodyPr>
          <a:p>
            <a:r>
              <a:rPr sz="3200" lang="en-US"/>
              <a:t>Visualization:</a:t>
            </a:r>
            <a:endParaRPr sz="2800" lang="en-US"/>
          </a:p>
          <a:p>
            <a:r>
              <a:rPr sz="2800" lang="en-US"/>
              <a:t>                       This chart explain for employee performance level easily understand for employee level is high or low bases. </a:t>
            </a:r>
            <a:endParaRPr sz="2800" lang="en-US"/>
          </a:p>
          <a:p>
            <a:r>
              <a:rPr sz="2800" lang="en-US"/>
              <a:t>                       Pivot table clearly identify employee performance level understand for employer,manager and company holders.</a:t>
            </a:r>
            <a:endParaRPr sz="2800" lang="en-US"/>
          </a:p>
        </p:txBody>
      </p:sp>
      <p:pic>
        <p:nvPicPr>
          <p:cNvPr id="2097168" name="Picture 3" descr="images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568950" y="3505200"/>
            <a:ext cx="5385435" cy="3092450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object 4"/>
          <p:cNvSpPr/>
          <p:nvPr/>
        </p:nvSpPr>
        <p:spPr>
          <a:xfrm>
            <a:off x="10515600" y="6858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0" name="object 7"/>
          <p:cNvSpPr txBox="1">
            <a:spLocks noGrp="1"/>
          </p:cNvSpPr>
          <p:nvPr>
            <p:ph type="title"/>
          </p:nvPr>
        </p:nvSpPr>
        <p:spPr>
          <a:xfrm>
            <a:off x="755015" y="385445"/>
            <a:ext cx="296862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9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13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990600" y="1447800"/>
          <a:ext cx="8174355" cy="4520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/>
      </p:grpSpPr>
      <p:sp>
        <p:nvSpPr>
          <p:cNvPr id="1048692" name="Title 3"/>
          <p:cNvSpPr>
            <a:spLocks noGrp="1"/>
          </p:cNvSpPr>
          <p:nvPr>
            <p:ph type="title"/>
          </p:nvPr>
        </p:nvSpPr>
        <p:spPr>
          <a:xfrm>
            <a:off x="523240" y="617220"/>
            <a:ext cx="4286250" cy="751840"/>
          </a:xfrm>
        </p:spPr>
        <p:txBody>
          <a:bodyPr>
            <a:noAutofit/>
          </a:bodyPr>
          <a:p>
            <a:r>
              <a:rPr lang="en-US"/>
              <a:t>  Pie chart</a:t>
            </a:r>
            <a:endParaRPr lang="en-US"/>
          </a:p>
        </p:txBody>
      </p:sp>
      <p:graphicFrame>
        <p:nvGraphicFramePr>
          <p:cNvPr id="4194305" name="图表 2"/>
          <p:cNvGraphicFramePr>
            <a:graphicFrameLocks/>
          </p:cNvGraphicFramePr>
          <p:nvPr/>
        </p:nvGraphicFramePr>
        <p:xfrm>
          <a:off x="1371600" y="1684020"/>
          <a:ext cx="7592695" cy="3991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015" y="394970"/>
            <a:ext cx="8261350" cy="856615"/>
          </a:xfrm>
        </p:spPr>
        <p:txBody>
          <a:bodyPr>
            <a:noAutofit/>
          </a:bodyPr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4" name="Text Box 2"/>
          <p:cNvSpPr txBox="1"/>
          <p:nvPr/>
        </p:nvSpPr>
        <p:spPr>
          <a:xfrm>
            <a:off x="975360" y="1175385"/>
            <a:ext cx="8653780" cy="2614295"/>
          </a:xfrm>
          <a:prstGeom prst="rect"/>
          <a:noFill/>
        </p:spPr>
        <p:txBody>
          <a:bodyPr rtlCol="0" wrap="square">
            <a:noAutofit/>
          </a:bodyPr>
          <a:p>
            <a:r>
              <a:rPr sz="3200" lang="en-US"/>
              <a:t>                      </a:t>
            </a:r>
            <a:r>
              <a:rPr sz="2800" lang="en-US"/>
              <a:t> </a:t>
            </a:r>
            <a:r>
              <a:rPr sz="2800" lang="en-US">
                <a:sym typeface="+mn-ea"/>
              </a:rPr>
              <a:t>This chart is explain for employee performance level in high or low bases. Moreover employees is medium level o</a:t>
            </a:r>
            <a:r>
              <a:rPr sz="2800" lang="en-US"/>
              <a:t>f work especially female wokers is medium level. This chart easily identify for level of performance in employees.</a:t>
            </a:r>
            <a:endParaRPr sz="2800" lang="en-US"/>
          </a:p>
        </p:txBody>
      </p:sp>
      <p:pic>
        <p:nvPicPr>
          <p:cNvPr id="2097170" name="Picture 3" descr="data-analytics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905000" y="3886200"/>
            <a:ext cx="5962650" cy="2640330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/>
      </p:grpSpPr>
      <p:pic>
        <p:nvPicPr>
          <p:cNvPr id="2097171" name="Picture 7" descr="pngtree-thank-you-text-decorated-by-floral-ornaments-picture-image_853860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905000" y="76200"/>
            <a:ext cx="6858000" cy="685800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1" name="object 15"/>
          <p:cNvSpPr/>
          <p:nvPr/>
        </p:nvSpPr>
        <p:spPr>
          <a:xfrm>
            <a:off x="7010400" y="25908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3" name="object 17"/>
          <p:cNvSpPr txBox="1">
            <a:spLocks noGrp="1"/>
          </p:cNvSpPr>
          <p:nvPr>
            <p:ph type="title"/>
          </p:nvPr>
        </p:nvSpPr>
        <p:spPr>
          <a:xfrm>
            <a:off x="511356" y="838322"/>
            <a:ext cx="11169289" cy="1290198"/>
          </a:xfrm>
          <a:prstGeom prst="rect"/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anchor="b" anchorCtr="1" bIns="0" lIns="0" rIns="0" rtlCol="0" tIns="16510" vert="horz" wrap="square">
            <a:noAutofit/>
          </a:bodyPr>
          <a:p>
            <a:pPr algn="ctr" marL="12700">
              <a:lnSpc>
                <a:spcPct val="370000"/>
              </a:lnSpc>
              <a:spcBef>
                <a:spcPts val="130"/>
              </a:spcBef>
            </a:pPr>
            <a:r>
              <a:rPr sz="4000" lang="en-US"/>
              <a:t>EMPLOYEE PERFORMANCE LEVEL                      </a:t>
            </a:r>
            <a:endParaRPr sz="4000" lang="en-US"/>
          </a:p>
        </p:txBody>
      </p:sp>
      <p:grpSp>
        <p:nvGrpSpPr>
          <p:cNvPr id="35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5" name="TextBox 22"/>
          <p:cNvSpPr txBox="1"/>
          <p:nvPr/>
        </p:nvSpPr>
        <p:spPr>
          <a:xfrm>
            <a:off x="1217295" y="3737610"/>
            <a:ext cx="8593455" cy="1554480"/>
          </a:xfrm>
          <a:prstGeom prst="rect"/>
          <a:noFill/>
        </p:spPr>
        <p:txBody>
          <a:bodyPr rtlCol="0" wrap="square">
            <a:noAutofit/>
          </a:bodyPr>
          <a:p>
            <a:r>
              <a:rPr b="1" dirty="0" sz="40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</a:t>
            </a:r>
            <a:r>
              <a:rPr b="1" dirty="0" sz="40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using Excel</a:t>
            </a:r>
            <a:endParaRPr b="1" dirty="0" sz="4000" lang="en-US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2"/>
          <p:cNvSpPr/>
          <p:nvPr/>
        </p:nvSpPr>
        <p:spPr>
          <a:xfrm>
            <a:off x="-76200" y="28575"/>
            <a:ext cx="12392025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1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6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20" name="object 21"/>
          <p:cNvSpPr txBox="1">
            <a:spLocks noGrp="1"/>
          </p:cNvSpPr>
          <p:nvPr>
            <p:ph type="title"/>
          </p:nvPr>
        </p:nvSpPr>
        <p:spPr>
          <a:xfrm>
            <a:off x="543560" y="554355"/>
            <a:ext cx="2794635" cy="781050"/>
          </a:xfrm>
          <a:prstGeom prst="rect"/>
        </p:spPr>
        <p:txBody>
          <a:bodyPr bIns="0" lIns="0" rIns="0" rtlCol="0" tIns="13335" vert="horz" wrap="square">
            <a:no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25"/>
              <a:t>A</a:t>
            </a:r>
            <a:r>
              <a:rPr dirty="0" sz="4400" spc="-5"/>
              <a:t>G</a:t>
            </a:r>
            <a:r>
              <a:rPr dirty="0" sz="4400" spc="-35"/>
              <a:t>E</a:t>
            </a:r>
            <a:r>
              <a:rPr dirty="0" sz="4400" spc="15"/>
              <a:t>N</a:t>
            </a:r>
            <a:r>
              <a:rPr dirty="0" sz="4400"/>
              <a:t>DA</a:t>
            </a:r>
            <a:endParaRPr dirty="0" sz="4400"/>
          </a:p>
        </p:txBody>
      </p:sp>
      <p:sp>
        <p:nvSpPr>
          <p:cNvPr id="104862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22" name="TextBox 22"/>
          <p:cNvSpPr txBox="1"/>
          <p:nvPr/>
        </p:nvSpPr>
        <p:spPr>
          <a:xfrm>
            <a:off x="2591087" y="15241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9601200" y="3505200"/>
            <a:ext cx="2762250" cy="3257550"/>
            <a:chOff x="7991475" y="2933700"/>
            <a:chExt cx="2762250" cy="3257550"/>
          </a:xfrm>
        </p:grpSpPr>
        <p:sp>
          <p:nvSpPr>
            <p:cNvPr id="104859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597" name="object 7"/>
          <p:cNvSpPr txBox="1">
            <a:spLocks noGrp="1"/>
          </p:cNvSpPr>
          <p:nvPr>
            <p:ph type="title"/>
          </p:nvPr>
        </p:nvSpPr>
        <p:spPr>
          <a:xfrm>
            <a:off x="600075" y="575310"/>
            <a:ext cx="5969635" cy="631825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000" spc="-20"/>
              <a:t>P</a:t>
            </a:r>
            <a:r>
              <a:rPr dirty="0" sz="4000" spc="15"/>
              <a:t>ROB</a:t>
            </a:r>
            <a:r>
              <a:rPr dirty="0" sz="4000" spc="55"/>
              <a:t>L</a:t>
            </a:r>
            <a:r>
              <a:rPr dirty="0" sz="4000" spc="-20"/>
              <a:t>E</a:t>
            </a:r>
            <a:r>
              <a:rPr dirty="0" sz="4000" spc="20"/>
              <a:t>M</a:t>
            </a:r>
            <a:r>
              <a:rPr dirty="0" sz="4000" lang="en-US" spc="20"/>
              <a:t>  </a:t>
            </a:r>
            <a:r>
              <a:rPr dirty="0" sz="4000" spc="10"/>
              <a:t>S</a:t>
            </a:r>
            <a:r>
              <a:rPr dirty="0" sz="4000" spc="-370"/>
              <a:t>T</a:t>
            </a:r>
            <a:r>
              <a:rPr dirty="0" sz="4000" spc="-375"/>
              <a:t>A</a:t>
            </a:r>
            <a:r>
              <a:rPr dirty="0" sz="4000" spc="15"/>
              <a:t>T</a:t>
            </a:r>
            <a:r>
              <a:rPr dirty="0" sz="4000" spc="-10"/>
              <a:t>E</a:t>
            </a:r>
            <a:r>
              <a:rPr dirty="0" sz="4000" spc="-20"/>
              <a:t>ME</a:t>
            </a:r>
            <a:r>
              <a:rPr dirty="0" sz="4000" spc="10"/>
              <a:t>NT</a:t>
            </a:r>
            <a:endParaRPr sz="400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599" name="Text Box 8"/>
          <p:cNvSpPr txBox="1"/>
          <p:nvPr/>
        </p:nvSpPr>
        <p:spPr>
          <a:xfrm>
            <a:off x="765810" y="1562100"/>
            <a:ext cx="8154670" cy="4893310"/>
          </a:xfrm>
          <a:prstGeom prst="rect"/>
          <a:noFill/>
        </p:spPr>
        <p:txBody>
          <a:bodyPr rtlCol="0" wrap="square">
            <a:noAutofit/>
          </a:bodyPr>
          <a:p>
            <a:pPr indent="-457200" marL="457200">
              <a:buFont typeface="Wingdings" panose="05000000000000000000" charset="0"/>
              <a:buChar char="v"/>
            </a:pPr>
            <a:r>
              <a:rPr sz="2800" lang="en-US"/>
              <a:t> I handle for employee performance level data analysis.</a:t>
            </a:r>
            <a:endParaRPr sz="2800" lang="en-US"/>
          </a:p>
          <a:p>
            <a:pPr indent="-457200" marL="457200">
              <a:buFont typeface="Wingdings" panose="05000000000000000000" charset="0"/>
              <a:buChar char="v"/>
            </a:pPr>
            <a:r>
              <a:rPr sz="2800" lang="en-US"/>
              <a:t> Performance level is maintain for employer ,the employees in respect of work after render for benefits for employer.</a:t>
            </a:r>
            <a:endParaRPr sz="2800" lang="en-US"/>
          </a:p>
          <a:p>
            <a:pPr indent="-457200" marL="457200">
              <a:buFont typeface="Wingdings" panose="05000000000000000000" charset="0"/>
              <a:buChar char="v"/>
            </a:pPr>
            <a:r>
              <a:rPr sz="2800" lang="en-US"/>
              <a:t>I have select for employee performance level because which employees performance is better than the firm.</a:t>
            </a:r>
            <a:endParaRPr sz="2800" lang="en-US"/>
          </a:p>
          <a:p>
            <a:pPr indent="-457200" marL="457200">
              <a:buFont typeface="Wingdings" panose="05000000000000000000" charset="0"/>
              <a:buChar char="v"/>
            </a:pPr>
            <a:r>
              <a:rPr sz="2800" lang="en-US"/>
              <a:t>Calculate the  employees qualification.                                                                                                                   </a:t>
            </a:r>
            <a:endParaRPr sz="28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9067800" y="2647950"/>
            <a:ext cx="3533775" cy="3810000"/>
            <a:chOff x="8658225" y="2647950"/>
            <a:chExt cx="3533775" cy="3810000"/>
          </a:xfrm>
        </p:grpSpPr>
        <p:sp>
          <p:nvSpPr>
            <p:cNvPr id="104860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02" name="object 6"/>
          <p:cNvSpPr/>
          <p:nvPr/>
        </p:nvSpPr>
        <p:spPr>
          <a:xfrm>
            <a:off x="7391400" y="10668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3" name="object 7"/>
          <p:cNvSpPr txBox="1">
            <a:spLocks noGrp="1"/>
          </p:cNvSpPr>
          <p:nvPr>
            <p:ph type="title"/>
          </p:nvPr>
        </p:nvSpPr>
        <p:spPr>
          <a:xfrm>
            <a:off x="530225" y="612140"/>
            <a:ext cx="5713730" cy="695325"/>
          </a:xfrm>
          <a:prstGeom prst="rect"/>
        </p:spPr>
        <p:txBody>
          <a:bodyPr bIns="0" lIns="0" rIns="0" rtlCol="0" tIns="16510" vert="horz" wrap="square">
            <a:no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000" spc="5"/>
              <a:t>PROJECT</a:t>
            </a:r>
            <a:r>
              <a:rPr dirty="0" sz="4000" lang="en-US" spc="5"/>
              <a:t>  </a:t>
            </a:r>
            <a:r>
              <a:rPr dirty="0" sz="4000" spc="-20"/>
              <a:t>OVERVIEW</a:t>
            </a:r>
            <a:endParaRPr sz="400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05" name="TextBox 10"/>
          <p:cNvSpPr txBox="1"/>
          <p:nvPr/>
        </p:nvSpPr>
        <p:spPr>
          <a:xfrm>
            <a:off x="609600" y="1524000"/>
            <a:ext cx="8811895" cy="4466590"/>
          </a:xfrm>
          <a:prstGeom prst="rect"/>
          <a:noFill/>
        </p:spPr>
        <p:txBody>
          <a:bodyPr rtlCol="0" wrap="square">
            <a:noAutofit/>
          </a:bodyPr>
          <a:p>
            <a:pPr indent="-514350" marL="514350">
              <a:buFont typeface="Wingdings" panose="05000000000000000000" charset="0"/>
              <a:buChar char="v"/>
            </a:pP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 consider the data is ; 1.Business units, 2.Performance level, 3.Gender code, 4.Payzone.</a:t>
            </a:r>
            <a:endParaRPr altLang="en-IN"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514350" marL="514350">
              <a:buFont typeface="Wingdings" panose="05000000000000000000" charset="0"/>
              <a:buChar char="v"/>
            </a:pP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Which payzone employees gets very high , high,medium,low performance level is identify.</a:t>
            </a:r>
            <a:endParaRPr altLang="en-IN"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514350" marL="514350">
              <a:buFont typeface="Wingdings" panose="05000000000000000000" charset="0"/>
              <a:buChar char="v"/>
            </a:pP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 also the same way identify the best level of performance.</a:t>
            </a:r>
            <a:endParaRPr altLang="en-IN"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514350" marL="514350">
              <a:buFont typeface="Wingdings" panose="05000000000000000000" charset="0"/>
              <a:buChar char="v"/>
            </a:pP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Mostly some of the employees performance is medium level.</a:t>
            </a:r>
            <a:endParaRPr altLang="en-IN"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514350" marL="514350">
              <a:buFont typeface="Wingdings" panose="05000000000000000000" charset="0"/>
              <a:buChar char="v"/>
            </a:pP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Especially famale employees gets medium level, male employees gets high and medium level.</a:t>
            </a:r>
            <a:endParaRPr altLang="en-IN"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514350" marL="514350">
              <a:buFont typeface="Wingdings" panose="05000000000000000000" charset="0"/>
              <a:buChar char="v"/>
            </a:pPr>
            <a:endParaRPr altLang="en-IN"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/>
          <p:nvPr/>
        </p:nvSpPr>
        <p:spPr>
          <a:xfrm>
            <a:off x="8213090" y="6015990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4" name="object 3"/>
          <p:cNvSpPr/>
          <p:nvPr/>
        </p:nvSpPr>
        <p:spPr>
          <a:xfrm>
            <a:off x="8915400" y="4572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6" name="object 5"/>
          <p:cNvSpPr txBox="1">
            <a:spLocks noGrp="1"/>
          </p:cNvSpPr>
          <p:nvPr>
            <p:ph type="title"/>
          </p:nvPr>
        </p:nvSpPr>
        <p:spPr>
          <a:xfrm>
            <a:off x="508635" y="552450"/>
            <a:ext cx="7223125" cy="641985"/>
          </a:xfrm>
          <a:prstGeom prst="rect"/>
        </p:spPr>
        <p:txBody>
          <a:bodyPr bIns="0" lIns="0" rIns="0" rtlCol="0" tIns="16510" vert="horz" wrap="square">
            <a:no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000" spc="25"/>
              <a:t>W</a:t>
            </a:r>
            <a:r>
              <a:rPr dirty="0" sz="4000" spc="-20"/>
              <a:t>H</a:t>
            </a:r>
            <a:r>
              <a:rPr dirty="0" sz="4000" spc="20"/>
              <a:t>O</a:t>
            </a:r>
            <a:r>
              <a:rPr dirty="0" sz="4000" spc="-235"/>
              <a:t> </a:t>
            </a:r>
            <a:r>
              <a:rPr dirty="0" sz="4000" spc="-10"/>
              <a:t>AR</a:t>
            </a:r>
            <a:r>
              <a:rPr dirty="0" sz="4000" spc="15"/>
              <a:t>E</a:t>
            </a:r>
            <a:r>
              <a:rPr dirty="0" sz="4000" spc="-35"/>
              <a:t> </a:t>
            </a:r>
            <a:r>
              <a:rPr dirty="0" sz="4000" spc="-10"/>
              <a:t>T</a:t>
            </a:r>
            <a:r>
              <a:rPr dirty="0" sz="4000" spc="-15"/>
              <a:t>H</a:t>
            </a:r>
            <a:r>
              <a:rPr dirty="0" sz="4000" spc="15"/>
              <a:t>E</a:t>
            </a:r>
            <a:r>
              <a:rPr dirty="0" sz="4000" spc="-35"/>
              <a:t> </a:t>
            </a:r>
            <a:r>
              <a:rPr dirty="0" sz="4000" spc="-20"/>
              <a:t>E</a:t>
            </a:r>
            <a:r>
              <a:rPr dirty="0" sz="4000" spc="30"/>
              <a:t>N</a:t>
            </a:r>
            <a:r>
              <a:rPr dirty="0" sz="4000" spc="15"/>
              <a:t>D</a:t>
            </a:r>
            <a:r>
              <a:rPr dirty="0" sz="4000" spc="-45"/>
              <a:t> </a:t>
            </a:r>
            <a:r>
              <a:rPr dirty="0" sz="4000"/>
              <a:t>U</a:t>
            </a:r>
            <a:r>
              <a:rPr dirty="0" sz="4000" spc="10"/>
              <a:t>S</a:t>
            </a:r>
            <a:r>
              <a:rPr dirty="0" sz="4000" spc="-25"/>
              <a:t>E</a:t>
            </a:r>
            <a:r>
              <a:rPr dirty="0" sz="4000" spc="-10"/>
              <a:t>R</a:t>
            </a:r>
            <a:r>
              <a:rPr dirty="0" sz="4000" spc="5"/>
              <a:t>S?</a:t>
            </a:r>
            <a:endParaRPr sz="4000"/>
          </a:p>
        </p:txBody>
      </p:sp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2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28" name="Text Box 6"/>
          <p:cNvSpPr txBox="1"/>
          <p:nvPr/>
        </p:nvSpPr>
        <p:spPr>
          <a:xfrm>
            <a:off x="376555" y="1735455"/>
            <a:ext cx="7153275" cy="4537710"/>
          </a:xfrm>
          <a:prstGeom prst="rect"/>
          <a:noFill/>
        </p:spPr>
        <p:txBody>
          <a:bodyPr rtlCol="0" wrap="square">
            <a:noAutofit/>
          </a:bodyPr>
          <a:p>
            <a:pPr indent="-457200" marL="457200">
              <a:buFont typeface="Wingdings" panose="05000000000000000000" charset="0"/>
              <a:buChar char="§"/>
            </a:pPr>
            <a:r>
              <a:rPr sz="2800" lang="en-US"/>
              <a:t>They are benefit for firm or company to understand the employees performance level.</a:t>
            </a:r>
            <a:endParaRPr sz="2800" lang="en-US"/>
          </a:p>
          <a:p>
            <a:pPr indent="-457200" marL="457200">
              <a:buFont typeface="Wingdings" panose="05000000000000000000" charset="0"/>
              <a:buChar char="§"/>
            </a:pPr>
            <a:r>
              <a:rPr sz="2800" lang="en-US"/>
              <a:t>To gets easily to handle the employer to the employees.</a:t>
            </a:r>
            <a:endParaRPr sz="2800" lang="en-US"/>
          </a:p>
          <a:p>
            <a:pPr indent="-457200" marL="457200">
              <a:buFont typeface="Wingdings" panose="05000000000000000000" charset="0"/>
              <a:buChar char="§"/>
            </a:pPr>
            <a:r>
              <a:rPr sz="2800" lang="en-US"/>
              <a:t>There are division the works to gets for performance level based to the employees capabilities.</a:t>
            </a:r>
            <a:endParaRPr sz="2800" lang="en-US"/>
          </a:p>
          <a:p>
            <a:pPr indent="-457200" marL="457200">
              <a:buFont typeface="Wingdings" panose="05000000000000000000" charset="0"/>
              <a:buChar char="§"/>
            </a:pPr>
            <a:r>
              <a:rPr sz="2800" lang="en-US"/>
              <a:t>The end of users for Employer, Manager, Working persons.</a:t>
            </a:r>
            <a:endParaRPr sz="2800" lang="en-US"/>
          </a:p>
          <a:p>
            <a:pPr indent="-457200" marL="457200">
              <a:buFont typeface="Wingdings" panose="05000000000000000000" charset="0"/>
              <a:buChar char="§"/>
            </a:pPr>
            <a:endParaRPr sz="2800" lang="en-US"/>
          </a:p>
        </p:txBody>
      </p:sp>
      <p:pic>
        <p:nvPicPr>
          <p:cNvPr id="2097160" name="Picture 8" descr="1_v0Af88G3Yboal5Ft0UmhFw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543800" y="1268730"/>
            <a:ext cx="4350385" cy="435038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46" name="object 4"/>
          <p:cNvSpPr/>
          <p:nvPr/>
        </p:nvSpPr>
        <p:spPr>
          <a:xfrm flipH="1">
            <a:off x="685800" y="5814060"/>
            <a:ext cx="213360" cy="150495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6"/>
          <p:cNvSpPr txBox="1">
            <a:spLocks noGrp="1"/>
          </p:cNvSpPr>
          <p:nvPr>
            <p:ph type="title"/>
          </p:nvPr>
        </p:nvSpPr>
        <p:spPr>
          <a:xfrm>
            <a:off x="323850" y="450850"/>
            <a:ext cx="9997440" cy="568325"/>
          </a:xfrm>
          <a:prstGeom prst="rect"/>
        </p:spPr>
        <p:txBody>
          <a:bodyPr bIns="0" lIns="0" rIns="0" rtlCol="0" tIns="13335" vert="horz" wrap="square">
            <a:no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49" name="Text Box 9"/>
          <p:cNvSpPr txBox="1"/>
          <p:nvPr/>
        </p:nvSpPr>
        <p:spPr>
          <a:xfrm>
            <a:off x="3076575" y="1291590"/>
            <a:ext cx="8579485" cy="5021580"/>
          </a:xfrm>
          <a:prstGeom prst="rect"/>
          <a:noFill/>
        </p:spPr>
        <p:txBody>
          <a:bodyPr rtlCol="0" wrap="square">
            <a:noAutofit/>
          </a:bodyPr>
          <a:p>
            <a:pPr indent="0">
              <a:buFont typeface="+mj-lt"/>
              <a:buNone/>
            </a:pPr>
            <a:r>
              <a:rPr sz="3200" lang="en-US"/>
              <a:t>Explain the use of methods:</a:t>
            </a:r>
            <a:endParaRPr sz="3200" lang="en-US"/>
          </a:p>
          <a:p>
            <a:pPr indent="-457200" marL="457200">
              <a:buFont typeface="Wingdings" panose="05000000000000000000" charset="0"/>
              <a:buChar char="Ø"/>
            </a:pPr>
            <a:r>
              <a:rPr sz="2800" lang="en-US"/>
              <a:t>First is conditional formatting to using for identify in missing elements.</a:t>
            </a:r>
            <a:endParaRPr sz="2800" lang="en-US"/>
          </a:p>
          <a:p>
            <a:pPr indent="-457200" marL="457200">
              <a:buFont typeface="Wingdings" panose="05000000000000000000" charset="0"/>
              <a:buChar char="Ø"/>
            </a:pPr>
            <a:r>
              <a:rPr sz="2800" lang="en-US"/>
              <a:t>Second is missing elements remove for sort filter mode.</a:t>
            </a:r>
            <a:endParaRPr sz="2800" lang="en-US"/>
          </a:p>
          <a:p>
            <a:pPr indent="-457200" marL="457200">
              <a:buFont typeface="Wingdings" panose="05000000000000000000" charset="0"/>
              <a:buChar char="Ø"/>
            </a:pPr>
            <a:r>
              <a:rPr sz="2800" lang="en-US"/>
              <a:t>Next is create for performance level to collect data for correct employee rating.</a:t>
            </a:r>
            <a:endParaRPr sz="2800" lang="en-US"/>
          </a:p>
          <a:p>
            <a:pPr indent="-457200" marL="457200">
              <a:buFont typeface="Wingdings" panose="05000000000000000000" charset="0"/>
              <a:buChar char="Ø"/>
            </a:pPr>
            <a:r>
              <a:rPr sz="2800" lang="en-US"/>
              <a:t>To get performance level to using formula.</a:t>
            </a:r>
            <a:endParaRPr sz="2800" lang="en-US"/>
          </a:p>
          <a:p>
            <a:pPr indent="-457200" marL="457200">
              <a:buFont typeface="Wingdings" panose="05000000000000000000" charset="0"/>
              <a:buChar char="Ø"/>
            </a:pPr>
            <a:r>
              <a:rPr sz="2800" lang="en-US"/>
              <a:t>Data is selected to using pivot table.</a:t>
            </a:r>
            <a:endParaRPr sz="2800" lang="en-US"/>
          </a:p>
          <a:p>
            <a:pPr indent="-457200" marL="457200">
              <a:buFont typeface="Wingdings" panose="05000000000000000000" charset="0"/>
              <a:buChar char="Ø"/>
            </a:pPr>
            <a:r>
              <a:rPr sz="2800" lang="en-US"/>
              <a:t>Pivot table is creation using for four heading.</a:t>
            </a:r>
            <a:endParaRPr sz="2800" lang="en-US"/>
          </a:p>
          <a:p>
            <a:pPr indent="-457200" marL="457200">
              <a:buFont typeface="Wingdings" panose="05000000000000000000" charset="0"/>
              <a:buChar char="Ø"/>
            </a:pPr>
            <a:r>
              <a:rPr sz="2800" lang="en-US"/>
              <a:t>Table is create to choose the chart for data visualization.</a:t>
            </a:r>
            <a:endParaRPr sz="2800" lang="en-US"/>
          </a:p>
          <a:p>
            <a:pPr indent="-457200" marL="457200">
              <a:buFont typeface="Wingdings" panose="05000000000000000000" charset="0"/>
              <a:buChar char="Ø"/>
            </a:pPr>
            <a:endParaRPr sz="2800" lang="en-US"/>
          </a:p>
        </p:txBody>
      </p:sp>
      <p:sp>
        <p:nvSpPr>
          <p:cNvPr id="1048650" name="object 4"/>
          <p:cNvSpPr/>
          <p:nvPr/>
        </p:nvSpPr>
        <p:spPr>
          <a:xfrm flipH="1">
            <a:off x="1657985" y="5181600"/>
            <a:ext cx="438785" cy="431165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544830" y="385445"/>
            <a:ext cx="7007225" cy="943610"/>
          </a:xfrm>
        </p:spPr>
        <p:txBody>
          <a:bodyPr>
            <a:noAutofit/>
          </a:bodyPr>
          <a:p>
            <a:r>
              <a:rPr dirty="0" sz="4400" lang="en-IN"/>
              <a:t>Dataset Description</a:t>
            </a:r>
            <a:endParaRPr dirty="0" sz="4400" lang="en-IN"/>
          </a:p>
        </p:txBody>
      </p:sp>
      <p:sp>
        <p:nvSpPr>
          <p:cNvPr id="1048667" name="Text Box 2"/>
          <p:cNvSpPr txBox="1"/>
          <p:nvPr/>
        </p:nvSpPr>
        <p:spPr>
          <a:xfrm>
            <a:off x="762000" y="1676400"/>
            <a:ext cx="8945245" cy="4754245"/>
          </a:xfrm>
          <a:prstGeom prst="rect"/>
          <a:noFill/>
        </p:spPr>
        <p:txBody>
          <a:bodyPr rtlCol="0" wrap="square">
            <a:noAutofit/>
          </a:bodyPr>
          <a:p>
            <a:pPr indent="-457200" marL="457200">
              <a:buFont typeface="Wingdings" panose="05000000000000000000" charset="0"/>
              <a:buChar char="o"/>
            </a:pPr>
            <a:r>
              <a:rPr sz="2800" lang="en-US"/>
              <a:t>Employee performance data is first collect for kaggle flatform to search employee data.</a:t>
            </a:r>
            <a:endParaRPr sz="2800" lang="en-US"/>
          </a:p>
          <a:p>
            <a:pPr indent="-457200" marL="457200">
              <a:buFont typeface="Wingdings" panose="05000000000000000000" charset="0"/>
              <a:buChar char="o"/>
            </a:pPr>
            <a:r>
              <a:rPr sz="2800" lang="en-US"/>
              <a:t>They are select for own consumption.</a:t>
            </a:r>
            <a:endParaRPr sz="2800" lang="en-US"/>
          </a:p>
          <a:p>
            <a:pPr indent="-457200" marL="457200">
              <a:buFont typeface="Wingdings" panose="05000000000000000000" charset="0"/>
              <a:buChar char="o"/>
            </a:pPr>
            <a:r>
              <a:rPr sz="2800" lang="en-US"/>
              <a:t>Find the data is 26 features is including the normal basis.</a:t>
            </a:r>
            <a:endParaRPr sz="2800" lang="en-US"/>
          </a:p>
          <a:p>
            <a:pPr indent="-457200" marL="457200">
              <a:buFont typeface="Wingdings" panose="05000000000000000000" charset="0"/>
              <a:buChar char="o"/>
            </a:pPr>
            <a:r>
              <a:rPr sz="2800" lang="en-US"/>
              <a:t>I handle is 9 basic features is consider;</a:t>
            </a:r>
            <a:endParaRPr sz="2800" lang="en-US"/>
          </a:p>
          <a:p>
            <a:pPr indent="0">
              <a:buFont typeface="Wingdings" panose="05000000000000000000" charset="0"/>
              <a:buNone/>
            </a:pPr>
            <a:r>
              <a:rPr sz="2800" lang="en-US"/>
              <a:t>      1.Employee id, 2.Name, 3.Employer types, 4.Employer </a:t>
            </a:r>
            <a:endParaRPr sz="2800" lang="en-US"/>
          </a:p>
          <a:p>
            <a:pPr indent="0">
              <a:buFont typeface="Wingdings" panose="05000000000000000000" charset="0"/>
              <a:buNone/>
            </a:pPr>
            <a:r>
              <a:rPr sz="2800" lang="en-US"/>
              <a:t>      status , 5.Gender code, 6.Current employer rating, </a:t>
            </a:r>
            <a:endParaRPr sz="2800" lang="en-US"/>
          </a:p>
          <a:p>
            <a:pPr indent="0">
              <a:buFont typeface="Wingdings" panose="05000000000000000000" charset="0"/>
              <a:buNone/>
            </a:pPr>
            <a:r>
              <a:rPr sz="2800" lang="en-US"/>
              <a:t>      7.Business units, 8.Payzone, 9.Performance level.       </a:t>
            </a:r>
            <a:endParaRPr sz="28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9144000" y="9906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2366645"/>
            <a:ext cx="2676525" cy="443420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533400" y="467995"/>
            <a:ext cx="8480425" cy="975360"/>
          </a:xfrm>
          <a:prstGeom prst="rect"/>
        </p:spPr>
        <p:txBody>
          <a:bodyPr bIns="0" lIns="0" rIns="0" rtlCol="0" tIns="16510" vert="horz" wrap="square">
            <a:no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4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5" name="Text Box 9"/>
          <p:cNvSpPr txBox="1"/>
          <p:nvPr/>
        </p:nvSpPr>
        <p:spPr>
          <a:xfrm>
            <a:off x="3018790" y="2002155"/>
            <a:ext cx="6604000" cy="3102610"/>
          </a:xfrm>
          <a:prstGeom prst="rect"/>
          <a:noFill/>
        </p:spPr>
        <p:txBody>
          <a:bodyPr rtlCol="0" wrap="square">
            <a:noAutofit/>
          </a:bodyPr>
          <a:p>
            <a:r>
              <a:rPr sz="3200" lang="en-US"/>
              <a:t>To get the formula to use:</a:t>
            </a:r>
            <a:endParaRPr sz="3200" lang="en-US"/>
          </a:p>
          <a:p>
            <a:r>
              <a:rPr sz="3200" lang="en-US"/>
              <a:t>     </a:t>
            </a:r>
            <a:endParaRPr sz="3200" lang="en-US"/>
          </a:p>
          <a:p>
            <a:pPr indent="-457200" marL="457200">
              <a:buFont typeface="Wingdings" panose="05000000000000000000" charset="0"/>
              <a:buChar char="q"/>
            </a:pPr>
            <a:r>
              <a:rPr sz="3200" lang="en-US"/>
              <a:t> Performance level= IFS (Z2&gt;=5,’’VERY HIGH’’, Z2&gt;=4,’’HIGH’’, Z2&gt;=3,’’MED’’, ’’TRUE’’, ’’LOW’’)</a:t>
            </a:r>
            <a:endParaRPr sz="32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Admin</cp:lastModifiedBy>
  <dcterms:created xsi:type="dcterms:W3CDTF">2024-03-28T17:07:00Z</dcterms:created>
  <dcterms:modified xsi:type="dcterms:W3CDTF">2024-09-02T13:07:48Z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2024-03-21T22:00:00Z</vt:filetime>
  </property>
  <property fmtid="{D5CDD505-2E9C-101B-9397-08002B2CF9AE}" pid="3" name="LastSaved">
    <vt:filetime>2024-03-29T22:00:00Z</vt:filetime>
  </property>
  <property fmtid="{D5CDD505-2E9C-101B-9397-08002B2CF9AE}" pid="4" name="ICV">
    <vt:lpwstr>1E21C0FC26DB45F0B8DD4DA7573907EA_12</vt:lpwstr>
  </property>
  <property fmtid="{D5CDD505-2E9C-101B-9397-08002B2CF9AE}" pid="5" name="KSOProductBuildVer">
    <vt:lpwstr>1033-12.2.0.17562</vt:lpwstr>
  </property>
</Properties>
</file>