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32F7-3DCC-E010-9AF6-DABDF3E97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439" y="548853"/>
            <a:ext cx="9442750" cy="1405466"/>
          </a:xfrm>
        </p:spPr>
        <p:txBody>
          <a:bodyPr/>
          <a:lstStyle/>
          <a:p>
            <a:r>
              <a:rPr lang="en-IN" b="1" dirty="0"/>
              <a:t>Credit Card Fraud detection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3197B-C047-1CC0-7AD0-56FED5057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028351"/>
            <a:ext cx="5064125" cy="2507322"/>
          </a:xfrm>
        </p:spPr>
        <p:txBody>
          <a:bodyPr anchor="t"/>
          <a:lstStyle/>
          <a:p>
            <a:pPr lvl="1"/>
            <a:r>
              <a:rPr lang="en-IN" dirty="0"/>
              <a:t>PRESENTED BY</a:t>
            </a:r>
          </a:p>
          <a:p>
            <a:pPr lvl="1"/>
            <a:r>
              <a:rPr lang="en-IN" dirty="0"/>
              <a:t>S. </a:t>
            </a:r>
            <a:r>
              <a:rPr lang="en-IN" dirty="0" err="1"/>
              <a:t>Santhana</a:t>
            </a:r>
            <a:r>
              <a:rPr lang="en-IN" dirty="0"/>
              <a:t> </a:t>
            </a:r>
            <a:r>
              <a:rPr lang="en-IN" dirty="0" err="1"/>
              <a:t>Malini</a:t>
            </a:r>
            <a:endParaRPr lang="en-IN" dirty="0"/>
          </a:p>
          <a:p>
            <a:pPr lvl="1"/>
            <a:r>
              <a:rPr lang="en-IN" dirty="0"/>
              <a:t>Year : III </a:t>
            </a:r>
          </a:p>
          <a:p>
            <a:pPr lvl="1"/>
            <a:r>
              <a:rPr lang="en-IN" dirty="0" err="1"/>
              <a:t>Dept</a:t>
            </a:r>
            <a:r>
              <a:rPr lang="en-IN" dirty="0"/>
              <a:t>: Electricals and Electronics Engineering </a:t>
            </a:r>
          </a:p>
          <a:p>
            <a:pPr lvl="1"/>
            <a:r>
              <a:rPr lang="en-IN" dirty="0" err="1"/>
              <a:t>Holycross</a:t>
            </a:r>
            <a:r>
              <a:rPr lang="en-IN" dirty="0"/>
              <a:t> Engineering College </a:t>
            </a:r>
          </a:p>
        </p:txBody>
      </p:sp>
    </p:spTree>
    <p:extLst>
      <p:ext uri="{BB962C8B-B14F-4D97-AF65-F5344CB8AC3E}">
        <p14:creationId xmlns:p14="http://schemas.microsoft.com/office/powerpoint/2010/main" val="93967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D7AB-274E-ECAE-5556-2ED72D18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31813"/>
            <a:ext cx="10131425" cy="4959387"/>
          </a:xfrm>
        </p:spPr>
        <p:txBody>
          <a:bodyPr/>
          <a:lstStyle/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=(10,8))
</a:t>
            </a:r>
            <a:r>
              <a:rPr lang="en-IN" dirty="0" err="1"/>
              <a:t>sns.barplot</a:t>
            </a:r>
            <a:r>
              <a:rPr lang="en-IN" dirty="0"/>
              <a:t>(x=</a:t>
            </a:r>
            <a:r>
              <a:rPr lang="en-IN" dirty="0" err="1"/>
              <a:t>df</a:t>
            </a:r>
            <a:r>
              <a:rPr lang="en-IN" dirty="0"/>
              <a:t>[‘Class’].</a:t>
            </a:r>
            <a:r>
              <a:rPr lang="en-IN" dirty="0" err="1"/>
              <a:t>value_counts</a:t>
            </a:r>
            <a:r>
              <a:rPr lang="en-IN" dirty="0"/>
              <a:t>().index, y=</a:t>
            </a:r>
            <a:r>
              <a:rPr lang="en-IN" dirty="0" err="1"/>
              <a:t>df</a:t>
            </a:r>
            <a:r>
              <a:rPr lang="en-IN" dirty="0"/>
              <a:t>[‘Class’].</a:t>
            </a:r>
            <a:r>
              <a:rPr lang="en-IN" dirty="0" err="1"/>
              <a:t>value_counts</a:t>
            </a:r>
            <a:r>
              <a:rPr lang="en-IN" dirty="0"/>
              <a:t>(), </a:t>
            </a:r>
            <a:r>
              <a:rPr lang="en-IN" dirty="0" err="1"/>
              <a:t>color</a:t>
            </a:r>
            <a:r>
              <a:rPr lang="en-IN" dirty="0"/>
              <a:t>=‘blue’)
</a:t>
            </a:r>
            <a:r>
              <a:rPr lang="en-IN" dirty="0" err="1"/>
              <a:t>plt.title</a:t>
            </a:r>
            <a:r>
              <a:rPr lang="en-IN" dirty="0"/>
              <a:t>(‘Fraudulent vs. Non-Fraudulent Transactions’)
</a:t>
            </a:r>
            <a:r>
              <a:rPr lang="en-IN" dirty="0" err="1"/>
              <a:t>plt.ylabel</a:t>
            </a:r>
            <a:r>
              <a:rPr lang="en-IN" dirty="0"/>
              <a:t>(‘Count’)
</a:t>
            </a:r>
            <a:r>
              <a:rPr lang="en-IN" dirty="0" err="1"/>
              <a:t>plt.xlabel</a:t>
            </a:r>
            <a:r>
              <a:rPr lang="en-IN" dirty="0"/>
              <a:t>(‘0:Non-Fraudulent, 1:Fraudulent’)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0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AF24-3D82-24A3-FA75-BF7468FAE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87205"/>
            <a:ext cx="10131425" cy="5303995"/>
          </a:xfrm>
        </p:spPr>
        <p:txBody>
          <a:bodyPr/>
          <a:lstStyle/>
          <a:p>
            <a:r>
              <a:rPr lang="en-IN" dirty="0" err="1"/>
              <a:t>Sns.displot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[‘Time’], </a:t>
            </a:r>
            <a:r>
              <a:rPr lang="en-IN" dirty="0" err="1"/>
              <a:t>kde</a:t>
            </a:r>
            <a:r>
              <a:rPr lang="en-IN" dirty="0"/>
              <a:t>=True)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07FA-ABF9-A83B-70F9-2F9EAA7B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-121652"/>
            <a:ext cx="11402910" cy="716235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Time	V1	V2	V3	V4	V5	V6	V7	V8	V9	...	V21	V22	V23	V24	V25	V26	V27	V28	Amount	Class
49166	43942.00	1.22	0.66	-0.45	0.80	0.13	-1.23	0.36	-0.22	-0.54	...	-0.08	-0.18	-0.08	0.44	0.54	0.34	-0.03	0.04	0.76	0
283877	171944.00	2.06	0.02	-1.04	0.41	-0.06	-1.20	0.25	-0.39	0.40	...	-0.28	-0.62	0.33	0.07	-0.27	0.19	-0.06	-0.06	0.89	0
222314	142926.00	-0.74	1.19	0.84	-0.39	0.87	-0.12	0.93	-0.02	-0.82	...	0.28	0.92	-0.60	0.77	0.95	0.15	0.15	0.12	2.70	0
272641	165194.00	1.86	-1.13	-1.50	-0.33	-0.53	-0.60	-0.18	-0.24	-0.53	...	0.07	0.50	-0.17	-0.39	0.18	-0.03	-0.02	-0.04	158.00	0
90270	62947.00	-2.05	-0.18	-0.15	1.19	0.76	0.02	-0.63	0.95	-0.63	...	0.16	-0.00	-0.60	-1.29	0.14	-0.17	-0.13	-0.46	60.00	0
5 rows × 31 columns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99D97B-FC9F-0D4D-D08B-59C98A7C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</a:t>
            </a:r>
            <a:r>
              <a:rPr lang="en-IN" dirty="0"/>
              <a:t>/</a:t>
            </a:r>
            <a:r>
              <a:rPr lang="en-IN" b="1" dirty="0"/>
              <a:t>output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6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6E34C6-FA81-2F2B-2729-3B8876F02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073586"/>
              </p:ext>
            </p:extLst>
          </p:nvPr>
        </p:nvGraphicFramePr>
        <p:xfrm>
          <a:off x="843696" y="1425963"/>
          <a:ext cx="10647204" cy="51786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4534">
                  <a:extLst>
                    <a:ext uri="{9D8B030D-6E8A-4147-A177-3AD203B41FA5}">
                      <a16:colId xmlns:a16="http://schemas.microsoft.com/office/drawing/2014/main" val="584995715"/>
                    </a:ext>
                  </a:extLst>
                </a:gridCol>
                <a:gridCol w="1774534">
                  <a:extLst>
                    <a:ext uri="{9D8B030D-6E8A-4147-A177-3AD203B41FA5}">
                      <a16:colId xmlns:a16="http://schemas.microsoft.com/office/drawing/2014/main" val="281434035"/>
                    </a:ext>
                  </a:extLst>
                </a:gridCol>
                <a:gridCol w="1774534">
                  <a:extLst>
                    <a:ext uri="{9D8B030D-6E8A-4147-A177-3AD203B41FA5}">
                      <a16:colId xmlns:a16="http://schemas.microsoft.com/office/drawing/2014/main" val="1234737685"/>
                    </a:ext>
                  </a:extLst>
                </a:gridCol>
                <a:gridCol w="1774534">
                  <a:extLst>
                    <a:ext uri="{9D8B030D-6E8A-4147-A177-3AD203B41FA5}">
                      <a16:colId xmlns:a16="http://schemas.microsoft.com/office/drawing/2014/main" val="3406481046"/>
                    </a:ext>
                  </a:extLst>
                </a:gridCol>
                <a:gridCol w="1774534">
                  <a:extLst>
                    <a:ext uri="{9D8B030D-6E8A-4147-A177-3AD203B41FA5}">
                      <a16:colId xmlns:a16="http://schemas.microsoft.com/office/drawing/2014/main" val="1019839145"/>
                    </a:ext>
                  </a:extLst>
                </a:gridCol>
                <a:gridCol w="1774534">
                  <a:extLst>
                    <a:ext uri="{9D8B030D-6E8A-4147-A177-3AD203B41FA5}">
                      <a16:colId xmlns:a16="http://schemas.microsoft.com/office/drawing/2014/main" val="3091609804"/>
                    </a:ext>
                  </a:extLst>
                </a:gridCol>
              </a:tblGrid>
              <a:tr h="7605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</a:t>
                      </a:r>
                    </a:p>
                    <a:p>
                      <a:r>
                        <a:rPr lang="en-IN" dirty="0"/>
                        <a:t>         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 V4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0911"/>
                  </a:ext>
                </a:extLst>
              </a:tr>
              <a:tr h="760515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49166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43942.00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1.22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-0.45</a:t>
                      </a:r>
                    </a:p>
                    <a:p>
                      <a:r>
                        <a:rPr lang="en-IN" dirty="0"/>
                        <a:t>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0.80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94278"/>
                  </a:ext>
                </a:extLst>
              </a:tr>
              <a:tr h="760515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283877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171987.00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</a:t>
                      </a:r>
                    </a:p>
                    <a:p>
                      <a:r>
                        <a:rPr lang="en-IN" dirty="0"/>
                        <a:t>             2.06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</a:t>
                      </a:r>
                    </a:p>
                    <a:p>
                      <a:r>
                        <a:rPr lang="en-IN" dirty="0"/>
                        <a:t>            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1.56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188754"/>
                  </a:ext>
                </a:extLst>
              </a:tr>
              <a:tr h="760515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222317</a:t>
                      </a:r>
                    </a:p>
                    <a:p>
                      <a:r>
                        <a:rPr lang="en-IN" dirty="0"/>
                        <a:t>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142976.00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-0.87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1.89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2.76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2.65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80680"/>
                  </a:ext>
                </a:extLst>
              </a:tr>
              <a:tr h="760515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279430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165243.00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</a:t>
                      </a:r>
                    </a:p>
                    <a:p>
                      <a:r>
                        <a:rPr lang="en-IN" dirty="0"/>
                        <a:t>             1.98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1.76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1.09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1.00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54251"/>
                  </a:ext>
                </a:extLst>
              </a:tr>
              <a:tr h="760515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97052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62927.00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-2.75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0.47</a:t>
                      </a:r>
                    </a:p>
                    <a:p>
                      <a:r>
                        <a:rPr lang="en-IN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-1.05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3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43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C4D46F-DFB5-2CA1-7905-2AB05F9B0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509" y="487205"/>
            <a:ext cx="8840982" cy="5965285"/>
          </a:xfrm>
        </p:spPr>
      </p:pic>
    </p:spTree>
    <p:extLst>
      <p:ext uri="{BB962C8B-B14F-4D97-AF65-F5344CB8AC3E}">
        <p14:creationId xmlns:p14="http://schemas.microsoft.com/office/powerpoint/2010/main" val="2667860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3BD8E2-0F36-01FB-3218-652908EBB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591" y="344487"/>
            <a:ext cx="9601497" cy="6214951"/>
          </a:xfrm>
        </p:spPr>
      </p:pic>
    </p:spTree>
    <p:extLst>
      <p:ext uri="{BB962C8B-B14F-4D97-AF65-F5344CB8AC3E}">
        <p14:creationId xmlns:p14="http://schemas.microsoft.com/office/powerpoint/2010/main" val="407914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0A75B6-A893-11F5-1CBD-4D4A1D825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04" y="463439"/>
            <a:ext cx="11181941" cy="6072233"/>
          </a:xfrm>
        </p:spPr>
      </p:pic>
    </p:spTree>
    <p:extLst>
      <p:ext uri="{BB962C8B-B14F-4D97-AF65-F5344CB8AC3E}">
        <p14:creationId xmlns:p14="http://schemas.microsoft.com/office/powerpoint/2010/main" val="169483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374E-E922-2241-A22B-60F46007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256" y="819930"/>
            <a:ext cx="6372969" cy="4812631"/>
          </a:xfrm>
        </p:spPr>
        <p:txBody>
          <a:bodyPr/>
          <a:lstStyle/>
          <a:p>
            <a:r>
              <a:rPr lang="en-IN" b="1" dirty="0"/>
              <a:t>Thank</a:t>
            </a:r>
            <a:r>
              <a:rPr lang="en-IN" dirty="0"/>
              <a:t> </a:t>
            </a:r>
            <a:r>
              <a:rPr lang="en-IN" b="1" dirty="0"/>
              <a:t>You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8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6F9B-989B-5A19-9A1E-0D659AC6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4087765" y="-911726"/>
            <a:ext cx="6099655" cy="3957051"/>
          </a:xfrm>
        </p:spPr>
        <p:txBody>
          <a:bodyPr/>
          <a:lstStyle/>
          <a:p>
            <a:r>
              <a:rPr lang="en-IN" b="1" dirty="0"/>
              <a:t>Content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7C3F3-C91F-4EFC-8291-311599963631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4087765" y="2388491"/>
            <a:ext cx="6729452" cy="313712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1. Introduction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2. </a:t>
            </a:r>
            <a:r>
              <a:rPr lang="en-IN" b="1" dirty="0"/>
              <a:t>Problem</a:t>
            </a:r>
            <a:r>
              <a:rPr lang="en-IN" dirty="0"/>
              <a:t> </a:t>
            </a:r>
            <a:r>
              <a:rPr lang="en-IN" b="1" dirty="0"/>
              <a:t>definition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3. </a:t>
            </a:r>
            <a:r>
              <a:rPr lang="en-IN" b="1" dirty="0"/>
              <a:t>Proposed</a:t>
            </a:r>
            <a:r>
              <a:rPr lang="en-IN" dirty="0"/>
              <a:t> </a:t>
            </a:r>
            <a:r>
              <a:rPr lang="en-IN" b="1" dirty="0"/>
              <a:t>solution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4. </a:t>
            </a:r>
            <a:r>
              <a:rPr lang="en-IN" b="1" dirty="0"/>
              <a:t>Implementation</a:t>
            </a:r>
          </a:p>
          <a:p>
            <a:pPr marL="0" indent="0">
              <a:buNone/>
            </a:pPr>
            <a:r>
              <a:rPr lang="en-IN" b="1" dirty="0"/>
              <a:t>5. Input </a:t>
            </a:r>
          </a:p>
          <a:p>
            <a:pPr marL="0" indent="0">
              <a:buNone/>
            </a:pPr>
            <a:r>
              <a:rPr lang="en-IN" b="1" dirty="0"/>
              <a:t>6. Result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661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BE39-DBBB-CE8A-B529-5FF3CFA1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5" y="609600"/>
            <a:ext cx="10330021" cy="2337394"/>
          </a:xfrm>
        </p:spPr>
        <p:txBody>
          <a:bodyPr/>
          <a:lstStyle/>
          <a:p>
            <a:r>
              <a:rPr lang="en-IN" b="1" i="1" dirty="0"/>
              <a:t>Introduction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4BC6-765F-61C9-D567-893CAB10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25" y="308959"/>
            <a:ext cx="10484501" cy="716547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 ONLINE SHOPPING</a:t>
            </a:r>
            <a:r>
              <a:rPr lang="en-IN" b="1" dirty="0"/>
              <a:t>  :  </a:t>
            </a:r>
            <a:r>
              <a:rPr lang="en-IN" dirty="0"/>
              <a:t>One</a:t>
            </a:r>
            <a:r>
              <a:rPr lang="en-IN" b="1" dirty="0"/>
              <a:t> </a:t>
            </a:r>
            <a:r>
              <a:rPr lang="en-IN" dirty="0"/>
              <a:t>of the largest and fast going trend.</a:t>
            </a:r>
          </a:p>
          <a:p>
            <a:pPr marL="0" indent="0">
              <a:buNone/>
            </a:pPr>
            <a:r>
              <a:rPr lang="en-IN" dirty="0"/>
              <a:t>2. MODE OF PAYMENT:  Credit card, Debit card, Net banking. </a:t>
            </a:r>
          </a:p>
          <a:p>
            <a:pPr marL="0" indent="0">
              <a:buNone/>
            </a:pPr>
            <a:r>
              <a:rPr lang="en-IN" dirty="0"/>
              <a:t>3. MAJOR MISTAKE     :  Credit/Debit card details is known to others.</a:t>
            </a:r>
          </a:p>
          <a:p>
            <a:pPr marL="0" indent="0">
              <a:buNone/>
            </a:pPr>
            <a:r>
              <a:rPr lang="en-IN" dirty="0"/>
              <a:t>4. Online payment does not required physical card.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9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BFE2-5E86-4E0E-A3CD-B95E7F8D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</a:t>
            </a:r>
            <a:r>
              <a:rPr lang="en-IN" dirty="0"/>
              <a:t> </a:t>
            </a:r>
            <a:r>
              <a:rPr lang="en-IN" b="1" dirty="0"/>
              <a:t>Definition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B228-4786-73FC-4834-A4F7D7937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23" y="1235837"/>
            <a:ext cx="10341904" cy="455536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dirty="0"/>
              <a:t>Online payment does not requires physical card.</a:t>
            </a:r>
          </a:p>
          <a:p>
            <a:pPr marL="342900" indent="-342900">
              <a:buAutoNum type="arabicPeriod"/>
            </a:pPr>
            <a:r>
              <a:rPr lang="en-IN" dirty="0"/>
              <a:t>Anyone who know the details of card can make fraud  transaction.</a:t>
            </a:r>
          </a:p>
          <a:p>
            <a:pPr marL="342900" indent="-342900">
              <a:buAutoNum type="arabicPeriod"/>
            </a:pPr>
            <a:r>
              <a:rPr lang="en-IN" dirty="0"/>
              <a:t>Currently card holder come to know the fraud detection is carried out.</a:t>
            </a:r>
          </a:p>
          <a:p>
            <a:pPr marL="342900" indent="-342900">
              <a:buAutoNum type="arabicPeriod"/>
            </a:pPr>
            <a:r>
              <a:rPr lang="en-IN" dirty="0"/>
              <a:t>To mechanism  to track the  fraud transaction.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0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89A9-B7D0-47AF-BA5B-2FE91582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</a:t>
            </a:r>
            <a:r>
              <a:rPr lang="en-IN" dirty="0"/>
              <a:t> </a:t>
            </a:r>
            <a:r>
              <a:rPr lang="en-IN" b="1" dirty="0"/>
              <a:t>solution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4058-EC01-2108-6CC8-BE440DD2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IN" dirty="0"/>
              <a:t>A mechanism is developed to determine whether the given transaction is fraud  or not.</a:t>
            </a:r>
          </a:p>
          <a:p>
            <a:pPr marL="342900" indent="-342900">
              <a:buAutoNum type="arabicPeriod"/>
            </a:pPr>
            <a:r>
              <a:rPr lang="en-IN" dirty="0"/>
              <a:t>The mechanism uses hidden </a:t>
            </a:r>
            <a:r>
              <a:rPr lang="en-IN" dirty="0" err="1"/>
              <a:t>markov</a:t>
            </a:r>
            <a:r>
              <a:rPr lang="en-IN" dirty="0"/>
              <a:t> model to detect fraud transaction. </a:t>
            </a:r>
          </a:p>
          <a:p>
            <a:pPr marL="342900" indent="-342900">
              <a:buAutoNum type="arabicPeriod"/>
            </a:pPr>
            <a:r>
              <a:rPr lang="en-IN" dirty="0"/>
              <a:t>Hidden Markov model is work on the basis of spending habit of users.</a:t>
            </a:r>
          </a:p>
          <a:p>
            <a:pPr marL="342900" indent="-342900">
              <a:buAutoNum type="arabicPeriod"/>
            </a:pPr>
            <a:r>
              <a:rPr lang="en-IN" dirty="0"/>
              <a:t>Classifies user into low, Medium or High category.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6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C9D2-ED1E-6C82-EDA6-7A670CFB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12D140-6E97-B093-CB2C-8E36CEE1C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216" y="380257"/>
            <a:ext cx="10131425" cy="723677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dirty="0"/>
              <a:t>Project is implemented using following technologies; HTML, CSS, </a:t>
            </a:r>
            <a:r>
              <a:rPr lang="en-IN" dirty="0" err="1"/>
              <a:t>Javascript</a:t>
            </a:r>
            <a:r>
              <a:rPr lang="en-IN" dirty="0"/>
              <a:t>, PHP and MySQL.</a:t>
            </a:r>
          </a:p>
          <a:p>
            <a:pPr marL="342900" indent="-342900">
              <a:buAutoNum type="arabicPeriod"/>
            </a:pPr>
            <a:r>
              <a:rPr lang="en-IN" dirty="0"/>
              <a:t>HTML and CSS is used for interface designing.</a:t>
            </a:r>
          </a:p>
          <a:p>
            <a:pPr marL="342900" indent="-342900">
              <a:buAutoNum type="arabicPeriod"/>
            </a:pPr>
            <a:r>
              <a:rPr lang="en-IN" dirty="0" err="1"/>
              <a:t>Javascript</a:t>
            </a:r>
            <a:r>
              <a:rPr lang="en-IN" dirty="0"/>
              <a:t> is used for client side validation.</a:t>
            </a:r>
          </a:p>
          <a:p>
            <a:pPr marL="342900" indent="-342900">
              <a:buAutoNum type="arabicPeriod"/>
            </a:pPr>
            <a:r>
              <a:rPr lang="en-IN" dirty="0"/>
              <a:t>PHP is used for server side scripting </a:t>
            </a:r>
          </a:p>
          <a:p>
            <a:pPr marL="342900" indent="-342900">
              <a:buAutoNum type="arabicPeriod"/>
            </a:pPr>
            <a:r>
              <a:rPr lang="en-IN" dirty="0"/>
              <a:t>MySQL is used for database.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924F3-871B-5619-3C54-D7CE39CB0E55}"/>
              </a:ext>
            </a:extLst>
          </p:cNvPr>
          <p:cNvSpPr txBox="1"/>
          <p:nvPr/>
        </p:nvSpPr>
        <p:spPr>
          <a:xfrm>
            <a:off x="5181600" y="251385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9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DA01-8784-3763-8076-BB994E8F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Input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D093-1157-3485-1F26-18DDAB17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# imports
import pandas as </a:t>
            </a:r>
            <a:r>
              <a:rPr lang="en-IN" dirty="0" err="1"/>
              <a:t>pd</a:t>
            </a:r>
            <a:r>
              <a:rPr lang="en-IN" dirty="0"/>
              <a:t>
import </a:t>
            </a:r>
            <a:r>
              <a:rPr lang="en-IN" dirty="0" err="1"/>
              <a:t>seaborn</a:t>
            </a:r>
            <a:r>
              <a:rPr lang="en-IN" dirty="0"/>
              <a:t> as </a:t>
            </a:r>
            <a:r>
              <a:rPr lang="en-IN" dirty="0" err="1"/>
              <a:t>sns</a:t>
            </a:r>
            <a:r>
              <a:rPr lang="en-IN" dirty="0"/>
              <a:t>
import </a:t>
            </a:r>
            <a:r>
              <a:rPr lang="en-IN" dirty="0" err="1"/>
              <a:t>matplotlib</a:t>
            </a:r>
            <a:r>
              <a:rPr lang="en-IN" dirty="0"/>
              <a:t>. </a:t>
            </a:r>
            <a:r>
              <a:rPr lang="en-IN" dirty="0" err="1"/>
              <a:t>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r>
              <a:rPr lang="en-IN" dirty="0"/>
              <a:t>
</a:t>
            </a:r>
            <a:r>
              <a:rPr lang="en-IN" dirty="0" err="1"/>
              <a:t>pd.set_option</a:t>
            </a:r>
            <a:r>
              <a:rPr lang="en-IN" dirty="0"/>
              <a:t>(‘</a:t>
            </a:r>
            <a:r>
              <a:rPr lang="en-IN" dirty="0" err="1"/>
              <a:t>display.float_format</a:t>
            </a:r>
            <a:r>
              <a:rPr lang="en-IN" dirty="0"/>
              <a:t>’, lambda x: ‘%.2f’ % x)
</a:t>
            </a:r>
            <a:r>
              <a:rPr lang="en-IN" dirty="0" err="1"/>
              <a:t>sns.set_theme</a:t>
            </a:r>
            <a:r>
              <a:rPr lang="en-IN" dirty="0"/>
              <a:t>(
</a:t>
            </a: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pd.read_csv</a:t>
            </a:r>
            <a:r>
              <a:rPr lang="en-IN" dirty="0"/>
              <a:t>(‘/</a:t>
            </a:r>
            <a:r>
              <a:rPr lang="en-IN" dirty="0" err="1"/>
              <a:t>kaggle</a:t>
            </a:r>
            <a:r>
              <a:rPr lang="en-IN" dirty="0"/>
              <a:t>/input/</a:t>
            </a:r>
            <a:r>
              <a:rPr lang="en-IN" dirty="0" err="1"/>
              <a:t>creditcardfraud</a:t>
            </a:r>
            <a:r>
              <a:rPr lang="en-IN" dirty="0"/>
              <a:t>/</a:t>
            </a:r>
            <a:r>
              <a:rPr lang="en-IN" dirty="0" err="1"/>
              <a:t>creditcard.csv</a:t>
            </a:r>
            <a:r>
              <a:rPr lang="en-IN" dirty="0"/>
              <a:t>’)
# turn off warnings
import warnings
warnings. </a:t>
            </a:r>
            <a:r>
              <a:rPr lang="en-IN" dirty="0" err="1"/>
              <a:t>filterwarnings</a:t>
            </a:r>
            <a:r>
              <a:rPr lang="en-IN" dirty="0"/>
              <a:t>(‘ignore’)
Data Set
0 =&gt; </a:t>
            </a:r>
            <a:r>
              <a:rPr lang="en-IN" dirty="0" err="1"/>
              <a:t>Transação</a:t>
            </a:r>
            <a:r>
              <a:rPr lang="en-IN" dirty="0"/>
              <a:t> </a:t>
            </a:r>
            <a:r>
              <a:rPr lang="en-IN" dirty="0" err="1"/>
              <a:t>legítima</a:t>
            </a:r>
            <a:r>
              <a:rPr lang="en-IN" dirty="0"/>
              <a:t>
1 =&gt; </a:t>
            </a:r>
            <a:r>
              <a:rPr lang="en-IN" dirty="0" err="1"/>
              <a:t>Fraude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38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62DB-241A-FB1B-418B-66F49A31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87" y="867463"/>
            <a:ext cx="10246840" cy="49237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• </a:t>
            </a:r>
            <a:r>
              <a:rPr lang="en-IN" dirty="0" err="1"/>
              <a:t>df.sample</a:t>
            </a:r>
            <a:r>
              <a:rPr lang="en-IN" dirty="0"/>
              <a:t>(5)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5490-6F36-FFF6-7ABD-B766B314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12982"/>
            <a:ext cx="10131425" cy="5078218"/>
          </a:xfrm>
        </p:spPr>
        <p:txBody>
          <a:bodyPr/>
          <a:lstStyle/>
          <a:p>
            <a:r>
              <a:rPr lang="en-IN" dirty="0" err="1"/>
              <a:t>Df.loc</a:t>
            </a:r>
            <a:r>
              <a:rPr lang="en-IN" dirty="0"/>
              <a:t>[:, [‘Time’, ‘Amount’]].describe()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8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Celestial</vt:lpstr>
      <vt:lpstr>Credit Card Fraud detection </vt:lpstr>
      <vt:lpstr>Content</vt:lpstr>
      <vt:lpstr>Introduction </vt:lpstr>
      <vt:lpstr>Problem Definition </vt:lpstr>
      <vt:lpstr>Proposed solution </vt:lpstr>
      <vt:lpstr>Implementation </vt:lpstr>
      <vt:lpstr>Input</vt:lpstr>
      <vt:lpstr>PowerPoint Presentation</vt:lpstr>
      <vt:lpstr>PowerPoint Presentation</vt:lpstr>
      <vt:lpstr>PowerPoint Presentation</vt:lpstr>
      <vt:lpstr>PowerPoint Presentation</vt:lpstr>
      <vt:lpstr>Result/output 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</dc:title>
  <dc:creator>Guest User</dc:creator>
  <cp:lastModifiedBy>Guest User</cp:lastModifiedBy>
  <cp:revision>5</cp:revision>
  <dcterms:created xsi:type="dcterms:W3CDTF">2024-04-24T02:54:11Z</dcterms:created>
  <dcterms:modified xsi:type="dcterms:W3CDTF">2024-04-24T04:14:06Z</dcterms:modified>
</cp:coreProperties>
</file>