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Klein Bold" charset="1" panose="02000503060000020004"/>
      <p:regular r:id="rId14"/>
    </p:embeddedFont>
    <p:embeddedFont>
      <p:font typeface="Helios" charset="1" panose="020B0504020202020204"/>
      <p:regular r:id="rId15"/>
    </p:embeddedFont>
    <p:embeddedFont>
      <p:font typeface="Helios Bold" charset="1" panose="020B0704020202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916190" y="1427537"/>
            <a:ext cx="8115300" cy="6009064"/>
            <a:chOff x="0" y="0"/>
            <a:chExt cx="10820400" cy="801208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0820400" cy="480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480"/>
                </a:lnSpc>
              </a:pPr>
              <a:r>
                <a:rPr lang="en-US" sz="7900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Budget And Expense Tracker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056583"/>
              <a:ext cx="10498974" cy="2955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Presented By: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Sudarsanaa Mathan 23CSR217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Santheesh S 23CSR193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Tharaneesh Rajan N 23CSR227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649119"/>
            <a:chOff x="0" y="0"/>
            <a:chExt cx="4816593" cy="4343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34336"/>
            </a:xfrm>
            <a:custGeom>
              <a:avLst/>
              <a:gdLst/>
              <a:ahLst/>
              <a:cxnLst/>
              <a:rect r="r" b="b" t="t" l="l"/>
              <a:pathLst>
                <a:path h="4343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34336"/>
                  </a:lnTo>
                  <a:lnTo>
                    <a:pt x="0" y="43433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501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0209" y="0"/>
            <a:ext cx="18288000" cy="1649119"/>
            <a:chOff x="0" y="0"/>
            <a:chExt cx="24384000" cy="219882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6994" r="0" b="46994"/>
            <a:stretch>
              <a:fillRect/>
            </a:stretch>
          </p:blipFill>
          <p:spPr>
            <a:xfrm flipH="false" flipV="false">
              <a:off x="0" y="0"/>
              <a:ext cx="24384000" cy="2198826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0" y="2134745"/>
            <a:ext cx="17788775" cy="759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3551" indent="-331775" lvl="1">
              <a:lnSpc>
                <a:spcPts val="4302"/>
              </a:lnSpc>
              <a:buFont typeface="Arial"/>
              <a:buChar char="•"/>
            </a:pPr>
            <a:r>
              <a:rPr lang="en-US" b="true" sz="3073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Challenges in Expense Management:</a:t>
            </a:r>
          </a:p>
          <a:p>
            <a:pPr algn="just" marL="1327102" indent="-442367" lvl="2">
              <a:lnSpc>
                <a:spcPts val="4302"/>
              </a:lnSpc>
              <a:buFont typeface="Arial"/>
              <a:buChar char="⚬"/>
            </a:pPr>
            <a:r>
              <a:rPr lang="en-US" sz="307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Lack of financial awareness leads to overspending.</a:t>
            </a:r>
          </a:p>
          <a:p>
            <a:pPr algn="just" marL="1327102" indent="-442367" lvl="2">
              <a:lnSpc>
                <a:spcPts val="4302"/>
              </a:lnSpc>
              <a:buFont typeface="Arial"/>
              <a:buChar char="⚬"/>
            </a:pPr>
            <a:r>
              <a:rPr lang="en-US" sz="307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No proper record-keeping, making it hard to track expenses.</a:t>
            </a:r>
          </a:p>
          <a:p>
            <a:pPr algn="just" marL="1327102" indent="-442367" lvl="2">
              <a:lnSpc>
                <a:spcPts val="4302"/>
              </a:lnSpc>
              <a:buFont typeface="Arial"/>
              <a:buChar char="⚬"/>
            </a:pPr>
            <a:r>
              <a:rPr lang="en-US" sz="307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Difficulty in setting budgets and maintaining discipline.</a:t>
            </a:r>
          </a:p>
          <a:p>
            <a:pPr algn="just" marL="1327102" indent="-442367" lvl="2">
              <a:lnSpc>
                <a:spcPts val="4302"/>
              </a:lnSpc>
              <a:buFont typeface="Arial"/>
              <a:buChar char="⚬"/>
            </a:pPr>
            <a:r>
              <a:rPr lang="en-US" sz="307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Manual tracking is tedious and prone to errors.</a:t>
            </a:r>
          </a:p>
          <a:p>
            <a:pPr algn="just">
              <a:lnSpc>
                <a:spcPts val="4302"/>
              </a:lnSpc>
            </a:pPr>
          </a:p>
          <a:p>
            <a:pPr algn="just">
              <a:lnSpc>
                <a:spcPts val="4302"/>
              </a:lnSpc>
            </a:pPr>
          </a:p>
          <a:p>
            <a:pPr algn="just">
              <a:lnSpc>
                <a:spcPts val="4302"/>
              </a:lnSpc>
            </a:pPr>
          </a:p>
          <a:p>
            <a:pPr algn="just">
              <a:lnSpc>
                <a:spcPts val="4302"/>
              </a:lnSpc>
            </a:pPr>
          </a:p>
          <a:p>
            <a:pPr algn="just">
              <a:lnSpc>
                <a:spcPts val="4302"/>
              </a:lnSpc>
            </a:pPr>
            <a:r>
              <a:rPr lang="en-US" sz="307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  </a:t>
            </a:r>
            <a:r>
              <a:rPr lang="en-US" sz="3073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Solution:</a:t>
            </a:r>
          </a:p>
          <a:p>
            <a:pPr algn="just" marL="663551" indent="-331775" lvl="1">
              <a:lnSpc>
                <a:spcPts val="4302"/>
              </a:lnSpc>
              <a:buFont typeface="Arial"/>
              <a:buChar char="•"/>
            </a:pPr>
            <a:r>
              <a:rPr lang="en-US" b="true" sz="3073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</a:t>
            </a:r>
            <a:r>
              <a:rPr lang="en-US" sz="307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Develop a digital solution to track expenses efficiently.</a:t>
            </a:r>
          </a:p>
          <a:p>
            <a:pPr algn="just" marL="663551" indent="-331775" lvl="1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Allow users to set a budget and manage expenses in real time.</a:t>
            </a:r>
          </a:p>
          <a:p>
            <a:pPr algn="just" marL="663551" indent="-331775" lvl="1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Provide visual insights on spending patterns.</a:t>
            </a:r>
          </a:p>
          <a:p>
            <a:pPr algn="just" marL="663551" indent="-331775" lvl="1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Ensure ease of use with a simple, interactive interface.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743072" y="6263746"/>
            <a:ext cx="5045703" cy="3470085"/>
          </a:xfrm>
          <a:custGeom>
            <a:avLst/>
            <a:gdLst/>
            <a:ahLst/>
            <a:cxnLst/>
            <a:rect r="r" b="b" t="t" l="l"/>
            <a:pathLst>
              <a:path h="3470085" w="5045703">
                <a:moveTo>
                  <a:pt x="0" y="0"/>
                </a:moveTo>
                <a:lnTo>
                  <a:pt x="5045703" y="0"/>
                </a:lnTo>
                <a:lnTo>
                  <a:pt x="5045703" y="3470085"/>
                </a:lnTo>
                <a:lnTo>
                  <a:pt x="0" y="3470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233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032497" y="2210945"/>
            <a:ext cx="4366142" cy="4337540"/>
          </a:xfrm>
          <a:custGeom>
            <a:avLst/>
            <a:gdLst/>
            <a:ahLst/>
            <a:cxnLst/>
            <a:rect r="r" b="b" t="t" l="l"/>
            <a:pathLst>
              <a:path h="4337540" w="4366142">
                <a:moveTo>
                  <a:pt x="0" y="0"/>
                </a:moveTo>
                <a:lnTo>
                  <a:pt x="4366141" y="0"/>
                </a:lnTo>
                <a:lnTo>
                  <a:pt x="4366141" y="4337541"/>
                </a:lnTo>
                <a:lnTo>
                  <a:pt x="0" y="43375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17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6933" y="428954"/>
            <a:ext cx="6241718" cy="7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The 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59296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4715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0169" y="3319064"/>
            <a:ext cx="17270126" cy="605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1831" indent="-31091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Set Budget: </a:t>
            </a: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Define a spending limit.</a:t>
            </a:r>
          </a:p>
          <a:p>
            <a:pPr algn="l">
              <a:lnSpc>
                <a:spcPts val="4032"/>
              </a:lnSpc>
            </a:pPr>
          </a:p>
          <a:p>
            <a:pPr algn="l" marL="621831" indent="-31091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Add Expenses: </a:t>
            </a: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Categorize expenses with descriptions.</a:t>
            </a:r>
          </a:p>
          <a:p>
            <a:pPr algn="l">
              <a:lnSpc>
                <a:spcPts val="4032"/>
              </a:lnSpc>
            </a:pPr>
          </a:p>
          <a:p>
            <a:pPr algn="l" marL="621831" indent="-31091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View Remaining Budget: </a:t>
            </a: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Get a real-time update.</a:t>
            </a:r>
          </a:p>
          <a:p>
            <a:pPr algn="l">
              <a:lnSpc>
                <a:spcPts val="4032"/>
              </a:lnSpc>
            </a:pPr>
          </a:p>
          <a:p>
            <a:pPr algn="l" marL="621831" indent="-31091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Expense Breakdown: </a:t>
            </a: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Categorized spending insights.</a:t>
            </a:r>
          </a:p>
          <a:p>
            <a:pPr algn="l">
              <a:lnSpc>
                <a:spcPts val="4032"/>
              </a:lnSpc>
            </a:pPr>
          </a:p>
          <a:p>
            <a:pPr algn="l" marL="621831" indent="-31091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Data Visualization: </a:t>
            </a: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Charts &amp; graphs for better analysis.</a:t>
            </a:r>
          </a:p>
          <a:p>
            <a:pPr algn="l">
              <a:lnSpc>
                <a:spcPts val="4032"/>
              </a:lnSpc>
            </a:pPr>
          </a:p>
          <a:p>
            <a:pPr algn="l" marL="621831" indent="-31091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  Delete/Edit Expenses: </a:t>
            </a: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Modify entries as needed.</a:t>
            </a:r>
          </a:p>
          <a:p>
            <a:pPr algn="l">
              <a:lnSpc>
                <a:spcPts val="4032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441232" y="3929245"/>
            <a:ext cx="7454242" cy="4897733"/>
          </a:xfrm>
          <a:custGeom>
            <a:avLst/>
            <a:gdLst/>
            <a:ahLst/>
            <a:cxnLst/>
            <a:rect r="r" b="b" t="t" l="l"/>
            <a:pathLst>
              <a:path h="4897733" w="7454242">
                <a:moveTo>
                  <a:pt x="0" y="0"/>
                </a:moveTo>
                <a:lnTo>
                  <a:pt x="7454242" y="0"/>
                </a:lnTo>
                <a:lnTo>
                  <a:pt x="7454242" y="4897733"/>
                </a:lnTo>
                <a:lnTo>
                  <a:pt x="0" y="48977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0912"/>
            <a:ext cx="12063594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Features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4846806" y="-4825684"/>
            <a:ext cx="17553714" cy="716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  <a:r>
              <a:rPr lang="en-US" sz="682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</a:t>
            </a: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 marL="0" indent="0" lvl="0">
              <a:lnSpc>
                <a:spcPts val="954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340491"/>
            <a:chOff x="0" y="0"/>
            <a:chExt cx="24384000" cy="3120655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2966857" y="5746669"/>
            <a:ext cx="2930934" cy="3774687"/>
          </a:xfrm>
          <a:custGeom>
            <a:avLst/>
            <a:gdLst/>
            <a:ahLst/>
            <a:cxnLst/>
            <a:rect r="r" b="b" t="t" l="l"/>
            <a:pathLst>
              <a:path h="3774687" w="2930934">
                <a:moveTo>
                  <a:pt x="0" y="0"/>
                </a:moveTo>
                <a:lnTo>
                  <a:pt x="2930933" y="0"/>
                </a:lnTo>
                <a:lnTo>
                  <a:pt x="2930933" y="3774687"/>
                </a:lnTo>
                <a:lnTo>
                  <a:pt x="0" y="37746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64726" y="5746669"/>
            <a:ext cx="9598534" cy="3774687"/>
          </a:xfrm>
          <a:custGeom>
            <a:avLst/>
            <a:gdLst/>
            <a:ahLst/>
            <a:cxnLst/>
            <a:rect r="r" b="b" t="t" l="l"/>
            <a:pathLst>
              <a:path h="3774687" w="9598534">
                <a:moveTo>
                  <a:pt x="0" y="0"/>
                </a:moveTo>
                <a:lnTo>
                  <a:pt x="9598533" y="0"/>
                </a:lnTo>
                <a:lnTo>
                  <a:pt x="9598533" y="3774687"/>
                </a:lnTo>
                <a:lnTo>
                  <a:pt x="0" y="3774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3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6164" y="2550407"/>
            <a:ext cx="17649530" cy="250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Frontend: </a:t>
            </a: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HTML, CSS, JavaScript – User interface development.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b="true" sz="35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Backend:</a:t>
            </a: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Python (Flask) – Manages expense data.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b="true" sz="35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Database:</a:t>
            </a: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JSON – Stores expense records.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b="true" sz="35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Visualization:</a:t>
            </a: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Matplotlib (Python) &amp; Chart.js – Generates charts.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999765" y="582929"/>
            <a:ext cx="11143765" cy="796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  <a:spcBef>
                <a:spcPct val="0"/>
              </a:spcBef>
            </a:pPr>
            <a:r>
              <a:rPr lang="en-US" sz="4649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Tech Stack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603846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4846806" y="-5124730"/>
            <a:ext cx="17553714" cy="716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  <a:r>
              <a:rPr lang="en-US" sz="682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</a:t>
            </a: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 marL="0" indent="0" lvl="0">
              <a:lnSpc>
                <a:spcPts val="954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0" y="-718146"/>
            <a:ext cx="18288000" cy="2340491"/>
            <a:chOff x="0" y="0"/>
            <a:chExt cx="24384000" cy="3120655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570323" y="2041445"/>
            <a:ext cx="4676361" cy="3745687"/>
            <a:chOff x="0" y="0"/>
            <a:chExt cx="1231634" cy="9865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1634" cy="986518"/>
            </a:xfrm>
            <a:custGeom>
              <a:avLst/>
              <a:gdLst/>
              <a:ahLst/>
              <a:cxnLst/>
              <a:rect r="r" b="b" t="t" l="l"/>
              <a:pathLst>
                <a:path h="986518" w="1231634">
                  <a:moveTo>
                    <a:pt x="0" y="0"/>
                  </a:moveTo>
                  <a:lnTo>
                    <a:pt x="1231634" y="0"/>
                  </a:lnTo>
                  <a:lnTo>
                    <a:pt x="1231634" y="986518"/>
                  </a:lnTo>
                  <a:lnTo>
                    <a:pt x="0" y="986518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231634" cy="1053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User Inputs Budget:</a:t>
              </a:r>
            </a:p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The user sets a budget limit for a specific period (e.g., daily).</a:t>
              </a:r>
            </a:p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The budget is stored in the backend (JSON / Database).</a:t>
              </a:r>
            </a:p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78766" y="2174795"/>
            <a:ext cx="4676361" cy="3136087"/>
            <a:chOff x="0" y="0"/>
            <a:chExt cx="1231634" cy="8259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1634" cy="825965"/>
            </a:xfrm>
            <a:custGeom>
              <a:avLst/>
              <a:gdLst/>
              <a:ahLst/>
              <a:cxnLst/>
              <a:rect r="r" b="b" t="t" l="l"/>
              <a:pathLst>
                <a:path h="825965" w="1231634">
                  <a:moveTo>
                    <a:pt x="0" y="0"/>
                  </a:moveTo>
                  <a:lnTo>
                    <a:pt x="1231634" y="0"/>
                  </a:lnTo>
                  <a:lnTo>
                    <a:pt x="1231634" y="825965"/>
                  </a:lnTo>
                  <a:lnTo>
                    <a:pt x="0" y="825965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31634" cy="892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Adding Expenses</a:t>
              </a:r>
            </a:p>
            <a:p>
              <a:pPr algn="ctr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A</a:t>
              </a:r>
              <a:r>
                <a:rPr lang="en-US" sz="2400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mount spent</a:t>
              </a:r>
            </a:p>
            <a:p>
              <a:pPr algn="ctr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Category (Food, Transport, Shopping, etc.)</a:t>
              </a:r>
            </a:p>
            <a:p>
              <a:pPr algn="ctr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Date &amp; Time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The data is stored in the database.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true" rot="0">
            <a:off x="5096520" y="3453229"/>
            <a:ext cx="1632069" cy="461059"/>
          </a:xfrm>
          <a:custGeom>
            <a:avLst/>
            <a:gdLst/>
            <a:ahLst/>
            <a:cxnLst/>
            <a:rect r="r" b="b" t="t" l="l"/>
            <a:pathLst>
              <a:path h="461059" w="1632069">
                <a:moveTo>
                  <a:pt x="0" y="461060"/>
                </a:moveTo>
                <a:lnTo>
                  <a:pt x="1632069" y="461060"/>
                </a:lnTo>
                <a:lnTo>
                  <a:pt x="1632069" y="0"/>
                </a:lnTo>
                <a:lnTo>
                  <a:pt x="0" y="0"/>
                </a:lnTo>
                <a:lnTo>
                  <a:pt x="0" y="4610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105984" y="2174795"/>
            <a:ext cx="4676361" cy="3288487"/>
            <a:chOff x="0" y="0"/>
            <a:chExt cx="1231634" cy="86610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31634" cy="866104"/>
            </a:xfrm>
            <a:custGeom>
              <a:avLst/>
              <a:gdLst/>
              <a:ahLst/>
              <a:cxnLst/>
              <a:rect r="r" b="b" t="t" l="l"/>
              <a:pathLst>
                <a:path h="866104" w="1231634">
                  <a:moveTo>
                    <a:pt x="0" y="0"/>
                  </a:moveTo>
                  <a:lnTo>
                    <a:pt x="1231634" y="0"/>
                  </a:lnTo>
                  <a:lnTo>
                    <a:pt x="1231634" y="866104"/>
                  </a:lnTo>
                  <a:lnTo>
                    <a:pt x="0" y="866104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1231634" cy="932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Real-Time Expense Calculation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The user can see:</a:t>
              </a:r>
            </a:p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Total expenses so far</a:t>
              </a:r>
            </a:p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Remaining balance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.</a:t>
              </a:r>
            </a:p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105984" y="5901432"/>
            <a:ext cx="4676361" cy="4202887"/>
            <a:chOff x="0" y="0"/>
            <a:chExt cx="1231634" cy="11069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31634" cy="1106933"/>
            </a:xfrm>
            <a:custGeom>
              <a:avLst/>
              <a:gdLst/>
              <a:ahLst/>
              <a:cxnLst/>
              <a:rect r="r" b="b" t="t" l="l"/>
              <a:pathLst>
                <a:path h="1106933" w="1231634">
                  <a:moveTo>
                    <a:pt x="0" y="0"/>
                  </a:moveTo>
                  <a:lnTo>
                    <a:pt x="1231634" y="0"/>
                  </a:lnTo>
                  <a:lnTo>
                    <a:pt x="1231634" y="1106933"/>
                  </a:lnTo>
                  <a:lnTo>
                    <a:pt x="0" y="1106933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1231634" cy="1173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Data Visualization:The tracker generates graphs and charts to show:</a:t>
              </a:r>
            </a:p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Spending patterns (e.g., pie charts for category-wise spending).</a:t>
              </a:r>
            </a:p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Monthly trends 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.</a:t>
              </a:r>
            </a:p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415992" y="6664824"/>
            <a:ext cx="4801908" cy="3288487"/>
            <a:chOff x="0" y="0"/>
            <a:chExt cx="1264700" cy="86610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64700" cy="866104"/>
            </a:xfrm>
            <a:custGeom>
              <a:avLst/>
              <a:gdLst/>
              <a:ahLst/>
              <a:cxnLst/>
              <a:rect r="r" b="b" t="t" l="l"/>
              <a:pathLst>
                <a:path h="866104" w="1264700">
                  <a:moveTo>
                    <a:pt x="0" y="0"/>
                  </a:moveTo>
                  <a:lnTo>
                    <a:pt x="1264700" y="0"/>
                  </a:lnTo>
                  <a:lnTo>
                    <a:pt x="1264700" y="866104"/>
                  </a:lnTo>
                  <a:lnTo>
                    <a:pt x="0" y="866104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1264700" cy="932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Modify or Delete Entries</a:t>
              </a:r>
            </a:p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Users can edit or delete expense entries if needed.</a:t>
              </a:r>
            </a:p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The system updates the budget calculations accordingly.</a:t>
              </a:r>
            </a:p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70323" y="6004123"/>
            <a:ext cx="4676361" cy="4202887"/>
            <a:chOff x="0" y="0"/>
            <a:chExt cx="1231634" cy="110693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31634" cy="1106933"/>
            </a:xfrm>
            <a:custGeom>
              <a:avLst/>
              <a:gdLst/>
              <a:ahLst/>
              <a:cxnLst/>
              <a:rect r="r" b="b" t="t" l="l"/>
              <a:pathLst>
                <a:path h="1106933" w="1231634">
                  <a:moveTo>
                    <a:pt x="0" y="0"/>
                  </a:moveTo>
                  <a:lnTo>
                    <a:pt x="1231634" y="0"/>
                  </a:lnTo>
                  <a:lnTo>
                    <a:pt x="1231634" y="1106933"/>
                  </a:lnTo>
                  <a:lnTo>
                    <a:pt x="0" y="1106933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1231634" cy="1173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Summary &amp; Insights</a:t>
              </a:r>
            </a:p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View a detailed breakdown of their expenses.</a:t>
              </a:r>
            </a:p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Get spending insights (e.g., top spending category).</a:t>
              </a:r>
            </a:p>
            <a:p>
              <a:pPr algn="ctr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Plan better for the next budget period.</a:t>
              </a:r>
            </a:p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-648659" y="373953"/>
            <a:ext cx="6561214" cy="796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  <a:spcBef>
                <a:spcPct val="0"/>
              </a:spcBef>
            </a:pPr>
            <a:r>
              <a:rPr lang="en-US" sz="4649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WorkFlow</a:t>
            </a:r>
          </a:p>
        </p:txBody>
      </p:sp>
      <p:sp>
        <p:nvSpPr>
          <p:cNvPr name="Freeform 28" id="28"/>
          <p:cNvSpPr/>
          <p:nvPr/>
        </p:nvSpPr>
        <p:spPr>
          <a:xfrm flipH="false" flipV="true" rot="0">
            <a:off x="11074839" y="3512309"/>
            <a:ext cx="1632069" cy="461059"/>
          </a:xfrm>
          <a:custGeom>
            <a:avLst/>
            <a:gdLst/>
            <a:ahLst/>
            <a:cxnLst/>
            <a:rect r="r" b="b" t="t" l="l"/>
            <a:pathLst>
              <a:path h="461059" w="1632069">
                <a:moveTo>
                  <a:pt x="0" y="461059"/>
                </a:moveTo>
                <a:lnTo>
                  <a:pt x="1632069" y="461059"/>
                </a:lnTo>
                <a:lnTo>
                  <a:pt x="1632069" y="0"/>
                </a:lnTo>
                <a:lnTo>
                  <a:pt x="0" y="0"/>
                </a:lnTo>
                <a:lnTo>
                  <a:pt x="0" y="4610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true" rot="5304267">
            <a:off x="16290035" y="5414494"/>
            <a:ext cx="1938529" cy="547635"/>
          </a:xfrm>
          <a:custGeom>
            <a:avLst/>
            <a:gdLst/>
            <a:ahLst/>
            <a:cxnLst/>
            <a:rect r="r" b="b" t="t" l="l"/>
            <a:pathLst>
              <a:path h="547635" w="1938529">
                <a:moveTo>
                  <a:pt x="0" y="547634"/>
                </a:moveTo>
                <a:lnTo>
                  <a:pt x="1938530" y="547634"/>
                </a:lnTo>
                <a:lnTo>
                  <a:pt x="1938530" y="0"/>
                </a:lnTo>
                <a:lnTo>
                  <a:pt x="0" y="0"/>
                </a:lnTo>
                <a:lnTo>
                  <a:pt x="0" y="54763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false" rot="0">
            <a:off x="11074839" y="8309067"/>
            <a:ext cx="1632069" cy="461059"/>
          </a:xfrm>
          <a:custGeom>
            <a:avLst/>
            <a:gdLst/>
            <a:ahLst/>
            <a:cxnLst/>
            <a:rect r="r" b="b" t="t" l="l"/>
            <a:pathLst>
              <a:path h="461059" w="1632069">
                <a:moveTo>
                  <a:pt x="1632069" y="0"/>
                </a:moveTo>
                <a:lnTo>
                  <a:pt x="0" y="0"/>
                </a:lnTo>
                <a:lnTo>
                  <a:pt x="0" y="461060"/>
                </a:lnTo>
                <a:lnTo>
                  <a:pt x="1632069" y="461060"/>
                </a:lnTo>
                <a:lnTo>
                  <a:pt x="16320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false" rot="0">
            <a:off x="5096520" y="7644507"/>
            <a:ext cx="1632069" cy="461059"/>
          </a:xfrm>
          <a:custGeom>
            <a:avLst/>
            <a:gdLst/>
            <a:ahLst/>
            <a:cxnLst/>
            <a:rect r="r" b="b" t="t" l="l"/>
            <a:pathLst>
              <a:path h="461059" w="1632069">
                <a:moveTo>
                  <a:pt x="1632069" y="0"/>
                </a:moveTo>
                <a:lnTo>
                  <a:pt x="0" y="0"/>
                </a:lnTo>
                <a:lnTo>
                  <a:pt x="0" y="461060"/>
                </a:lnTo>
                <a:lnTo>
                  <a:pt x="1632069" y="461060"/>
                </a:lnTo>
                <a:lnTo>
                  <a:pt x="16320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92943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683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4846806" y="-4825684"/>
            <a:ext cx="17553714" cy="716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  <a:r>
              <a:rPr lang="en-US" sz="682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</a:t>
            </a: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 marL="0" indent="0" lvl="0">
              <a:lnSpc>
                <a:spcPts val="954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0" y="-492067"/>
            <a:ext cx="18288000" cy="2340491"/>
            <a:chOff x="0" y="0"/>
            <a:chExt cx="24384000" cy="3120655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505600" y="2103172"/>
            <a:ext cx="17649530" cy="8162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 Recurring Expenses &amp; Bill Reminders </a:t>
            </a:r>
          </a:p>
          <a:p>
            <a:pPr algn="l" marL="1424943" indent="-474981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Set monthly rent, subscriptions, EMIs as recurring.</a:t>
            </a:r>
          </a:p>
          <a:p>
            <a:pPr algn="l" marL="1424943" indent="-474981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Send reminders before due dates.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Data Export &amp; Reports </a:t>
            </a:r>
          </a:p>
          <a:p>
            <a:pPr algn="l" marL="1424943" indent="-474981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Export data as CSV, PDF, or Excel.</a:t>
            </a:r>
          </a:p>
          <a:p>
            <a:pPr algn="l" marL="1424943" indent="-474981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Generate monthly reports for tax or savings tracking.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Gamification &amp; Rewards </a:t>
            </a:r>
          </a:p>
          <a:p>
            <a:pPr algn="l" marL="1424943" indent="-474981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Set spending goals and track progress.</a:t>
            </a:r>
          </a:p>
          <a:p>
            <a:pPr algn="l" marL="1424943" indent="-474981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Reward users for staying under budget.</a:t>
            </a:r>
          </a:p>
          <a:p>
            <a:pPr algn="l" marL="712472" indent="-356236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Bank Account &amp; UPI Integration </a:t>
            </a:r>
          </a:p>
          <a:p>
            <a:pPr algn="l" marL="1424943" indent="-474981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Auto-track transactions instead of manual entry.</a:t>
            </a: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90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432991" y="2719667"/>
            <a:ext cx="3575789" cy="6356958"/>
          </a:xfrm>
          <a:custGeom>
            <a:avLst/>
            <a:gdLst/>
            <a:ahLst/>
            <a:cxnLst/>
            <a:rect r="r" b="b" t="t" l="l"/>
            <a:pathLst>
              <a:path h="6356958" w="3575789">
                <a:moveTo>
                  <a:pt x="0" y="0"/>
                </a:moveTo>
                <a:lnTo>
                  <a:pt x="3575789" y="0"/>
                </a:lnTo>
                <a:lnTo>
                  <a:pt x="357578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150847" y="582929"/>
            <a:ext cx="11143765" cy="796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  <a:spcBef>
                <a:spcPct val="0"/>
              </a:spcBef>
            </a:pPr>
            <a:r>
              <a:rPr lang="en-US" sz="4649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Future Enhancements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667321"/>
            <a:ext cx="18288000" cy="7229439"/>
          </a:xfrm>
          <a:custGeom>
            <a:avLst/>
            <a:gdLst/>
            <a:ahLst/>
            <a:cxnLst/>
            <a:rect r="r" b="b" t="t" l="l"/>
            <a:pathLst>
              <a:path h="7229439" w="18288000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212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25643" y="8114885"/>
            <a:ext cx="7510515" cy="1032967"/>
            <a:chOff x="0" y="0"/>
            <a:chExt cx="11133897" cy="1531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133897" cy="1531313"/>
            </a:xfrm>
            <a:custGeom>
              <a:avLst/>
              <a:gdLst/>
              <a:ahLst/>
              <a:cxnLst/>
              <a:rect r="r" b="b" t="t" l="l"/>
              <a:pathLst>
                <a:path h="1531313" w="11133897">
                  <a:moveTo>
                    <a:pt x="30924" y="0"/>
                  </a:moveTo>
                  <a:lnTo>
                    <a:pt x="11102973" y="0"/>
                  </a:lnTo>
                  <a:cubicBezTo>
                    <a:pt x="11120051" y="0"/>
                    <a:pt x="11133897" y="13845"/>
                    <a:pt x="11133897" y="30924"/>
                  </a:cubicBezTo>
                  <a:lnTo>
                    <a:pt x="11133897" y="1500389"/>
                  </a:lnTo>
                  <a:cubicBezTo>
                    <a:pt x="11133897" y="1517468"/>
                    <a:pt x="11120051" y="1531313"/>
                    <a:pt x="11102973" y="1531313"/>
                  </a:cubicBezTo>
                  <a:lnTo>
                    <a:pt x="30924" y="1531313"/>
                  </a:lnTo>
                  <a:cubicBezTo>
                    <a:pt x="13845" y="1531313"/>
                    <a:pt x="0" y="1517468"/>
                    <a:pt x="0" y="1500389"/>
                  </a:cubicBezTo>
                  <a:lnTo>
                    <a:pt x="0" y="30924"/>
                  </a:lnTo>
                  <a:cubicBezTo>
                    <a:pt x="0" y="13845"/>
                    <a:pt x="13845" y="0"/>
                    <a:pt x="30924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133897" cy="156941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The Home Page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52243" y="1835762"/>
            <a:ext cx="11563636" cy="5955272"/>
          </a:xfrm>
          <a:custGeom>
            <a:avLst/>
            <a:gdLst/>
            <a:ahLst/>
            <a:cxnLst/>
            <a:rect r="r" b="b" t="t" l="l"/>
            <a:pathLst>
              <a:path h="5955272" w="11563636">
                <a:moveTo>
                  <a:pt x="0" y="0"/>
                </a:moveTo>
                <a:lnTo>
                  <a:pt x="11563636" y="0"/>
                </a:lnTo>
                <a:lnTo>
                  <a:pt x="11563636" y="5955273"/>
                </a:lnTo>
                <a:lnTo>
                  <a:pt x="0" y="59552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21055" y="964542"/>
            <a:ext cx="1182601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Expense Tracker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51219"/>
            <a:ext cx="18288000" cy="7229439"/>
          </a:xfrm>
          <a:custGeom>
            <a:avLst/>
            <a:gdLst/>
            <a:ahLst/>
            <a:cxnLst/>
            <a:rect r="r" b="b" t="t" l="l"/>
            <a:pathLst>
              <a:path h="7229439" w="18288000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212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4416" y="4003675"/>
            <a:ext cx="13991465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DAGhO6raDWc</dc:identifier>
  <dcterms:modified xsi:type="dcterms:W3CDTF">2011-08-01T06:04:30Z</dcterms:modified>
  <cp:revision>1</cp:revision>
  <dc:title>Password Management with Security</dc:title>
</cp:coreProperties>
</file>