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Klein Bold" charset="1" panose="02000503060000020004"/>
      <p:regular r:id="rId17"/>
    </p:embeddedFont>
    <p:embeddedFont>
      <p:font typeface="Helios" charset="1" panose="020B0504020202020204"/>
      <p:regular r:id="rId18"/>
    </p:embeddedFont>
    <p:embeddedFont>
      <p:font typeface="Helios Bold" charset="1" panose="020B0704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280359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720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8916190" y="1427537"/>
            <a:ext cx="8115300" cy="6009064"/>
            <a:chOff x="0" y="0"/>
            <a:chExt cx="10820400" cy="801208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10820400" cy="4800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480"/>
                </a:lnSpc>
              </a:pPr>
              <a:r>
                <a:rPr lang="en-US" sz="7900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Password Management with Security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5056583"/>
              <a:ext cx="10498974" cy="29555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Presented By:</a:t>
              </a:r>
            </a:p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Sudarsanaa Mathan 23CSR217</a:t>
              </a:r>
            </a:p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Santheesh S 23CSR193</a:t>
              </a:r>
            </a:p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Tharaneesh Rajan N 23CSR227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667321"/>
            <a:ext cx="18288000" cy="7229439"/>
          </a:xfrm>
          <a:custGeom>
            <a:avLst/>
            <a:gdLst/>
            <a:ahLst/>
            <a:cxnLst/>
            <a:rect r="r" b="b" t="t" l="l"/>
            <a:pathLst>
              <a:path h="7229439" w="18288000">
                <a:moveTo>
                  <a:pt x="0" y="0"/>
                </a:moveTo>
                <a:lnTo>
                  <a:pt x="18288000" y="0"/>
                </a:lnTo>
                <a:lnTo>
                  <a:pt x="18288000" y="7229439"/>
                </a:lnTo>
                <a:lnTo>
                  <a:pt x="0" y="7229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212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388743" y="8117402"/>
            <a:ext cx="7510515" cy="1032967"/>
            <a:chOff x="0" y="0"/>
            <a:chExt cx="11133897" cy="15313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133897" cy="1531313"/>
            </a:xfrm>
            <a:custGeom>
              <a:avLst/>
              <a:gdLst/>
              <a:ahLst/>
              <a:cxnLst/>
              <a:rect r="r" b="b" t="t" l="l"/>
              <a:pathLst>
                <a:path h="1531313" w="11133897">
                  <a:moveTo>
                    <a:pt x="30924" y="0"/>
                  </a:moveTo>
                  <a:lnTo>
                    <a:pt x="11102973" y="0"/>
                  </a:lnTo>
                  <a:cubicBezTo>
                    <a:pt x="11120051" y="0"/>
                    <a:pt x="11133897" y="13845"/>
                    <a:pt x="11133897" y="30924"/>
                  </a:cubicBezTo>
                  <a:lnTo>
                    <a:pt x="11133897" y="1500389"/>
                  </a:lnTo>
                  <a:cubicBezTo>
                    <a:pt x="11133897" y="1517468"/>
                    <a:pt x="11120051" y="1531313"/>
                    <a:pt x="11102973" y="1531313"/>
                  </a:cubicBezTo>
                  <a:lnTo>
                    <a:pt x="30924" y="1531313"/>
                  </a:lnTo>
                  <a:cubicBezTo>
                    <a:pt x="13845" y="1531313"/>
                    <a:pt x="0" y="1517468"/>
                    <a:pt x="0" y="1500389"/>
                  </a:cubicBezTo>
                  <a:lnTo>
                    <a:pt x="0" y="30924"/>
                  </a:lnTo>
                  <a:cubicBezTo>
                    <a:pt x="0" y="13845"/>
                    <a:pt x="13845" y="0"/>
                    <a:pt x="30924" y="0"/>
                  </a:cubicBezTo>
                  <a:close/>
                </a:path>
              </a:pathLst>
            </a:custGeom>
            <a:solidFill>
              <a:srgbClr val="F4F4F4"/>
            </a:solidFill>
            <a:ln cap="rnd">
              <a:noFill/>
              <a:prstDash val="sysDot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1133897" cy="156941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The Home Page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80041" y="1917451"/>
            <a:ext cx="8539227" cy="5791895"/>
          </a:xfrm>
          <a:custGeom>
            <a:avLst/>
            <a:gdLst/>
            <a:ahLst/>
            <a:cxnLst/>
            <a:rect r="r" b="b" t="t" l="l"/>
            <a:pathLst>
              <a:path h="5791895" w="8539227">
                <a:moveTo>
                  <a:pt x="0" y="0"/>
                </a:moveTo>
                <a:lnTo>
                  <a:pt x="8539227" y="0"/>
                </a:lnTo>
                <a:lnTo>
                  <a:pt x="8539227" y="5791895"/>
                </a:lnTo>
                <a:lnTo>
                  <a:pt x="0" y="57918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093" t="0" r="-12251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1917451"/>
            <a:ext cx="8715346" cy="5791895"/>
          </a:xfrm>
          <a:custGeom>
            <a:avLst/>
            <a:gdLst/>
            <a:ahLst/>
            <a:cxnLst/>
            <a:rect r="r" b="b" t="t" l="l"/>
            <a:pathLst>
              <a:path h="5791895" w="8715346">
                <a:moveTo>
                  <a:pt x="0" y="0"/>
                </a:moveTo>
                <a:lnTo>
                  <a:pt x="8715346" y="0"/>
                </a:lnTo>
                <a:lnTo>
                  <a:pt x="8715346" y="5791895"/>
                </a:lnTo>
                <a:lnTo>
                  <a:pt x="0" y="57918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3900" t="0" r="-1390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30994" y="962025"/>
            <a:ext cx="11826013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Password Manager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751219"/>
            <a:ext cx="18288000" cy="7229439"/>
          </a:xfrm>
          <a:custGeom>
            <a:avLst/>
            <a:gdLst/>
            <a:ahLst/>
            <a:cxnLst/>
            <a:rect r="r" b="b" t="t" l="l"/>
            <a:pathLst>
              <a:path h="7229439" w="18288000">
                <a:moveTo>
                  <a:pt x="0" y="0"/>
                </a:moveTo>
                <a:lnTo>
                  <a:pt x="18288000" y="0"/>
                </a:lnTo>
                <a:lnTo>
                  <a:pt x="18288000" y="7229439"/>
                </a:lnTo>
                <a:lnTo>
                  <a:pt x="0" y="7229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212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84416" y="4003675"/>
            <a:ext cx="13991465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b="true" sz="69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58891"/>
            <a:ext cx="18288000" cy="2632570"/>
            <a:chOff x="0" y="0"/>
            <a:chExt cx="4816593" cy="6933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93352"/>
            </a:xfrm>
            <a:custGeom>
              <a:avLst/>
              <a:gdLst/>
              <a:ahLst/>
              <a:cxnLst/>
              <a:rect r="r" b="b" t="t" l="l"/>
              <a:pathLst>
                <a:path h="69335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93352"/>
                  </a:lnTo>
                  <a:lnTo>
                    <a:pt x="0" y="693352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750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-158891"/>
            <a:ext cx="18288000" cy="2632570"/>
            <a:chOff x="0" y="0"/>
            <a:chExt cx="24384000" cy="3510093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45201" r="0" b="45201"/>
            <a:stretch>
              <a:fillRect/>
            </a:stretch>
          </p:blipFill>
          <p:spPr>
            <a:xfrm flipH="false" flipV="false">
              <a:off x="0" y="0"/>
              <a:ext cx="24384000" cy="3510093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273236" y="933450"/>
            <a:ext cx="6241718" cy="715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F4F4F4"/>
                </a:solidFill>
                <a:latin typeface="Helios"/>
                <a:ea typeface="Helios"/>
                <a:cs typeface="Helios"/>
                <a:sym typeface="Helios"/>
              </a:rPr>
              <a:t>Password Management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8283" y="2955185"/>
            <a:ext cx="17151017" cy="783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Password management refers to the process of securely creating, storing, organizing, and maintaining passwords to protect user accounts and sensitive information from unauthorized access. </a:t>
            </a:r>
          </a:p>
          <a:p>
            <a:pPr algn="just">
              <a:lnSpc>
                <a:spcPts val="4199"/>
              </a:lnSpc>
            </a:pPr>
          </a:p>
          <a:p>
            <a:pPr algn="just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It involves implementing best practices, tools, and security measures to ensure that passwords remain strong, unique, and protected from cyber threats.</a:t>
            </a:r>
          </a:p>
          <a:p>
            <a:pPr algn="just">
              <a:lnSpc>
                <a:spcPts val="4199"/>
              </a:lnSpc>
            </a:pPr>
          </a:p>
          <a:p>
            <a:pPr algn="just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It Deals with:</a:t>
            </a:r>
          </a:p>
          <a:p>
            <a:pPr algn="just" marL="1295397" indent="-431799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            Password Creation:</a:t>
            </a:r>
          </a:p>
          <a:p>
            <a:pPr algn="just" marL="1295397" indent="-431799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            Password Storage</a:t>
            </a:r>
          </a:p>
          <a:p>
            <a:pPr algn="just" marL="1295397" indent="-431799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            Password Recovery &amp; Management Policies</a:t>
            </a:r>
          </a:p>
          <a:p>
            <a:pPr algn="just">
              <a:lnSpc>
                <a:spcPts val="4199"/>
              </a:lnSpc>
            </a:pPr>
          </a:p>
          <a:p>
            <a:pPr algn="just">
              <a:lnSpc>
                <a:spcPts val="4199"/>
              </a:lnSpc>
            </a:pPr>
          </a:p>
          <a:p>
            <a:pPr algn="just">
              <a:lnSpc>
                <a:spcPts val="4199"/>
              </a:lnSpc>
            </a:pPr>
          </a:p>
          <a:p>
            <a:pPr algn="just"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649119"/>
            <a:chOff x="0" y="0"/>
            <a:chExt cx="4816593" cy="4343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34336"/>
            </a:xfrm>
            <a:custGeom>
              <a:avLst/>
              <a:gdLst/>
              <a:ahLst/>
              <a:cxnLst/>
              <a:rect r="r" b="b" t="t" l="l"/>
              <a:pathLst>
                <a:path h="43433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34336"/>
                  </a:lnTo>
                  <a:lnTo>
                    <a:pt x="0" y="434336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491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0209" y="0"/>
            <a:ext cx="18288000" cy="1649119"/>
            <a:chOff x="0" y="0"/>
            <a:chExt cx="24384000" cy="2198826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46994" r="0" b="46994"/>
            <a:stretch>
              <a:fillRect/>
            </a:stretch>
          </p:blipFill>
          <p:spPr>
            <a:xfrm flipH="false" flipV="false">
              <a:off x="0" y="0"/>
              <a:ext cx="24384000" cy="2198826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189538" y="1882817"/>
            <a:ext cx="18799717" cy="6280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1260" indent="-350630" lvl="1">
              <a:lnSpc>
                <a:spcPts val="4547"/>
              </a:lnSpc>
              <a:buFont typeface="Arial"/>
              <a:buChar char="•"/>
            </a:pPr>
            <a:r>
              <a:rPr lang="en-US" sz="3248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Users struggle to remember multiple complex passwords</a:t>
            </a:r>
          </a:p>
          <a:p>
            <a:pPr algn="just" marL="701260" indent="-350630" lvl="1">
              <a:lnSpc>
                <a:spcPts val="4547"/>
              </a:lnSpc>
              <a:buFont typeface="Arial"/>
              <a:buChar char="•"/>
            </a:pPr>
            <a:r>
              <a:rPr lang="en-US" sz="3248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Many people reuse passwords across different accounts, increasing security risks</a:t>
            </a:r>
          </a:p>
          <a:p>
            <a:pPr algn="just" marL="701260" indent="-350630" lvl="1">
              <a:lnSpc>
                <a:spcPts val="4547"/>
              </a:lnSpc>
              <a:buFont typeface="Arial"/>
              <a:buChar char="•"/>
            </a:pPr>
            <a:r>
              <a:rPr lang="en-US" sz="3248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Writing down passwords or saving them in unprotected files leads to potential leaks</a:t>
            </a:r>
          </a:p>
          <a:p>
            <a:pPr algn="just" marL="701260" indent="-350630" lvl="1">
              <a:lnSpc>
                <a:spcPts val="4547"/>
              </a:lnSpc>
              <a:buFont typeface="Arial"/>
              <a:buChar char="•"/>
            </a:pPr>
            <a:r>
              <a:rPr lang="en-US" sz="3248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Cyberattacks, such as brute force attacks and phishing, exploit poor password management.</a:t>
            </a:r>
          </a:p>
          <a:p>
            <a:pPr algn="just">
              <a:lnSpc>
                <a:spcPts val="4547"/>
              </a:lnSpc>
            </a:pPr>
          </a:p>
          <a:p>
            <a:pPr algn="just">
              <a:lnSpc>
                <a:spcPts val="4547"/>
              </a:lnSpc>
            </a:pPr>
          </a:p>
          <a:p>
            <a:pPr algn="just">
              <a:lnSpc>
                <a:spcPts val="4547"/>
              </a:lnSpc>
            </a:pPr>
            <a:r>
              <a:rPr lang="en-US" sz="3248" b="true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Solution:</a:t>
            </a:r>
          </a:p>
          <a:p>
            <a:pPr algn="just" marL="701260" indent="-350630" lvl="1">
              <a:lnSpc>
                <a:spcPts val="4547"/>
              </a:lnSpc>
              <a:buFont typeface="Arial"/>
              <a:buChar char="•"/>
            </a:pPr>
            <a:r>
              <a:rPr lang="en-US" sz="3248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Use Password Managers:</a:t>
            </a:r>
          </a:p>
          <a:p>
            <a:pPr algn="just" marL="701260" indent="-350630" lvl="1">
              <a:lnSpc>
                <a:spcPts val="4547"/>
              </a:lnSpc>
              <a:buFont typeface="Arial"/>
              <a:buChar char="•"/>
            </a:pPr>
            <a:r>
              <a:rPr lang="en-US" sz="3248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Enable Multi-Factor Authentication (MFA):</a:t>
            </a:r>
          </a:p>
          <a:p>
            <a:pPr algn="just" marL="701260" indent="-350630" lvl="1">
              <a:lnSpc>
                <a:spcPts val="4547"/>
              </a:lnSpc>
              <a:buFont typeface="Arial"/>
              <a:buChar char="•"/>
            </a:pPr>
            <a:r>
              <a:rPr lang="en-US" sz="3248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Regularly Update Passwords</a:t>
            </a:r>
          </a:p>
          <a:p>
            <a:pPr algn="just" marL="701260" indent="-350630" lvl="1">
              <a:lnSpc>
                <a:spcPts val="4547"/>
              </a:lnSpc>
              <a:buFont typeface="Arial"/>
              <a:buChar char="•"/>
            </a:pPr>
            <a:r>
              <a:rPr lang="en-US" sz="3248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Check for Data Breaches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2031947" y="5957289"/>
            <a:ext cx="7364683" cy="4900862"/>
          </a:xfrm>
          <a:custGeom>
            <a:avLst/>
            <a:gdLst/>
            <a:ahLst/>
            <a:cxnLst/>
            <a:rect r="r" b="b" t="t" l="l"/>
            <a:pathLst>
              <a:path h="4900862" w="7364683">
                <a:moveTo>
                  <a:pt x="0" y="0"/>
                </a:moveTo>
                <a:lnTo>
                  <a:pt x="7364683" y="0"/>
                </a:lnTo>
                <a:lnTo>
                  <a:pt x="7364683" y="4900861"/>
                </a:lnTo>
                <a:lnTo>
                  <a:pt x="0" y="49008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6933" y="419429"/>
            <a:ext cx="6241718" cy="715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F4F4F4"/>
                </a:solidFill>
                <a:latin typeface="Helios"/>
                <a:ea typeface="Helios"/>
                <a:cs typeface="Helios"/>
                <a:sym typeface="Helios"/>
              </a:rPr>
              <a:t>The Problem Statement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0379" y="-309881"/>
            <a:ext cx="18288000" cy="1649119"/>
            <a:chOff x="0" y="0"/>
            <a:chExt cx="4816593" cy="4343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34336"/>
            </a:xfrm>
            <a:custGeom>
              <a:avLst/>
              <a:gdLst/>
              <a:ahLst/>
              <a:cxnLst/>
              <a:rect r="r" b="b" t="t" l="l"/>
              <a:pathLst>
                <a:path h="43433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34336"/>
                  </a:lnTo>
                  <a:lnTo>
                    <a:pt x="0" y="434336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491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40379" y="-309881"/>
            <a:ext cx="18288000" cy="1649119"/>
            <a:chOff x="0" y="0"/>
            <a:chExt cx="24384000" cy="2198826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46994" r="0" b="46994"/>
            <a:stretch>
              <a:fillRect/>
            </a:stretch>
          </p:blipFill>
          <p:spPr>
            <a:xfrm flipH="false" flipV="false">
              <a:off x="0" y="0"/>
              <a:ext cx="24384000" cy="2198826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296604" y="1282089"/>
            <a:ext cx="16962696" cy="7315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Without proper password management, users and organizations are exposed to several security threats as follows:</a:t>
            </a:r>
          </a:p>
          <a:p>
            <a:pPr algn="just">
              <a:lnSpc>
                <a:spcPts val="4199"/>
              </a:lnSpc>
            </a:pPr>
          </a:p>
          <a:p>
            <a:pPr algn="just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Brute Force Attacks</a:t>
            </a:r>
            <a:r>
              <a:rPr lang="en-US" sz="2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: Hackers use automated tools to guess passwords by trying multiple combinations</a:t>
            </a:r>
          </a:p>
          <a:p>
            <a:pPr algn="just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Credential Stuffing</a:t>
            </a:r>
            <a:r>
              <a:rPr lang="en-US" sz="2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: Attackers use stolen passwords from one data breach to access multiple accounts.</a:t>
            </a:r>
          </a:p>
          <a:p>
            <a:pPr algn="just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Phishing Attacks</a:t>
            </a:r>
            <a:r>
              <a:rPr lang="en-US" sz="2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: Cybercriminals trick users into revealing passwords through fake websites or emails.</a:t>
            </a:r>
          </a:p>
          <a:p>
            <a:pPr algn="just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Data Breaches</a:t>
            </a:r>
            <a:r>
              <a:rPr lang="en-US" sz="2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: Weak or compromised passwords can lead to massive data leaks.</a:t>
            </a:r>
          </a:p>
          <a:p>
            <a:pPr algn="just">
              <a:lnSpc>
                <a:spcPts val="4199"/>
              </a:lnSpc>
            </a:pPr>
          </a:p>
          <a:p>
            <a:pPr algn="just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Account Takeover and Identity Theft</a:t>
            </a:r>
            <a:r>
              <a:rPr lang="en-US" sz="29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: Unauthorized access to personal accounts can lead to fraud and misuse of sensitive data.</a:t>
            </a:r>
          </a:p>
          <a:p>
            <a:pPr algn="just">
              <a:lnSpc>
                <a:spcPts val="419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604551" y="8037075"/>
            <a:ext cx="4264007" cy="3193889"/>
          </a:xfrm>
          <a:custGeom>
            <a:avLst/>
            <a:gdLst/>
            <a:ahLst/>
            <a:cxnLst/>
            <a:rect r="r" b="b" t="t" l="l"/>
            <a:pathLst>
              <a:path h="3193889" w="4264007">
                <a:moveTo>
                  <a:pt x="0" y="0"/>
                </a:moveTo>
                <a:lnTo>
                  <a:pt x="4264007" y="0"/>
                </a:lnTo>
                <a:lnTo>
                  <a:pt x="4264007" y="3193889"/>
                </a:lnTo>
                <a:lnTo>
                  <a:pt x="0" y="31938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-1191478" y="419429"/>
            <a:ext cx="7497187" cy="715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F4F4F4"/>
                </a:solidFill>
                <a:latin typeface="Helios"/>
                <a:ea typeface="Helios"/>
                <a:cs typeface="Helios"/>
                <a:sym typeface="Helios"/>
              </a:rPr>
              <a:t>Types Of Risks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559296"/>
            <a:ext cx="18288000" cy="3608707"/>
          </a:xfrm>
          <a:custGeom>
            <a:avLst/>
            <a:gdLst/>
            <a:ahLst/>
            <a:cxnLst/>
            <a:rect r="r" b="b" t="t" l="l"/>
            <a:pathLst>
              <a:path h="3608707" w="18288000">
                <a:moveTo>
                  <a:pt x="0" y="0"/>
                </a:moveTo>
                <a:lnTo>
                  <a:pt x="18288000" y="0"/>
                </a:lnTo>
                <a:lnTo>
                  <a:pt x="18288000" y="3608707"/>
                </a:lnTo>
                <a:lnTo>
                  <a:pt x="0" y="36087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84715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0169" y="3319064"/>
            <a:ext cx="17270126" cy="10680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1830" indent="-310915" lvl="1">
              <a:lnSpc>
                <a:spcPts val="4032"/>
              </a:lnSpc>
              <a:buFont typeface="Arial"/>
              <a:buChar char="•"/>
            </a:pPr>
            <a:r>
              <a:rPr lang="en-US" b="true" sz="288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Secure Storage : </a:t>
            </a:r>
            <a:r>
              <a:rPr lang="en-US" sz="288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Encrypts and securely stores passwords.</a:t>
            </a:r>
          </a:p>
          <a:p>
            <a:pPr algn="l">
              <a:lnSpc>
                <a:spcPts val="4032"/>
              </a:lnSpc>
            </a:pPr>
          </a:p>
          <a:p>
            <a:pPr algn="l" marL="621830" indent="-310915" lvl="1">
              <a:lnSpc>
                <a:spcPts val="4032"/>
              </a:lnSpc>
              <a:buFont typeface="Arial"/>
              <a:buChar char="•"/>
            </a:pPr>
            <a:r>
              <a:rPr lang="en-US" b="true" sz="288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Master Password : </a:t>
            </a:r>
            <a:r>
              <a:rPr lang="en-US" sz="288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One password to access all stored credentials</a:t>
            </a:r>
          </a:p>
          <a:p>
            <a:pPr algn="l">
              <a:lnSpc>
                <a:spcPts val="4032"/>
              </a:lnSpc>
            </a:pPr>
          </a:p>
          <a:p>
            <a:pPr algn="l" marL="621830" indent="-310915" lvl="1">
              <a:lnSpc>
                <a:spcPts val="4032"/>
              </a:lnSpc>
              <a:buFont typeface="Arial"/>
              <a:buChar char="•"/>
            </a:pPr>
            <a:r>
              <a:rPr lang="en-US" b="true" sz="288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Auto-Fill &amp; Retrieve </a:t>
            </a:r>
            <a:r>
              <a:rPr lang="en-US" sz="288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: Easily fetch saved passwords.</a:t>
            </a:r>
          </a:p>
          <a:p>
            <a:pPr algn="l">
              <a:lnSpc>
                <a:spcPts val="4032"/>
              </a:lnSpc>
            </a:pPr>
          </a:p>
          <a:p>
            <a:pPr algn="l" marL="621830" indent="-310915" lvl="1">
              <a:lnSpc>
                <a:spcPts val="4032"/>
              </a:lnSpc>
              <a:buFont typeface="Arial"/>
              <a:buChar char="•"/>
            </a:pPr>
            <a:r>
              <a:rPr lang="en-US" b="true" sz="288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Password Generator :</a:t>
            </a:r>
            <a:r>
              <a:rPr lang="en-US" sz="288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Creates strong, unique passwords.</a:t>
            </a:r>
          </a:p>
          <a:p>
            <a:pPr algn="l">
              <a:lnSpc>
                <a:spcPts val="4032"/>
              </a:lnSpc>
            </a:pPr>
          </a:p>
          <a:p>
            <a:pPr algn="l" marL="621830" indent="-310915" lvl="1">
              <a:lnSpc>
                <a:spcPts val="4032"/>
              </a:lnSpc>
              <a:buFont typeface="Arial"/>
              <a:buChar char="•"/>
            </a:pPr>
            <a:r>
              <a:rPr lang="en-US" b="true" sz="288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Cross-Platform :</a:t>
            </a:r>
            <a:r>
              <a:rPr lang="en-US" sz="288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Works on multiple devices.</a:t>
            </a:r>
          </a:p>
          <a:p>
            <a:pPr algn="l">
              <a:lnSpc>
                <a:spcPts val="4032"/>
              </a:lnSpc>
            </a:pPr>
          </a:p>
          <a:p>
            <a:pPr algn="l" marL="621830" indent="-310915" lvl="1">
              <a:lnSpc>
                <a:spcPts val="4032"/>
              </a:lnSpc>
              <a:buFont typeface="Arial"/>
              <a:buChar char="•"/>
            </a:pPr>
            <a:r>
              <a:rPr lang="en-US" sz="288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  <a:r>
              <a:rPr lang="en-US" b="true" sz="288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Zero-Knowledge Encryption :</a:t>
            </a:r>
            <a:r>
              <a:rPr lang="en-US" sz="288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Only you can access your data</a:t>
            </a:r>
          </a:p>
          <a:p>
            <a:pPr algn="l">
              <a:lnSpc>
                <a:spcPts val="4032"/>
              </a:lnSpc>
            </a:pPr>
          </a:p>
          <a:p>
            <a:pPr algn="l" marL="621830" indent="-310915" lvl="1">
              <a:lnSpc>
                <a:spcPts val="4032"/>
              </a:lnSpc>
              <a:buFont typeface="Arial"/>
              <a:buChar char="•"/>
            </a:pPr>
            <a:r>
              <a:rPr lang="en-US" b="true" sz="2880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Import/Export :</a:t>
            </a:r>
            <a:r>
              <a:rPr lang="en-US" sz="288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Backup and restore passwords easily.</a:t>
            </a:r>
          </a:p>
          <a:p>
            <a:pPr algn="l">
              <a:lnSpc>
                <a:spcPts val="4032"/>
              </a:lnSpc>
            </a:pPr>
          </a:p>
          <a:p>
            <a:pPr algn="l">
              <a:lnSpc>
                <a:spcPts val="4032"/>
              </a:lnSpc>
            </a:pPr>
          </a:p>
          <a:p>
            <a:pPr algn="l">
              <a:lnSpc>
                <a:spcPts val="4032"/>
              </a:lnSpc>
            </a:pPr>
          </a:p>
          <a:p>
            <a:pPr algn="l">
              <a:lnSpc>
                <a:spcPts val="4032"/>
              </a:lnSpc>
            </a:pPr>
          </a:p>
          <a:p>
            <a:pPr algn="l">
              <a:lnSpc>
                <a:spcPts val="4032"/>
              </a:lnSpc>
            </a:pPr>
          </a:p>
          <a:p>
            <a:pPr algn="l">
              <a:lnSpc>
                <a:spcPts val="4032"/>
              </a:lnSpc>
            </a:pPr>
          </a:p>
          <a:p>
            <a:pPr algn="l">
              <a:lnSpc>
                <a:spcPts val="4032"/>
              </a:lnSpc>
            </a:pPr>
          </a:p>
          <a:p>
            <a:pPr algn="l">
              <a:lnSpc>
                <a:spcPts val="4032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969174" y="4357438"/>
            <a:ext cx="7364683" cy="4900862"/>
          </a:xfrm>
          <a:custGeom>
            <a:avLst/>
            <a:gdLst/>
            <a:ahLst/>
            <a:cxnLst/>
            <a:rect r="r" b="b" t="t" l="l"/>
            <a:pathLst>
              <a:path h="4900862" w="7364683">
                <a:moveTo>
                  <a:pt x="0" y="0"/>
                </a:moveTo>
                <a:lnTo>
                  <a:pt x="7364682" y="0"/>
                </a:lnTo>
                <a:lnTo>
                  <a:pt x="7364682" y="4900862"/>
                </a:lnTo>
                <a:lnTo>
                  <a:pt x="0" y="49008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50912"/>
            <a:ext cx="12063594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Features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340491"/>
            <a:chOff x="0" y="0"/>
            <a:chExt cx="4816593" cy="6164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16426"/>
            </a:xfrm>
            <a:custGeom>
              <a:avLst/>
              <a:gdLst/>
              <a:ahLst/>
              <a:cxnLst/>
              <a:rect r="r" b="b" t="t" l="l"/>
              <a:pathLst>
                <a:path h="61642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16426"/>
                  </a:lnTo>
                  <a:lnTo>
                    <a:pt x="0" y="616426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6735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4846806" y="-4835209"/>
            <a:ext cx="17553714" cy="7175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49"/>
              </a:lnSpc>
            </a:pPr>
          </a:p>
          <a:p>
            <a:pPr algn="l">
              <a:lnSpc>
                <a:spcPts val="9549"/>
              </a:lnSpc>
            </a:pPr>
          </a:p>
          <a:p>
            <a:pPr algn="l">
              <a:lnSpc>
                <a:spcPts val="9549"/>
              </a:lnSpc>
            </a:pPr>
            <a:r>
              <a:rPr lang="en-US" sz="682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</a:t>
            </a:r>
          </a:p>
          <a:p>
            <a:pPr algn="l">
              <a:lnSpc>
                <a:spcPts val="9549"/>
              </a:lnSpc>
            </a:pPr>
          </a:p>
          <a:p>
            <a:pPr algn="l">
              <a:lnSpc>
                <a:spcPts val="9549"/>
              </a:lnSpc>
            </a:pPr>
          </a:p>
          <a:p>
            <a:pPr algn="l" marL="0" indent="0" lvl="0">
              <a:lnSpc>
                <a:spcPts val="9549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0" y="0"/>
            <a:ext cx="18288000" cy="2340491"/>
            <a:chOff x="0" y="0"/>
            <a:chExt cx="24384000" cy="3120655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45734" r="0" b="45734"/>
            <a:stretch>
              <a:fillRect/>
            </a:stretch>
          </p:blipFill>
          <p:spPr>
            <a:xfrm flipH="false" flipV="false">
              <a:off x="0" y="0"/>
              <a:ext cx="24384000" cy="3120655"/>
            </a:xfrm>
            <a:prstGeom prst="rect">
              <a:avLst/>
            </a:prstGeom>
          </p:spPr>
        </p:pic>
      </p:grpSp>
      <p:sp>
        <p:nvSpPr>
          <p:cNvPr name="TextBox 8" id="8"/>
          <p:cNvSpPr txBox="true"/>
          <p:nvPr/>
        </p:nvSpPr>
        <p:spPr>
          <a:xfrm rot="0">
            <a:off x="426164" y="2550407"/>
            <a:ext cx="17649530" cy="556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A strong password should have: 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Length: At least 12-16 characters.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Complexity: Mix of uppercase, lowercase, numbers, and special characters.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Uniqueness: Shouldn’t be used across multiple accounts.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Unpredictability: Avoid common words, birthdays, and names.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234274" y="6671372"/>
            <a:ext cx="4192178" cy="3197832"/>
          </a:xfrm>
          <a:custGeom>
            <a:avLst/>
            <a:gdLst/>
            <a:ahLst/>
            <a:cxnLst/>
            <a:rect r="r" b="b" t="t" l="l"/>
            <a:pathLst>
              <a:path h="3197832" w="4192178">
                <a:moveTo>
                  <a:pt x="0" y="0"/>
                </a:moveTo>
                <a:lnTo>
                  <a:pt x="4192178" y="0"/>
                </a:lnTo>
                <a:lnTo>
                  <a:pt x="4192178" y="3197832"/>
                </a:lnTo>
                <a:lnTo>
                  <a:pt x="0" y="31978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6021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678904" y="6817587"/>
            <a:ext cx="3878860" cy="2905401"/>
          </a:xfrm>
          <a:custGeom>
            <a:avLst/>
            <a:gdLst/>
            <a:ahLst/>
            <a:cxnLst/>
            <a:rect r="r" b="b" t="t" l="l"/>
            <a:pathLst>
              <a:path h="2905401" w="3878860">
                <a:moveTo>
                  <a:pt x="0" y="0"/>
                </a:moveTo>
                <a:lnTo>
                  <a:pt x="3878859" y="0"/>
                </a:lnTo>
                <a:lnTo>
                  <a:pt x="3878859" y="2905401"/>
                </a:lnTo>
                <a:lnTo>
                  <a:pt x="0" y="29054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0" y="582929"/>
            <a:ext cx="11143765" cy="796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9"/>
              </a:lnSpc>
              <a:spcBef>
                <a:spcPct val="0"/>
              </a:spcBef>
            </a:pPr>
            <a:r>
              <a:rPr lang="en-US" sz="4649">
                <a:solidFill>
                  <a:srgbClr val="F4F4F4"/>
                </a:solidFill>
                <a:latin typeface="Helios"/>
                <a:ea typeface="Helios"/>
                <a:cs typeface="Helios"/>
                <a:sym typeface="Helios"/>
              </a:rPr>
              <a:t>Characteristics of a Strong Password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340491"/>
            <a:chOff x="0" y="0"/>
            <a:chExt cx="4816593" cy="6164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16426"/>
            </a:xfrm>
            <a:custGeom>
              <a:avLst/>
              <a:gdLst/>
              <a:ahLst/>
              <a:cxnLst/>
              <a:rect r="r" b="b" t="t" l="l"/>
              <a:pathLst>
                <a:path h="61642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16426"/>
                  </a:lnTo>
                  <a:lnTo>
                    <a:pt x="0" y="616426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6735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4846806" y="-4835209"/>
            <a:ext cx="17553714" cy="7175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49"/>
              </a:lnSpc>
            </a:pPr>
          </a:p>
          <a:p>
            <a:pPr algn="l">
              <a:lnSpc>
                <a:spcPts val="9549"/>
              </a:lnSpc>
            </a:pPr>
          </a:p>
          <a:p>
            <a:pPr algn="l">
              <a:lnSpc>
                <a:spcPts val="9549"/>
              </a:lnSpc>
            </a:pPr>
            <a:r>
              <a:rPr lang="en-US" sz="682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</a:t>
            </a:r>
          </a:p>
          <a:p>
            <a:pPr algn="l">
              <a:lnSpc>
                <a:spcPts val="9549"/>
              </a:lnSpc>
            </a:pPr>
          </a:p>
          <a:p>
            <a:pPr algn="l">
              <a:lnSpc>
                <a:spcPts val="9549"/>
              </a:lnSpc>
            </a:pPr>
          </a:p>
          <a:p>
            <a:pPr algn="l" marL="0" indent="0" lvl="0">
              <a:lnSpc>
                <a:spcPts val="9549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0" y="0"/>
            <a:ext cx="18288000" cy="2340491"/>
            <a:chOff x="0" y="0"/>
            <a:chExt cx="24384000" cy="3120655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45734" r="0" b="45734"/>
            <a:stretch>
              <a:fillRect/>
            </a:stretch>
          </p:blipFill>
          <p:spPr>
            <a:xfrm flipH="false" flipV="false">
              <a:off x="0" y="0"/>
              <a:ext cx="24384000" cy="3120655"/>
            </a:xfrm>
            <a:prstGeom prst="rect">
              <a:avLst/>
            </a:prstGeom>
          </p:spPr>
        </p:pic>
      </p:grpSp>
      <p:grpSp>
        <p:nvGrpSpPr>
          <p:cNvPr name="Group 8" id="8"/>
          <p:cNvGrpSpPr/>
          <p:nvPr/>
        </p:nvGrpSpPr>
        <p:grpSpPr>
          <a:xfrm rot="0">
            <a:off x="633096" y="2784395"/>
            <a:ext cx="4676361" cy="1916887"/>
            <a:chOff x="0" y="0"/>
            <a:chExt cx="1231634" cy="50485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31634" cy="504859"/>
            </a:xfrm>
            <a:custGeom>
              <a:avLst/>
              <a:gdLst/>
              <a:ahLst/>
              <a:cxnLst/>
              <a:rect r="r" b="b" t="t" l="l"/>
              <a:pathLst>
                <a:path h="504859" w="1231634">
                  <a:moveTo>
                    <a:pt x="0" y="0"/>
                  </a:moveTo>
                  <a:lnTo>
                    <a:pt x="1231634" y="0"/>
                  </a:lnTo>
                  <a:lnTo>
                    <a:pt x="1231634" y="504859"/>
                  </a:lnTo>
                  <a:lnTo>
                    <a:pt x="0" y="504859"/>
                  </a:lnTo>
                  <a:close/>
                </a:path>
              </a:pathLst>
            </a:custGeom>
            <a:solidFill>
              <a:srgbClr val="C0CFE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231634" cy="5620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Planning &amp; Design</a:t>
              </a:r>
            </a:p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Define core features (local storage, master password, auto-logout, etc.)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478766" y="2784395"/>
            <a:ext cx="4676361" cy="2259787"/>
            <a:chOff x="0" y="0"/>
            <a:chExt cx="1231634" cy="59517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31634" cy="595170"/>
            </a:xfrm>
            <a:custGeom>
              <a:avLst/>
              <a:gdLst/>
              <a:ahLst/>
              <a:cxnLst/>
              <a:rect r="r" b="b" t="t" l="l"/>
              <a:pathLst>
                <a:path h="595170" w="1231634">
                  <a:moveTo>
                    <a:pt x="0" y="0"/>
                  </a:moveTo>
                  <a:lnTo>
                    <a:pt x="1231634" y="0"/>
                  </a:lnTo>
                  <a:lnTo>
                    <a:pt x="1231634" y="595170"/>
                  </a:lnTo>
                  <a:lnTo>
                    <a:pt x="0" y="595170"/>
                  </a:lnTo>
                  <a:close/>
                </a:path>
              </a:pathLst>
            </a:custGeom>
            <a:solidFill>
              <a:srgbClr val="C0CFE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231634" cy="6523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Frontend Development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Implement JavaScript for form handling:Toggle between login, signup, and password sections.</a:t>
              </a:r>
            </a:p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true" rot="0">
            <a:off x="5096520" y="3453229"/>
            <a:ext cx="1632069" cy="461059"/>
          </a:xfrm>
          <a:custGeom>
            <a:avLst/>
            <a:gdLst/>
            <a:ahLst/>
            <a:cxnLst/>
            <a:rect r="r" b="b" t="t" l="l"/>
            <a:pathLst>
              <a:path h="461059" w="1632069">
                <a:moveTo>
                  <a:pt x="0" y="461060"/>
                </a:moveTo>
                <a:lnTo>
                  <a:pt x="1632069" y="461060"/>
                </a:lnTo>
                <a:lnTo>
                  <a:pt x="1632069" y="0"/>
                </a:lnTo>
                <a:lnTo>
                  <a:pt x="0" y="0"/>
                </a:lnTo>
                <a:lnTo>
                  <a:pt x="0" y="4610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2324435" y="2727245"/>
            <a:ext cx="4676361" cy="2374087"/>
            <a:chOff x="0" y="0"/>
            <a:chExt cx="1231634" cy="62527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31634" cy="625274"/>
            </a:xfrm>
            <a:custGeom>
              <a:avLst/>
              <a:gdLst/>
              <a:ahLst/>
              <a:cxnLst/>
              <a:rect r="r" b="b" t="t" l="l"/>
              <a:pathLst>
                <a:path h="625274" w="1231634">
                  <a:moveTo>
                    <a:pt x="0" y="0"/>
                  </a:moveTo>
                  <a:lnTo>
                    <a:pt x="1231634" y="0"/>
                  </a:lnTo>
                  <a:lnTo>
                    <a:pt x="1231634" y="625274"/>
                  </a:lnTo>
                  <a:lnTo>
                    <a:pt x="0" y="625274"/>
                  </a:lnTo>
                  <a:close/>
                </a:path>
              </a:pathLst>
            </a:custGeom>
            <a:solidFill>
              <a:srgbClr val="C0CFE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231634" cy="682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Backend &amp; Data Handling</a:t>
              </a:r>
            </a:p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Decide whether to use local storage (client-side) or a secure backend (server-side).</a:t>
              </a:r>
            </a:p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324435" y="5704451"/>
            <a:ext cx="4676361" cy="2374087"/>
            <a:chOff x="0" y="0"/>
            <a:chExt cx="1231634" cy="62527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31634" cy="625274"/>
            </a:xfrm>
            <a:custGeom>
              <a:avLst/>
              <a:gdLst/>
              <a:ahLst/>
              <a:cxnLst/>
              <a:rect r="r" b="b" t="t" l="l"/>
              <a:pathLst>
                <a:path h="625274" w="1231634">
                  <a:moveTo>
                    <a:pt x="0" y="0"/>
                  </a:moveTo>
                  <a:lnTo>
                    <a:pt x="1231634" y="0"/>
                  </a:lnTo>
                  <a:lnTo>
                    <a:pt x="1231634" y="625274"/>
                  </a:lnTo>
                  <a:lnTo>
                    <a:pt x="0" y="625274"/>
                  </a:lnTo>
                  <a:close/>
                </a:path>
              </a:pathLst>
            </a:custGeom>
            <a:solidFill>
              <a:srgbClr val="C0CFE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1231634" cy="682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Security Enhancements</a:t>
              </a:r>
            </a:p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Encryption: Ensure passwords are stored and retrieved securely.</a:t>
              </a:r>
            </a:p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476095" y="5704451"/>
            <a:ext cx="4801908" cy="2374087"/>
            <a:chOff x="0" y="0"/>
            <a:chExt cx="1264700" cy="62527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64700" cy="625274"/>
            </a:xfrm>
            <a:custGeom>
              <a:avLst/>
              <a:gdLst/>
              <a:ahLst/>
              <a:cxnLst/>
              <a:rect r="r" b="b" t="t" l="l"/>
              <a:pathLst>
                <a:path h="625274" w="1264700">
                  <a:moveTo>
                    <a:pt x="0" y="0"/>
                  </a:moveTo>
                  <a:lnTo>
                    <a:pt x="1264700" y="0"/>
                  </a:lnTo>
                  <a:lnTo>
                    <a:pt x="1264700" y="625274"/>
                  </a:lnTo>
                  <a:lnTo>
                    <a:pt x="0" y="625274"/>
                  </a:lnTo>
                  <a:close/>
                </a:path>
              </a:pathLst>
            </a:custGeom>
            <a:solidFill>
              <a:srgbClr val="C0CFE1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1264700" cy="682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Features &amp; Optimization</a:t>
              </a:r>
            </a:p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Implement password generator.</a:t>
              </a:r>
            </a:p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Add import/export options (JSON or CSV format).</a:t>
              </a:r>
            </a:p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27756" y="5704451"/>
            <a:ext cx="4801908" cy="2374087"/>
            <a:chOff x="0" y="0"/>
            <a:chExt cx="1264700" cy="62527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64700" cy="625274"/>
            </a:xfrm>
            <a:custGeom>
              <a:avLst/>
              <a:gdLst/>
              <a:ahLst/>
              <a:cxnLst/>
              <a:rect r="r" b="b" t="t" l="l"/>
              <a:pathLst>
                <a:path h="625274" w="1264700">
                  <a:moveTo>
                    <a:pt x="0" y="0"/>
                  </a:moveTo>
                  <a:lnTo>
                    <a:pt x="1264700" y="0"/>
                  </a:lnTo>
                  <a:lnTo>
                    <a:pt x="1264700" y="625274"/>
                  </a:lnTo>
                  <a:lnTo>
                    <a:pt x="0" y="625274"/>
                  </a:lnTo>
                  <a:close/>
                </a:path>
              </a:pathLst>
            </a:custGeom>
            <a:solidFill>
              <a:srgbClr val="C0CFE1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1264700" cy="682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Testing &amp; Debugging</a:t>
              </a:r>
            </a:p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Helios"/>
                  <a:ea typeface="Helios"/>
                  <a:cs typeface="Helios"/>
                  <a:sym typeface="Helios"/>
                </a:rPr>
                <a:t>Test with various inputs (short/long passwords, invalid formats, etc.).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-648659" y="373953"/>
            <a:ext cx="6561214" cy="796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9"/>
              </a:lnSpc>
              <a:spcBef>
                <a:spcPct val="0"/>
              </a:spcBef>
            </a:pPr>
            <a:r>
              <a:rPr lang="en-US" sz="4649">
                <a:solidFill>
                  <a:srgbClr val="F4F4F4"/>
                </a:solidFill>
                <a:latin typeface="Helios"/>
                <a:ea typeface="Helios"/>
                <a:cs typeface="Helios"/>
                <a:sym typeface="Helios"/>
              </a:rPr>
              <a:t>WorkFlow</a:t>
            </a:r>
          </a:p>
        </p:txBody>
      </p:sp>
      <p:sp>
        <p:nvSpPr>
          <p:cNvPr name="Freeform 28" id="28"/>
          <p:cNvSpPr/>
          <p:nvPr/>
        </p:nvSpPr>
        <p:spPr>
          <a:xfrm flipH="false" flipV="true" rot="0">
            <a:off x="11074839" y="3512309"/>
            <a:ext cx="1632069" cy="461059"/>
          </a:xfrm>
          <a:custGeom>
            <a:avLst/>
            <a:gdLst/>
            <a:ahLst/>
            <a:cxnLst/>
            <a:rect r="r" b="b" t="t" l="l"/>
            <a:pathLst>
              <a:path h="461059" w="1632069">
                <a:moveTo>
                  <a:pt x="0" y="461059"/>
                </a:moveTo>
                <a:lnTo>
                  <a:pt x="1632069" y="461059"/>
                </a:lnTo>
                <a:lnTo>
                  <a:pt x="1632069" y="0"/>
                </a:lnTo>
                <a:lnTo>
                  <a:pt x="0" y="0"/>
                </a:lnTo>
                <a:lnTo>
                  <a:pt x="0" y="4610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true" rot="5304267">
            <a:off x="16428184" y="5275571"/>
            <a:ext cx="1938529" cy="547635"/>
          </a:xfrm>
          <a:custGeom>
            <a:avLst/>
            <a:gdLst/>
            <a:ahLst/>
            <a:cxnLst/>
            <a:rect r="r" b="b" t="t" l="l"/>
            <a:pathLst>
              <a:path h="547635" w="1938529">
                <a:moveTo>
                  <a:pt x="0" y="547634"/>
                </a:moveTo>
                <a:lnTo>
                  <a:pt x="1938529" y="547634"/>
                </a:lnTo>
                <a:lnTo>
                  <a:pt x="1938529" y="0"/>
                </a:lnTo>
                <a:lnTo>
                  <a:pt x="0" y="0"/>
                </a:lnTo>
                <a:lnTo>
                  <a:pt x="0" y="54763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true" flipV="false" rot="0">
            <a:off x="11074839" y="6891494"/>
            <a:ext cx="1632069" cy="461059"/>
          </a:xfrm>
          <a:custGeom>
            <a:avLst/>
            <a:gdLst/>
            <a:ahLst/>
            <a:cxnLst/>
            <a:rect r="r" b="b" t="t" l="l"/>
            <a:pathLst>
              <a:path h="461059" w="1632069">
                <a:moveTo>
                  <a:pt x="1632069" y="0"/>
                </a:moveTo>
                <a:lnTo>
                  <a:pt x="0" y="0"/>
                </a:lnTo>
                <a:lnTo>
                  <a:pt x="0" y="461060"/>
                </a:lnTo>
                <a:lnTo>
                  <a:pt x="1632069" y="461060"/>
                </a:lnTo>
                <a:lnTo>
                  <a:pt x="163206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false" rot="0">
            <a:off x="5096520" y="6660964"/>
            <a:ext cx="1632069" cy="461059"/>
          </a:xfrm>
          <a:custGeom>
            <a:avLst/>
            <a:gdLst/>
            <a:ahLst/>
            <a:cxnLst/>
            <a:rect r="r" b="b" t="t" l="l"/>
            <a:pathLst>
              <a:path h="461059" w="1632069">
                <a:moveTo>
                  <a:pt x="1632069" y="0"/>
                </a:moveTo>
                <a:lnTo>
                  <a:pt x="0" y="0"/>
                </a:lnTo>
                <a:lnTo>
                  <a:pt x="0" y="461060"/>
                </a:lnTo>
                <a:lnTo>
                  <a:pt x="1632069" y="461060"/>
                </a:lnTo>
                <a:lnTo>
                  <a:pt x="163206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292943"/>
            <a:ext cx="18288000" cy="2340491"/>
            <a:chOff x="0" y="0"/>
            <a:chExt cx="4816593" cy="6164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16426"/>
            </a:xfrm>
            <a:custGeom>
              <a:avLst/>
              <a:gdLst/>
              <a:ahLst/>
              <a:cxnLst/>
              <a:rect r="r" b="b" t="t" l="l"/>
              <a:pathLst>
                <a:path h="61642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16426"/>
                  </a:lnTo>
                  <a:lnTo>
                    <a:pt x="0" y="616426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6735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4846806" y="-4835209"/>
            <a:ext cx="17553714" cy="7175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49"/>
              </a:lnSpc>
            </a:pPr>
          </a:p>
          <a:p>
            <a:pPr algn="l">
              <a:lnSpc>
                <a:spcPts val="9549"/>
              </a:lnSpc>
            </a:pPr>
          </a:p>
          <a:p>
            <a:pPr algn="l">
              <a:lnSpc>
                <a:spcPts val="9549"/>
              </a:lnSpc>
            </a:pPr>
            <a:r>
              <a:rPr lang="en-US" sz="682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</a:t>
            </a:r>
          </a:p>
          <a:p>
            <a:pPr algn="l">
              <a:lnSpc>
                <a:spcPts val="9549"/>
              </a:lnSpc>
            </a:pPr>
          </a:p>
          <a:p>
            <a:pPr algn="l">
              <a:lnSpc>
                <a:spcPts val="9549"/>
              </a:lnSpc>
            </a:pPr>
          </a:p>
          <a:p>
            <a:pPr algn="l" marL="0" indent="0" lvl="0">
              <a:lnSpc>
                <a:spcPts val="9549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0" y="-492067"/>
            <a:ext cx="18288000" cy="2340491"/>
            <a:chOff x="0" y="0"/>
            <a:chExt cx="24384000" cy="3120655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45734" r="0" b="45734"/>
            <a:stretch>
              <a:fillRect/>
            </a:stretch>
          </p:blipFill>
          <p:spPr>
            <a:xfrm flipH="false" flipV="false">
              <a:off x="0" y="0"/>
              <a:ext cx="24384000" cy="3120655"/>
            </a:xfrm>
            <a:prstGeom prst="rect">
              <a:avLst/>
            </a:prstGeom>
          </p:spPr>
        </p:pic>
      </p:grpSp>
      <p:sp>
        <p:nvSpPr>
          <p:cNvPr name="Freeform 8" id="8"/>
          <p:cNvSpPr/>
          <p:nvPr/>
        </p:nvSpPr>
        <p:spPr>
          <a:xfrm flipH="false" flipV="false" rot="0">
            <a:off x="2077892" y="5642857"/>
            <a:ext cx="3979417" cy="4105462"/>
          </a:xfrm>
          <a:custGeom>
            <a:avLst/>
            <a:gdLst/>
            <a:ahLst/>
            <a:cxnLst/>
            <a:rect r="r" b="b" t="t" l="l"/>
            <a:pathLst>
              <a:path h="4105462" w="3979417">
                <a:moveTo>
                  <a:pt x="0" y="0"/>
                </a:moveTo>
                <a:lnTo>
                  <a:pt x="3979417" y="0"/>
                </a:lnTo>
                <a:lnTo>
                  <a:pt x="3979417" y="4105461"/>
                </a:lnTo>
                <a:lnTo>
                  <a:pt x="0" y="41054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568212" y="5511634"/>
            <a:ext cx="7094131" cy="4236684"/>
          </a:xfrm>
          <a:custGeom>
            <a:avLst/>
            <a:gdLst/>
            <a:ahLst/>
            <a:cxnLst/>
            <a:rect r="r" b="b" t="t" l="l"/>
            <a:pathLst>
              <a:path h="4236684" w="7094131">
                <a:moveTo>
                  <a:pt x="0" y="0"/>
                </a:moveTo>
                <a:lnTo>
                  <a:pt x="7094130" y="0"/>
                </a:lnTo>
                <a:lnTo>
                  <a:pt x="7094130" y="4236684"/>
                </a:lnTo>
                <a:lnTo>
                  <a:pt x="0" y="42366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5971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26164" y="2550407"/>
            <a:ext cx="17649530" cy="3115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Instead of</a:t>
            </a:r>
            <a:r>
              <a:rPr lang="en-US" sz="35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just a password, MFA combines two or more of the following factors: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AutoNum type="arabicPeriod" startAt="1"/>
            </a:pPr>
            <a:r>
              <a:rPr lang="en-US" b="true" sz="3500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S</a:t>
            </a:r>
            <a:r>
              <a:rPr lang="en-US" b="true" sz="3500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omething You Know </a:t>
            </a:r>
            <a:r>
              <a:rPr lang="en-US" sz="35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– Password, PIN, security question.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AutoNum type="arabicPeriod" startAt="1"/>
            </a:pPr>
            <a:r>
              <a:rPr lang="en-US" b="true" sz="3500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Someth</a:t>
            </a:r>
            <a:r>
              <a:rPr lang="en-US" b="true" sz="3500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ing You Have</a:t>
            </a:r>
            <a:r>
              <a:rPr lang="en-US" sz="35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– OTP via SMS, authentication app, security token.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AutoNum type="arabicPeriod" startAt="1"/>
            </a:pPr>
            <a:r>
              <a:rPr lang="en-US" b="true" sz="3500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Something You Are</a:t>
            </a:r>
            <a:r>
              <a:rPr lang="en-US" sz="35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– Fingerprint, facial recognition, retina scan.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-1150847" y="582929"/>
            <a:ext cx="11143765" cy="796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9"/>
              </a:lnSpc>
              <a:spcBef>
                <a:spcPct val="0"/>
              </a:spcBef>
            </a:pPr>
            <a:r>
              <a:rPr lang="en-US" sz="4649">
                <a:solidFill>
                  <a:srgbClr val="F4F4F4"/>
                </a:solidFill>
                <a:latin typeface="Helios"/>
                <a:ea typeface="Helios"/>
                <a:cs typeface="Helios"/>
                <a:sym typeface="Helios"/>
              </a:rPr>
              <a:t>Multi-Factor Authentication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961270"/>
            <a:ext cx="18288000" cy="2340491"/>
            <a:chOff x="0" y="0"/>
            <a:chExt cx="4816593" cy="6164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616426"/>
            </a:xfrm>
            <a:custGeom>
              <a:avLst/>
              <a:gdLst/>
              <a:ahLst/>
              <a:cxnLst/>
              <a:rect r="r" b="b" t="t" l="l"/>
              <a:pathLst>
                <a:path h="61642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616426"/>
                  </a:lnTo>
                  <a:lnTo>
                    <a:pt x="0" y="616426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6735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4846806" y="-4835209"/>
            <a:ext cx="17553714" cy="7175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49"/>
              </a:lnSpc>
            </a:pPr>
          </a:p>
          <a:p>
            <a:pPr algn="l">
              <a:lnSpc>
                <a:spcPts val="9549"/>
              </a:lnSpc>
            </a:pPr>
          </a:p>
          <a:p>
            <a:pPr algn="l">
              <a:lnSpc>
                <a:spcPts val="9549"/>
              </a:lnSpc>
            </a:pPr>
            <a:r>
              <a:rPr lang="en-US" sz="682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</a:t>
            </a:r>
          </a:p>
          <a:p>
            <a:pPr algn="l">
              <a:lnSpc>
                <a:spcPts val="9549"/>
              </a:lnSpc>
            </a:pPr>
          </a:p>
          <a:p>
            <a:pPr algn="l">
              <a:lnSpc>
                <a:spcPts val="9549"/>
              </a:lnSpc>
            </a:pPr>
          </a:p>
          <a:p>
            <a:pPr algn="l" marL="0" indent="0" lvl="0">
              <a:lnSpc>
                <a:spcPts val="9549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0" y="-961270"/>
            <a:ext cx="18288000" cy="2340491"/>
            <a:chOff x="0" y="0"/>
            <a:chExt cx="24384000" cy="3120655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>
              <a:alphaModFix amt="14000"/>
            </a:blip>
            <a:srcRect l="0" t="45734" r="0" b="45734"/>
            <a:stretch>
              <a:fillRect/>
            </a:stretch>
          </p:blipFill>
          <p:spPr>
            <a:xfrm flipH="false" flipV="false">
              <a:off x="0" y="0"/>
              <a:ext cx="24384000" cy="3120655"/>
            </a:xfrm>
            <a:prstGeom prst="rect">
              <a:avLst/>
            </a:prstGeom>
          </p:spPr>
        </p:pic>
      </p:grpSp>
      <p:sp>
        <p:nvSpPr>
          <p:cNvPr name="TextBox 8" id="8"/>
          <p:cNvSpPr txBox="true"/>
          <p:nvPr/>
        </p:nvSpPr>
        <p:spPr>
          <a:xfrm rot="0">
            <a:off x="576538" y="1489467"/>
            <a:ext cx="16682762" cy="11581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9"/>
              </a:lnSpc>
              <a:spcBef>
                <a:spcPct val="0"/>
              </a:spcBef>
            </a:pPr>
            <a:r>
              <a:rPr lang="en-US" b="true" sz="2835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F</a:t>
            </a:r>
            <a:r>
              <a:rPr lang="en-US" b="true" sz="2835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ull User Control (No Cloud Storage)</a:t>
            </a:r>
          </a:p>
          <a:p>
            <a:pPr algn="l" marL="612222" indent="-306111" lvl="1">
              <a:lnSpc>
                <a:spcPts val="3969"/>
              </a:lnSpc>
              <a:spcBef>
                <a:spcPct val="0"/>
              </a:spcBef>
              <a:buFont typeface="Arial"/>
              <a:buChar char="•"/>
            </a:pPr>
            <a:r>
              <a:rPr lang="en-US" sz="2835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Un</a:t>
            </a:r>
            <a:r>
              <a:rPr lang="en-US" sz="2835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like</a:t>
            </a:r>
            <a:r>
              <a:rPr lang="en-US" sz="2835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  <a:r>
              <a:rPr lang="en-US" sz="2835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p</a:t>
            </a:r>
            <a:r>
              <a:rPr lang="en-US" sz="2835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o</a:t>
            </a:r>
            <a:r>
              <a:rPr lang="en-US" sz="2835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p</a:t>
            </a:r>
            <a:r>
              <a:rPr lang="en-US" sz="2835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u</a:t>
            </a:r>
            <a:r>
              <a:rPr lang="en-US" sz="2835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lar</a:t>
            </a:r>
            <a:r>
              <a:rPr lang="en-US" sz="2835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  <a:r>
              <a:rPr lang="en-US" sz="2835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p</a:t>
            </a:r>
            <a:r>
              <a:rPr lang="en-US" sz="2835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assword managers that st</a:t>
            </a:r>
            <a:r>
              <a:rPr lang="en-US" sz="2835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o</a:t>
            </a:r>
            <a:r>
              <a:rPr lang="en-US" sz="2835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r</a:t>
            </a:r>
            <a:r>
              <a:rPr lang="en-US" sz="2835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e</a:t>
            </a:r>
            <a:r>
              <a:rPr lang="en-US" sz="2835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  <a:r>
              <a:rPr lang="en-US" sz="2835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d</a:t>
            </a:r>
            <a:r>
              <a:rPr lang="en-US" sz="2835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a</a:t>
            </a:r>
            <a:r>
              <a:rPr lang="en-US" sz="2835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t</a:t>
            </a:r>
            <a:r>
              <a:rPr lang="en-US" sz="2835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a on their servers, </a:t>
            </a:r>
            <a:r>
              <a:rPr lang="en-US" sz="2835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y</a:t>
            </a:r>
            <a:r>
              <a:rPr lang="en-US" sz="2835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ou</a:t>
            </a:r>
            <a:r>
              <a:rPr lang="en-US" sz="2835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r</a:t>
            </a:r>
            <a:r>
              <a:rPr lang="en-US" sz="2835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  <a:r>
              <a:rPr lang="en-US" sz="2835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syst</a:t>
            </a:r>
            <a:r>
              <a:rPr lang="en-US" sz="2835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e</a:t>
            </a:r>
            <a:r>
              <a:rPr lang="en-US" sz="2835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m</a:t>
            </a:r>
            <a:r>
              <a:rPr lang="en-US" sz="2835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can operate locally on the user's device.</a:t>
            </a:r>
          </a:p>
          <a:p>
            <a:pPr algn="l">
              <a:lnSpc>
                <a:spcPts val="3969"/>
              </a:lnSpc>
              <a:spcBef>
                <a:spcPct val="0"/>
              </a:spcBef>
            </a:pPr>
          </a:p>
          <a:p>
            <a:pPr algn="l">
              <a:lnSpc>
                <a:spcPts val="3969"/>
              </a:lnSpc>
              <a:spcBef>
                <a:spcPct val="0"/>
              </a:spcBef>
            </a:pPr>
            <a:r>
              <a:rPr lang="en-US" b="true" sz="2835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Zero-Knowledge Security Model</a:t>
            </a:r>
          </a:p>
          <a:p>
            <a:pPr algn="l" marL="612222" indent="-306111" lvl="1">
              <a:lnSpc>
                <a:spcPts val="3969"/>
              </a:lnSpc>
              <a:buFont typeface="Arial"/>
              <a:buChar char="•"/>
            </a:pPr>
            <a:r>
              <a:rPr lang="en-US" sz="2835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can use true end-to-end encryption, where only the user knows the master key.</a:t>
            </a:r>
          </a:p>
          <a:p>
            <a:pPr algn="l">
              <a:lnSpc>
                <a:spcPts val="3969"/>
              </a:lnSpc>
            </a:pPr>
          </a:p>
          <a:p>
            <a:pPr algn="l">
              <a:lnSpc>
                <a:spcPts val="3969"/>
              </a:lnSpc>
            </a:pPr>
            <a:r>
              <a:rPr lang="en-US" b="true" sz="2835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No Subscription Fees / Hidden Costs</a:t>
            </a:r>
          </a:p>
          <a:p>
            <a:pPr algn="l" marL="612222" indent="-306111" lvl="1">
              <a:lnSpc>
                <a:spcPts val="3969"/>
              </a:lnSpc>
              <a:buFont typeface="Arial"/>
              <a:buChar char="•"/>
            </a:pPr>
            <a:r>
              <a:rPr lang="en-US" sz="2835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LastPass, Dashlane, and 1Password charge subscription fees for premium features</a:t>
            </a:r>
          </a:p>
          <a:p>
            <a:pPr algn="l">
              <a:lnSpc>
                <a:spcPts val="3969"/>
              </a:lnSpc>
            </a:pPr>
          </a:p>
          <a:p>
            <a:pPr algn="l">
              <a:lnSpc>
                <a:spcPts val="3969"/>
              </a:lnSpc>
            </a:pPr>
            <a:r>
              <a:rPr lang="en-US" b="true" sz="2835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Lightweight and Fast</a:t>
            </a:r>
          </a:p>
          <a:p>
            <a:pPr algn="l" marL="612222" indent="-306111" lvl="1">
              <a:lnSpc>
                <a:spcPts val="3969"/>
              </a:lnSpc>
              <a:buFont typeface="Arial"/>
              <a:buChar char="•"/>
            </a:pPr>
            <a:r>
              <a:rPr lang="en-US" sz="2835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Many well-known managers come with bloated features and browser extensions that slow down performance</a:t>
            </a:r>
          </a:p>
          <a:p>
            <a:pPr algn="l">
              <a:lnSpc>
                <a:spcPts val="3969"/>
              </a:lnSpc>
            </a:pPr>
          </a:p>
          <a:p>
            <a:pPr algn="l">
              <a:lnSpc>
                <a:spcPts val="3969"/>
              </a:lnSpc>
            </a:pPr>
            <a:r>
              <a:rPr lang="en-US" b="true" sz="2835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Custom Security Features</a:t>
            </a:r>
          </a:p>
          <a:p>
            <a:pPr algn="l" marL="1224443" indent="-408148" lvl="2">
              <a:lnSpc>
                <a:spcPts val="3969"/>
              </a:lnSpc>
              <a:buFont typeface="Arial"/>
              <a:buChar char="⚬"/>
            </a:pPr>
            <a:r>
              <a:rPr lang="en-US" sz="2835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Self-destructing passwords after a certain time.</a:t>
            </a:r>
          </a:p>
          <a:p>
            <a:pPr algn="l" marL="1224443" indent="-408148" lvl="2">
              <a:lnSpc>
                <a:spcPts val="3969"/>
              </a:lnSpc>
              <a:buFont typeface="Arial"/>
              <a:buChar char="⚬"/>
            </a:pPr>
            <a:r>
              <a:rPr lang="en-US" sz="2835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Auto-logout on inactivity to prevent unauthorized access.</a:t>
            </a:r>
          </a:p>
          <a:p>
            <a:pPr algn="l">
              <a:lnSpc>
                <a:spcPts val="3969"/>
              </a:lnSpc>
            </a:pPr>
          </a:p>
          <a:p>
            <a:pPr algn="l">
              <a:lnSpc>
                <a:spcPts val="3969"/>
              </a:lnSpc>
            </a:pPr>
          </a:p>
          <a:p>
            <a:pPr algn="l">
              <a:lnSpc>
                <a:spcPts val="3969"/>
              </a:lnSpc>
            </a:pPr>
          </a:p>
          <a:p>
            <a:pPr algn="l">
              <a:lnSpc>
                <a:spcPts val="3969"/>
              </a:lnSpc>
            </a:pPr>
          </a:p>
          <a:p>
            <a:pPr algn="l">
              <a:lnSpc>
                <a:spcPts val="3969"/>
              </a:lnSpc>
            </a:pPr>
          </a:p>
          <a:p>
            <a:pPr algn="l">
              <a:lnSpc>
                <a:spcPts val="396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-2803881" y="232407"/>
            <a:ext cx="11143765" cy="796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9"/>
              </a:lnSpc>
              <a:spcBef>
                <a:spcPct val="0"/>
              </a:spcBef>
            </a:pPr>
            <a:r>
              <a:rPr lang="en-US" sz="4649">
                <a:solidFill>
                  <a:srgbClr val="F4F4F4"/>
                </a:solidFill>
                <a:latin typeface="Helios"/>
                <a:ea typeface="Helios"/>
                <a:cs typeface="Helios"/>
                <a:sym typeface="Helios"/>
              </a:rPr>
              <a:t>Uniqueness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DAGgTRP799g</dc:identifier>
  <dcterms:modified xsi:type="dcterms:W3CDTF">2011-08-01T06:04:30Z</dcterms:modified>
  <cp:revision>1</cp:revision>
  <dc:title>Thesis defense</dc:title>
</cp:coreProperties>
</file>