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172" y="45376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3159" y="114854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647" y="192006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7110" y="969382"/>
            <a:ext cx="5715000" cy="24378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 err="1" smtClean="0">
                <a:solidFill>
                  <a:schemeClr val="bg2">
                    <a:lumMod val="50000"/>
                  </a:schemeClr>
                </a:solidFill>
                <a:latin typeface="Trebuchet MS"/>
                <a:cs typeface="Trebuchet MS"/>
              </a:rPr>
              <a:t>Santhi</a:t>
            </a:r>
            <a:r>
              <a:rPr lang="en-IN" sz="3200" spc="-20" dirty="0">
                <a:solidFill>
                  <a:schemeClr val="bg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IN" sz="3200" spc="-20" dirty="0" err="1" smtClean="0">
                <a:solidFill>
                  <a:schemeClr val="bg2">
                    <a:lumMod val="50000"/>
                  </a:schemeClr>
                </a:solidFill>
                <a:latin typeface="Trebuchet MS"/>
                <a:cs typeface="Trebuchet MS"/>
              </a:rPr>
              <a:t>Priya</a:t>
            </a:r>
            <a:r>
              <a:rPr lang="en-IN" sz="3200" spc="-20" dirty="0" smtClean="0">
                <a:solidFill>
                  <a:schemeClr val="bg2">
                    <a:lumMod val="50000"/>
                  </a:schemeClr>
                </a:solidFill>
                <a:latin typeface="Trebuchet MS"/>
                <a:cs typeface="Trebuchet MS"/>
              </a:rPr>
              <a:t> D N</a:t>
            </a:r>
            <a:endParaRPr lang="en-IN" sz="3200" spc="-20" dirty="0">
              <a:solidFill>
                <a:schemeClr val="bg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32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20" dirty="0" err="1">
                <a:latin typeface="Trebuchet MS"/>
                <a:cs typeface="Trebuchet MS"/>
              </a:rPr>
              <a:t>Nmid</a:t>
            </a:r>
            <a:r>
              <a:rPr lang="en-IN" sz="2000" spc="-20" dirty="0">
                <a:latin typeface="Trebuchet MS"/>
                <a:cs typeface="Trebuchet MS"/>
              </a:rPr>
              <a:t>: </a:t>
            </a:r>
            <a:r>
              <a:rPr lang="en-IN" sz="2000" spc="-20" dirty="0" smtClean="0">
                <a:latin typeface="Trebuchet MS"/>
                <a:cs typeface="Trebuchet MS"/>
              </a:rPr>
              <a:t>F3DD3F8D22BCA8A92CC48D900875CE0E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500" spc="-2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Madras Institute of Technology campus, Anna University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110" y="3723262"/>
            <a:ext cx="43610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400" b="1" spc="-10" dirty="0" smtClean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Project</a:t>
            </a:r>
            <a:r>
              <a:rPr lang="en-IN" sz="2400" b="1" spc="-10" dirty="0" smtClean="0">
                <a:solidFill>
                  <a:srgbClr val="2D936B"/>
                </a:solidFill>
                <a:latin typeface="Trebuchet MS"/>
                <a:cs typeface="Trebuchet MS"/>
              </a:rPr>
              <a:t/>
            </a:r>
            <a:br>
              <a:rPr lang="en-IN" sz="2400" b="1" spc="-10" dirty="0" smtClean="0">
                <a:solidFill>
                  <a:srgbClr val="2D936B"/>
                </a:solidFill>
                <a:latin typeface="Trebuchet MS"/>
                <a:cs typeface="Trebuchet MS"/>
              </a:rPr>
            </a:br>
            <a:r>
              <a:rPr lang="en-IN" sz="2400" b="1" spc="-1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Alzheimer’s Prediction using different Classifiers.</a:t>
            </a:r>
            <a:endParaRPr lang="en-IN" sz="2400" b="1" spc="-1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1C367EB-097A-8B7F-5121-242BB7E2C1D3}"/>
              </a:ext>
            </a:extLst>
          </p:cNvPr>
          <p:cNvGrpSpPr/>
          <p:nvPr/>
        </p:nvGrpSpPr>
        <p:grpSpPr>
          <a:xfrm flipV="1">
            <a:off x="1243597" y="2720443"/>
            <a:ext cx="1861186" cy="1438274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C1A27D5-79FE-663E-0350-3DAC51B10B4B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F3DD8276-B4C6-36C0-E9AD-75E52E1AF640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7E7EAE13-A8F9-9CF9-A23E-C4D0C597F378}"/>
              </a:ext>
            </a:extLst>
          </p:cNvPr>
          <p:cNvSpPr/>
          <p:nvPr/>
        </p:nvSpPr>
        <p:spPr>
          <a:xfrm>
            <a:off x="1728011" y="397411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264DB83-202C-6FF9-1F88-722B6F94F850}"/>
              </a:ext>
            </a:extLst>
          </p:cNvPr>
          <p:cNvSpPr/>
          <p:nvPr/>
        </p:nvSpPr>
        <p:spPr>
          <a:xfrm rot="10800000">
            <a:off x="481597" y="3407229"/>
            <a:ext cx="875657" cy="75148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020DAF0-6BF0-A792-376E-FA421C129854}"/>
              </a:ext>
            </a:extLst>
          </p:cNvPr>
          <p:cNvSpPr/>
          <p:nvPr/>
        </p:nvSpPr>
        <p:spPr>
          <a:xfrm>
            <a:off x="915054" y="4728827"/>
            <a:ext cx="1662298" cy="1328909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881235" cy="6230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spc="-60" dirty="0" smtClean="0"/>
              <a:t>RESULTS</a:t>
            </a:r>
            <a:r>
              <a:rPr lang="en-IN" spc="-60" dirty="0" smtClean="0"/>
              <a:t/>
            </a:r>
            <a:br>
              <a:rPr lang="en-IN" spc="-60" dirty="0" smtClean="0"/>
            </a:br>
            <a:r>
              <a:rPr lang="en-US" sz="2800" dirty="0" smtClean="0"/>
              <a:t>Model </a:t>
            </a:r>
            <a:r>
              <a:rPr lang="en-US" sz="2800" dirty="0"/>
              <a:t>Performance:</a:t>
            </a:r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800" b="0" dirty="0" smtClean="0"/>
              <a:t>Accuracy: 0.84</a:t>
            </a:r>
            <a:br>
              <a:rPr lang="en-US" sz="2800" b="0" dirty="0" smtClean="0"/>
            </a:br>
            <a:r>
              <a:rPr lang="en-US" sz="2800" b="0" dirty="0" smtClean="0"/>
              <a:t>Precision</a:t>
            </a:r>
            <a:r>
              <a:rPr lang="en-US" sz="2800" b="0" dirty="0"/>
              <a:t>: </a:t>
            </a:r>
            <a:r>
              <a:rPr lang="en-US" sz="2800" b="0" dirty="0" smtClean="0"/>
              <a:t>0.88</a:t>
            </a:r>
            <a:br>
              <a:rPr lang="en-US" sz="2800" b="0" dirty="0" smtClean="0"/>
            </a:br>
            <a:r>
              <a:rPr lang="en-US" sz="2800" b="0" dirty="0" smtClean="0"/>
              <a:t>Recall</a:t>
            </a:r>
            <a:r>
              <a:rPr lang="en-US" sz="2800" b="0" dirty="0"/>
              <a:t>: </a:t>
            </a:r>
            <a:r>
              <a:rPr lang="en-US" sz="2800" b="0" dirty="0" smtClean="0"/>
              <a:t>0.82</a:t>
            </a:r>
            <a:br>
              <a:rPr lang="en-US" sz="2800" b="0" dirty="0" smtClean="0"/>
            </a:br>
            <a:r>
              <a:rPr lang="en-US" sz="2800" b="0" dirty="0" smtClean="0"/>
              <a:t>F1-score</a:t>
            </a:r>
            <a:r>
              <a:rPr lang="en-US" sz="2800" b="0" dirty="0"/>
              <a:t>: </a:t>
            </a:r>
            <a:r>
              <a:rPr lang="en-US" sz="2800" b="0" dirty="0" smtClean="0"/>
              <a:t>0.84</a:t>
            </a:r>
            <a:br>
              <a:rPr lang="en-US" sz="2800" b="0" dirty="0" smtClean="0"/>
            </a:br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800" b="0" dirty="0"/>
              <a:t>These results demonstrate the effectiveness of the Random Forest classifier in predicting Alzheimer's disease and provide valuable insights for healthcare professionals, researchers, and stakeholders involved in Alzheimer's diagnosis and treatment.</a:t>
            </a:r>
            <a:r>
              <a:rPr lang="en-US" sz="2800" b="0" dirty="0" smtClean="0"/>
              <a:t/>
            </a:r>
            <a:br>
              <a:rPr lang="en-US" sz="2800" b="0" dirty="0" smtClean="0"/>
            </a:b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05DB-0D7E-42AA-2FB4-A004DFCE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Accuracy of the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" y="1371600"/>
            <a:ext cx="8473287" cy="48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C588E-89C9-CAC3-3EAC-4C50720C29D3}"/>
              </a:ext>
            </a:extLst>
          </p:cNvPr>
          <p:cNvSpPr txBox="1"/>
          <p:nvPr/>
        </p:nvSpPr>
        <p:spPr>
          <a:xfrm>
            <a:off x="647724" y="2548653"/>
            <a:ext cx="75342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b="1" spc="-1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Alzheimer’s Prediction using Different Classifiers </a:t>
            </a:r>
            <a:endParaRPr lang="en-IN" sz="4400" b="1" spc="-10" dirty="0" smtClean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endParaRPr lang="en-IN" dirty="0"/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4F72E03-A7AA-7DEF-1A2C-BE8E328F1B1C}"/>
              </a:ext>
            </a:extLst>
          </p:cNvPr>
          <p:cNvGrpSpPr/>
          <p:nvPr/>
        </p:nvGrpSpPr>
        <p:grpSpPr>
          <a:xfrm>
            <a:off x="869859" y="4895851"/>
            <a:ext cx="1743075" cy="1333500"/>
            <a:chOff x="742950" y="1104900"/>
            <a:chExt cx="1743075" cy="133350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17C8DC3-49BB-A6F2-3B9E-C786EA06F3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69284BF7-FB9A-B633-09FF-100F3A95CB0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-7620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EAB00-EBA3-103F-6CFD-7480A7509185}"/>
              </a:ext>
            </a:extLst>
          </p:cNvPr>
          <p:cNvSpPr txBox="1"/>
          <p:nvPr/>
        </p:nvSpPr>
        <p:spPr>
          <a:xfrm>
            <a:off x="764921" y="1124569"/>
            <a:ext cx="80718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2000" dirty="0" smtClean="0"/>
              <a:t>Data Collection and Exploration:</a:t>
            </a:r>
          </a:p>
          <a:p>
            <a:r>
              <a:rPr lang="en-US" sz="2000" dirty="0" smtClean="0"/>
              <a:t>   - Dataset overview, preprocessing, and exploratory analysis.</a:t>
            </a:r>
          </a:p>
          <a:p>
            <a:endParaRPr lang="en-US" sz="2000" dirty="0" smtClean="0"/>
          </a:p>
          <a:p>
            <a:r>
              <a:rPr lang="en-US" sz="2000" dirty="0" smtClean="0"/>
              <a:t>Feature Selection and Engineering:</a:t>
            </a:r>
          </a:p>
          <a:p>
            <a:r>
              <a:rPr lang="en-US" sz="2000" dirty="0" smtClean="0"/>
              <a:t>   - Identifying relevant features and engineering techniques.</a:t>
            </a:r>
          </a:p>
          <a:p>
            <a:endParaRPr lang="en-US" sz="2000" dirty="0" smtClean="0"/>
          </a:p>
          <a:p>
            <a:r>
              <a:rPr lang="en-US" sz="2000" dirty="0" smtClean="0"/>
              <a:t>Model Selection and Training:</a:t>
            </a:r>
          </a:p>
          <a:p>
            <a:r>
              <a:rPr lang="en-US" sz="2000" dirty="0" smtClean="0"/>
              <a:t>   - Selection of Random Forest classifier and training process.</a:t>
            </a:r>
          </a:p>
          <a:p>
            <a:endParaRPr lang="en-US" sz="2000" dirty="0" smtClean="0"/>
          </a:p>
          <a:p>
            <a:r>
              <a:rPr lang="en-US" sz="2000" dirty="0" smtClean="0"/>
              <a:t>Model Evaluation:</a:t>
            </a:r>
          </a:p>
          <a:p>
            <a:r>
              <a:rPr lang="en-US" sz="2000" dirty="0" smtClean="0"/>
              <a:t>   - Performance metrics and analysis of results.</a:t>
            </a:r>
          </a:p>
          <a:p>
            <a:endParaRPr lang="en-US" sz="2000" dirty="0" smtClean="0"/>
          </a:p>
          <a:p>
            <a:r>
              <a:rPr lang="en-US" sz="2000" dirty="0" smtClean="0"/>
              <a:t>Interpretation of Results:</a:t>
            </a:r>
          </a:p>
          <a:p>
            <a:r>
              <a:rPr lang="en-US" sz="2000" dirty="0" smtClean="0"/>
              <a:t>   - Examination of feature importance and model insights.</a:t>
            </a:r>
          </a:p>
          <a:p>
            <a:endParaRPr lang="en-US" sz="2000" dirty="0" smtClean="0"/>
          </a:p>
          <a:p>
            <a:r>
              <a:rPr lang="en-US" sz="1100" dirty="0" smtClean="0"/>
              <a:t>.</a:t>
            </a:r>
          </a:p>
          <a:p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96562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33ED6-95A1-3DAF-CF1A-F388141389C5}"/>
              </a:ext>
            </a:extLst>
          </p:cNvPr>
          <p:cNvSpPr txBox="1"/>
          <p:nvPr/>
        </p:nvSpPr>
        <p:spPr>
          <a:xfrm>
            <a:off x="380999" y="1618595"/>
            <a:ext cx="9982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project aims to develop a Random Forest classification model for predicting Alzheimer's disease based on relevant biomarkers and patient </a:t>
            </a:r>
            <a:r>
              <a:rPr lang="en-US" sz="2800" dirty="0" smtClean="0"/>
              <a:t>data.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Alzheimer's </a:t>
            </a:r>
            <a:r>
              <a:rPr lang="en-US" sz="2800" dirty="0"/>
              <a:t>disease poses a significant public health challenge globally, with early detection crucial for effective management and intervention.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Leveraging </a:t>
            </a:r>
            <a:r>
              <a:rPr lang="en-US" sz="2800" dirty="0"/>
              <a:t>machine learning techniques, the project seeks to accurately classify individuals at risk of Alzheimer's, thereby enabling timely intervention strategies and improving patient outcomes.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402772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0B69E-E265-B85E-16E0-F277AF03A2FF}"/>
              </a:ext>
            </a:extLst>
          </p:cNvPr>
          <p:cNvSpPr txBox="1"/>
          <p:nvPr/>
        </p:nvSpPr>
        <p:spPr>
          <a:xfrm>
            <a:off x="457200" y="1114732"/>
            <a:ext cx="100679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Söhne"/>
              </a:rPr>
              <a:t>This project focuses on utilizing Random Forest classification to predict Alzheimer's disease. Alzheimer's is a progressive neurodegenerative disorder with a significant impact on individuals and healthcare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Söhne"/>
              </a:rPr>
              <a:t> By leveraging machine learning algorithms the project aims to develop a predictive model capable of identifying individuals at risk of developing Alzheimer's.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Söhne"/>
              </a:rPr>
              <a:t>The model's output will assist healthcare professionals in early diagnosis and intervention, ultimately enhancing patient care and management strategies.</a:t>
            </a:r>
            <a:endParaRPr lang="en-IN" sz="28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-84137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</a:rPr>
              <a:t>WHO</a:t>
            </a:r>
            <a:r>
              <a:rPr sz="3200" spc="-2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sz="3200" spc="-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sz="3200" spc="-5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sz="3200" spc="-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spc="-10" dirty="0">
                <a:solidFill>
                  <a:schemeClr val="accent6">
                    <a:lumMod val="75000"/>
                  </a:schemeClr>
                </a:solidFill>
              </a:rPr>
              <a:t>USERS?</a:t>
            </a:r>
            <a:endParaRPr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143A0-C356-2658-B32D-9B7C2787EBED}"/>
              </a:ext>
            </a:extLst>
          </p:cNvPr>
          <p:cNvSpPr txBox="1"/>
          <p:nvPr/>
        </p:nvSpPr>
        <p:spPr>
          <a:xfrm>
            <a:off x="457200" y="1271421"/>
            <a:ext cx="10591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dirty="0" smtClean="0">
                <a:solidFill>
                  <a:schemeClr val="tx1"/>
                </a:solidFill>
                <a:latin typeface="Söhne"/>
              </a:rPr>
              <a:t>1. Healthcare Providers: </a:t>
            </a:r>
          </a:p>
          <a:p>
            <a:pPr algn="l"/>
            <a:r>
              <a:rPr lang="en-US" sz="2600" dirty="0" smtClean="0">
                <a:solidFill>
                  <a:srgbClr val="0D0D0D"/>
                </a:solidFill>
                <a:latin typeface="Söhne"/>
              </a:rPr>
              <a:t>   - Aid in Alzheimer's detection and treatment planning.</a:t>
            </a:r>
          </a:p>
          <a:p>
            <a:pPr algn="l"/>
            <a:r>
              <a:rPr lang="en-US" sz="2600" b="1" dirty="0" smtClean="0">
                <a:solidFill>
                  <a:srgbClr val="0D0D0D"/>
                </a:solidFill>
                <a:latin typeface="Söhne"/>
              </a:rPr>
              <a:t>2. Patients and Caregivers: </a:t>
            </a:r>
          </a:p>
          <a:p>
            <a:pPr algn="l"/>
            <a:r>
              <a:rPr lang="en-US" sz="2600" dirty="0" smtClean="0">
                <a:solidFill>
                  <a:srgbClr val="0D0D0D"/>
                </a:solidFill>
                <a:latin typeface="Söhne"/>
              </a:rPr>
              <a:t>   - Understand Alzheimer's risk and promote proactive healthcare.</a:t>
            </a:r>
          </a:p>
          <a:p>
            <a:pPr algn="l"/>
            <a:r>
              <a:rPr lang="en-US" sz="2600" b="1" dirty="0" smtClean="0">
                <a:solidFill>
                  <a:srgbClr val="0D0D0D"/>
                </a:solidFill>
                <a:latin typeface="Söhne"/>
              </a:rPr>
              <a:t>3. Clinical Researchers: </a:t>
            </a:r>
          </a:p>
          <a:p>
            <a:pPr algn="l"/>
            <a:r>
              <a:rPr lang="en-US" sz="2600" dirty="0" smtClean="0">
                <a:solidFill>
                  <a:srgbClr val="0D0D0D"/>
                </a:solidFill>
                <a:latin typeface="Söhne"/>
              </a:rPr>
              <a:t>   - Investigate biomarker-disease relationships and advance diagnostics.</a:t>
            </a:r>
          </a:p>
          <a:p>
            <a:pPr algn="l"/>
            <a:r>
              <a:rPr lang="en-US" sz="2600" b="1" dirty="0" smtClean="0">
                <a:solidFill>
                  <a:srgbClr val="0D0D0D"/>
                </a:solidFill>
                <a:latin typeface="Söhne"/>
              </a:rPr>
              <a:t>4. Public Health Authorities: </a:t>
            </a:r>
          </a:p>
          <a:p>
            <a:pPr algn="l"/>
            <a:r>
              <a:rPr lang="en-US" sz="2600" dirty="0" smtClean="0">
                <a:solidFill>
                  <a:srgbClr val="0D0D0D"/>
                </a:solidFill>
                <a:latin typeface="Söhne"/>
              </a:rPr>
              <a:t>   - Inform initiatives for Alzheimer's management and resource allocation.</a:t>
            </a:r>
          </a:p>
          <a:p>
            <a:pPr algn="l"/>
            <a:r>
              <a:rPr lang="en-US" sz="2600" b="1" dirty="0" smtClean="0">
                <a:solidFill>
                  <a:srgbClr val="0D0D0D"/>
                </a:solidFill>
                <a:latin typeface="Söhne"/>
              </a:rPr>
              <a:t>5. Pharmaceutical Companies: </a:t>
            </a:r>
          </a:p>
          <a:p>
            <a:pPr algn="l"/>
            <a:r>
              <a:rPr lang="en-US" sz="2600" dirty="0" smtClean="0">
                <a:solidFill>
                  <a:srgbClr val="0D0D0D"/>
                </a:solidFill>
                <a:latin typeface="Söhne"/>
              </a:rPr>
              <a:t>   - Identify trial candidates and expedite treatment development.</a:t>
            </a:r>
            <a:endParaRPr lang="en-US" sz="26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45" y="-275413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9BF55-2015-BE44-38E4-F9E33FDD6399}"/>
              </a:ext>
            </a:extLst>
          </p:cNvPr>
          <p:cNvSpPr txBox="1"/>
          <p:nvPr/>
        </p:nvSpPr>
        <p:spPr>
          <a:xfrm>
            <a:off x="438125" y="1001308"/>
            <a:ext cx="34480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Solution Overview: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rigorous testing, the Random Forest classifier emerged as the optimal choice due to its superior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outperformed other models, including logistic regression and support vector machine, achieving an accuracy </a:t>
            </a:r>
            <a:r>
              <a:rPr lang="en-US" sz="2400" dirty="0" smtClean="0"/>
              <a:t>of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E84EF-6A67-F453-A32F-AA095DB48869}"/>
              </a:ext>
            </a:extLst>
          </p:cNvPr>
          <p:cNvSpPr txBox="1"/>
          <p:nvPr/>
        </p:nvSpPr>
        <p:spPr>
          <a:xfrm>
            <a:off x="4191001" y="1067960"/>
            <a:ext cx="624839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Söhne"/>
              </a:rPr>
              <a:t>Model </a:t>
            </a:r>
            <a:r>
              <a:rPr lang="en-US" sz="3200" b="1" dirty="0">
                <a:solidFill>
                  <a:srgbClr val="FF0000"/>
                </a:solidFill>
                <a:latin typeface="Söhne"/>
              </a:rPr>
              <a:t>Accuracy: </a:t>
            </a:r>
            <a:r>
              <a:rPr lang="en-IN" sz="3200" b="1" dirty="0" smtClean="0">
                <a:solidFill>
                  <a:srgbClr val="FF0000"/>
                </a:solidFill>
                <a:latin typeface="Söhne"/>
              </a:rPr>
              <a:t>0.84</a:t>
            </a:r>
            <a:endParaRPr lang="en-IN" b="1" dirty="0">
              <a:solidFill>
                <a:srgbClr val="FF0000"/>
              </a:solidFill>
              <a:latin typeface="Söhne"/>
            </a:endParaRPr>
          </a:p>
          <a:p>
            <a:r>
              <a:rPr lang="en-US" b="1" dirty="0" smtClean="0"/>
              <a:t>Value </a:t>
            </a:r>
            <a:r>
              <a:rPr lang="en-US" b="1" dirty="0"/>
              <a:t>Proposition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/>
              <a:t>Improved Accuracy:</a:t>
            </a:r>
            <a:r>
              <a:rPr lang="en-US" dirty="0"/>
              <a:t> Our solution offers enhanced accuracy, ensuring reliable Alzheimer's prediction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Early Detection:</a:t>
            </a:r>
            <a:r>
              <a:rPr lang="en-US" dirty="0"/>
              <a:t> With our model, early detection of Alzheimer's becomes feasible, enabling timely interventions and treatment strategies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Enhanced Patient Care:</a:t>
            </a:r>
            <a:r>
              <a:rPr lang="en-US" dirty="0"/>
              <a:t> By accurately identifying at-risk individuals, our solution facilitates personalized patient care plans, improving outcomes and quality of life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Streamlined Research:</a:t>
            </a:r>
            <a:r>
              <a:rPr lang="en-US" dirty="0"/>
              <a:t> Researchers benefit from our model's efficiency in biomarker analysis and disease progression studies, accelerating Alzheimer's research.</a:t>
            </a:r>
          </a:p>
          <a:p>
            <a:pPr algn="l"/>
            <a:endParaRPr lang="en-US" b="1" dirty="0">
              <a:solidFill>
                <a:srgbClr val="FF0000"/>
              </a:solidFill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 smtClean="0">
                <a:solidFill>
                  <a:schemeClr val="accent3">
                    <a:lumMod val="75000"/>
                  </a:schemeClr>
                </a:solidFill>
              </a:rPr>
              <a:t>Why Random Forest?</a:t>
            </a:r>
            <a:endParaRPr sz="425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C4E62-EBBB-46C5-AE74-EBA8B4C28B29}"/>
              </a:ext>
            </a:extLst>
          </p:cNvPr>
          <p:cNvSpPr txBox="1"/>
          <p:nvPr/>
        </p:nvSpPr>
        <p:spPr>
          <a:xfrm>
            <a:off x="838200" y="1552635"/>
            <a:ext cx="9372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rgbClr val="0D0D0D"/>
                </a:solidFill>
                <a:latin typeface="Söhne"/>
              </a:rPr>
              <a:t>Random Forest is favored for Alzheimer's prediction due to:</a:t>
            </a:r>
          </a:p>
          <a:p>
            <a:pPr algn="l"/>
            <a:endParaRPr lang="en-US" sz="2400" dirty="0" smtClean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Söhne"/>
              </a:rPr>
              <a:t>1. High Accuracy: </a:t>
            </a:r>
            <a:r>
              <a:rPr lang="en-US" sz="2400" dirty="0" smtClean="0">
                <a:solidFill>
                  <a:srgbClr val="0D0D0D"/>
                </a:solidFill>
                <a:latin typeface="Söhne"/>
              </a:rPr>
              <a:t>Offers superior accuracy by combining predictions from multiple decision trees.</a:t>
            </a:r>
          </a:p>
          <a:p>
            <a:pPr algn="l"/>
            <a:endParaRPr lang="en-US" sz="2400" dirty="0" smtClean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Söhne"/>
              </a:rPr>
              <a:t>2. Reduced Overfitting: </a:t>
            </a:r>
            <a:r>
              <a:rPr lang="en-US" sz="2400" dirty="0" smtClean="0">
                <a:solidFill>
                  <a:srgbClr val="0D0D0D"/>
                </a:solidFill>
                <a:latin typeface="Söhne"/>
              </a:rPr>
              <a:t>Less susceptible to overfitting due to ensemble learning and randomization techniques.</a:t>
            </a:r>
          </a:p>
          <a:p>
            <a:pPr algn="l"/>
            <a:endParaRPr lang="en-US" sz="2400" dirty="0" smtClean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3</a:t>
            </a:r>
            <a:r>
              <a:rPr lang="en-US" sz="2400" b="1" dirty="0" smtClean="0">
                <a:solidFill>
                  <a:srgbClr val="0D0D0D"/>
                </a:solidFill>
                <a:latin typeface="Söhne"/>
              </a:rPr>
              <a:t>. Feature Importance: </a:t>
            </a:r>
            <a:r>
              <a:rPr lang="en-US" sz="2400" dirty="0" smtClean="0">
                <a:solidFill>
                  <a:srgbClr val="0D0D0D"/>
                </a:solidFill>
                <a:latin typeface="Söhne"/>
              </a:rPr>
              <a:t>Provides insights into biomarkers' significance, aiding disease understanding.</a:t>
            </a:r>
          </a:p>
          <a:p>
            <a:pPr algn="l"/>
            <a:endParaRPr lang="en-US" sz="2400" dirty="0" smtClean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4</a:t>
            </a:r>
            <a:r>
              <a:rPr lang="en-US" sz="2400" b="1" dirty="0" smtClean="0">
                <a:solidFill>
                  <a:srgbClr val="0D0D0D"/>
                </a:solidFill>
                <a:latin typeface="Söhne"/>
              </a:rPr>
              <a:t>. Some Interpretability: </a:t>
            </a:r>
            <a:r>
              <a:rPr lang="en-US" sz="2400" dirty="0" smtClean="0">
                <a:solidFill>
                  <a:srgbClr val="0D0D0D"/>
                </a:solidFill>
                <a:latin typeface="Söhne"/>
              </a:rPr>
              <a:t>While not as interpretable as simpler models, it still offers insights into decision-making.</a:t>
            </a:r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9A63C-E1E2-35FE-06A5-13290CFECFBC}"/>
              </a:ext>
            </a:extLst>
          </p:cNvPr>
          <p:cNvSpPr txBox="1"/>
          <p:nvPr/>
        </p:nvSpPr>
        <p:spPr>
          <a:xfrm>
            <a:off x="642257" y="1067899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 smtClean="0">
                <a:solidFill>
                  <a:srgbClr val="0D0D0D"/>
                </a:solidFill>
                <a:latin typeface="Söhne"/>
              </a:rPr>
              <a:t>Importing the necessary Classifiers and Models:</a:t>
            </a:r>
            <a:endParaRPr lang="en-IN" sz="3200" b="1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02111"/>
            <a:ext cx="7335220" cy="3648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592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Why Random Forest?</vt:lpstr>
      <vt:lpstr>MODELLING</vt:lpstr>
      <vt:lpstr>RESULTS Model Performance: Accuracy: 0.84 Precision: 0.88 Recall: 0.82 F1-score: 0.84  These results demonstrate the effectiveness of the Random Forest classifier in predicting Alzheimer's disease and provide valuable insights for healthcare professionals, researchers, and stakeholders involved in Alzheimer's diagnosis and treatment. </vt:lpstr>
      <vt:lpstr>Accuracy of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Saravanakumar V</dc:creator>
  <cp:lastModifiedBy>DELL</cp:lastModifiedBy>
  <cp:revision>10</cp:revision>
  <dcterms:created xsi:type="dcterms:W3CDTF">2024-04-02T15:31:25Z</dcterms:created>
  <dcterms:modified xsi:type="dcterms:W3CDTF">2024-04-04T18:05:42Z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