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77" r:id="rId2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01575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D437A8-319D-435F-AB56-7CA410078E88}" type="datetimeFigureOut">
              <a:rPr lang="es-EC" smtClean="0"/>
              <a:t>27/2/2019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66842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33829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478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00697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91277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04605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1790120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0216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49617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11162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D437A8-319D-435F-AB56-7CA410078E88}" type="datetimeFigureOut">
              <a:rPr lang="es-EC" smtClean="0"/>
              <a:t>27/2/2019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69364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2D437A8-319D-435F-AB56-7CA410078E88}" type="datetimeFigureOut">
              <a:rPr lang="es-EC" smtClean="0"/>
              <a:t>27/2/2019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101299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224275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18030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2D437A8-319D-435F-AB56-7CA410078E88}" type="datetimeFigureOut">
              <a:rPr lang="es-EC" smtClean="0"/>
              <a:t>27/2/2019</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97005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D437A8-319D-435F-AB56-7CA410078E88}" type="datetimeFigureOut">
              <a:rPr lang="es-EC" smtClean="0"/>
              <a:t>27/2/2019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FE5A23E-C586-4719-B56F-F86A506B1BCF}" type="slidenum">
              <a:rPr lang="es-EC" smtClean="0"/>
              <a:t>‹Nº›</a:t>
            </a:fld>
            <a:endParaRPr lang="es-EC"/>
          </a:p>
        </p:txBody>
      </p:sp>
    </p:spTree>
    <p:extLst>
      <p:ext uri="{BB962C8B-B14F-4D97-AF65-F5344CB8AC3E}">
        <p14:creationId xmlns:p14="http://schemas.microsoft.com/office/powerpoint/2010/main" val="133413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D437A8-319D-435F-AB56-7CA410078E88}" type="datetimeFigureOut">
              <a:rPr lang="es-EC" smtClean="0"/>
              <a:t>27/2/2019</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E5A23E-C586-4719-B56F-F86A506B1BCF}" type="slidenum">
              <a:rPr lang="es-EC" smtClean="0"/>
              <a:t>‹Nº›</a:t>
            </a:fld>
            <a:endParaRPr lang="es-EC"/>
          </a:p>
        </p:txBody>
      </p:sp>
    </p:spTree>
    <p:extLst>
      <p:ext uri="{BB962C8B-B14F-4D97-AF65-F5344CB8AC3E}">
        <p14:creationId xmlns:p14="http://schemas.microsoft.com/office/powerpoint/2010/main" val="1881670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rduino.cc/en/Reference/Librari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C" sz="4400" b="1" dirty="0"/>
              <a:t>FUNDAMENTOS DE DESARROLLO DE HARDWARE CON ARDUINO</a:t>
            </a:r>
            <a:r>
              <a:rPr lang="es-EC" dirty="0"/>
              <a:t/>
            </a:r>
            <a:br>
              <a:rPr lang="es-EC" dirty="0"/>
            </a:br>
            <a:r>
              <a:rPr lang="es-ES" dirty="0" smtClean="0"/>
              <a:t> </a:t>
            </a:r>
            <a:endParaRPr lang="es-EC" dirty="0"/>
          </a:p>
        </p:txBody>
      </p:sp>
      <p:sp>
        <p:nvSpPr>
          <p:cNvPr id="3" name="Subtítulo 2"/>
          <p:cNvSpPr>
            <a:spLocks noGrp="1"/>
          </p:cNvSpPr>
          <p:nvPr>
            <p:ph type="subTitle" idx="1"/>
          </p:nvPr>
        </p:nvSpPr>
        <p:spPr>
          <a:xfrm>
            <a:off x="1154955" y="4777380"/>
            <a:ext cx="8825658" cy="1160282"/>
          </a:xfrm>
        </p:spPr>
        <p:txBody>
          <a:bodyPr>
            <a:normAutofit fontScale="25000" lnSpcReduction="20000"/>
          </a:bodyPr>
          <a:lstStyle/>
          <a:p>
            <a:pPr algn="r"/>
            <a:r>
              <a:rPr lang="es-ES" sz="5600" b="1" dirty="0" smtClean="0"/>
              <a:t>Alumno: Santiago Columba</a:t>
            </a:r>
          </a:p>
          <a:p>
            <a:pPr algn="r"/>
            <a:r>
              <a:rPr lang="es-ES" sz="5600" b="1" dirty="0" smtClean="0"/>
              <a:t>Nivel: Sexto Sistemas</a:t>
            </a:r>
          </a:p>
          <a:p>
            <a:pPr algn="r"/>
            <a:r>
              <a:rPr lang="es-ES" sz="5600" b="1" dirty="0" smtClean="0"/>
              <a:t>Ing.: Santiago Solís</a:t>
            </a:r>
          </a:p>
          <a:p>
            <a:pPr algn="r"/>
            <a:r>
              <a:rPr lang="es-ES" sz="5600" b="1" dirty="0" smtClean="0"/>
              <a:t>Fecha: 26-02-2019</a:t>
            </a:r>
          </a:p>
          <a:p>
            <a:endParaRPr lang="es-EC" dirty="0"/>
          </a:p>
        </p:txBody>
      </p:sp>
    </p:spTree>
    <p:extLst>
      <p:ext uri="{BB962C8B-B14F-4D97-AF65-F5344CB8AC3E}">
        <p14:creationId xmlns:p14="http://schemas.microsoft.com/office/powerpoint/2010/main" val="90217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Diferentes tipos de actuadores</a:t>
            </a:r>
            <a:endParaRPr lang="es-EC" dirty="0"/>
          </a:p>
        </p:txBody>
      </p:sp>
      <p:sp>
        <p:nvSpPr>
          <p:cNvPr id="3" name="Marcador de contenido 2"/>
          <p:cNvSpPr>
            <a:spLocks noGrp="1"/>
          </p:cNvSpPr>
          <p:nvPr>
            <p:ph idx="1"/>
          </p:nvPr>
        </p:nvSpPr>
        <p:spPr/>
        <p:txBody>
          <a:bodyPr/>
          <a:lstStyle/>
          <a:p>
            <a:pPr marL="0" indent="0">
              <a:buNone/>
            </a:pPr>
            <a:r>
              <a:rPr lang="es-ES" dirty="0">
                <a:latin typeface="Arial" panose="020B0604020202020204" pitchFamily="34" charset="0"/>
                <a:cs typeface="Arial" panose="020B0604020202020204" pitchFamily="34" charset="0"/>
              </a:rPr>
              <a:t>Tenemos dos tipos principales de movimiento:</a:t>
            </a:r>
          </a:p>
          <a:p>
            <a:pPr marL="0" indent="0">
              <a:buNone/>
            </a:pPr>
            <a:r>
              <a:rPr lang="es-ES" dirty="0">
                <a:latin typeface="Arial" panose="020B0604020202020204" pitchFamily="34" charset="0"/>
                <a:cs typeface="Arial" panose="020B0604020202020204" pitchFamily="34" charset="0"/>
              </a:rPr>
              <a:t>Lineal</a:t>
            </a:r>
          </a:p>
          <a:p>
            <a:pPr marL="0" indent="0">
              <a:buNone/>
            </a:pPr>
            <a:r>
              <a:rPr lang="es-ES" dirty="0">
                <a:latin typeface="Arial" panose="020B0604020202020204" pitchFamily="34" charset="0"/>
                <a:cs typeface="Arial" panose="020B0604020202020204" pitchFamily="34" charset="0"/>
              </a:rPr>
              <a:t>Rotativo</a:t>
            </a:r>
          </a:p>
          <a:p>
            <a:pPr marL="0" indent="0">
              <a:buNone/>
            </a:pPr>
            <a:r>
              <a:rPr lang="es-ES" dirty="0">
                <a:latin typeface="Arial" panose="020B0604020202020204" pitchFamily="34" charset="0"/>
                <a:cs typeface="Arial" panose="020B0604020202020204" pitchFamily="34" charset="0"/>
              </a:rPr>
              <a:t>Los medios en los que operan son:</a:t>
            </a:r>
          </a:p>
          <a:p>
            <a:pPr marL="0" indent="0">
              <a:buNone/>
            </a:pPr>
            <a:r>
              <a:rPr lang="es-ES" dirty="0">
                <a:latin typeface="Arial" panose="020B0604020202020204" pitchFamily="34" charset="0"/>
                <a:cs typeface="Arial" panose="020B0604020202020204" pitchFamily="34" charset="0"/>
              </a:rPr>
              <a:t>Hidráulico</a:t>
            </a:r>
          </a:p>
          <a:p>
            <a:pPr marL="0" indent="0">
              <a:buNone/>
            </a:pPr>
            <a:r>
              <a:rPr lang="es-ES" dirty="0">
                <a:latin typeface="Arial" panose="020B0604020202020204" pitchFamily="34" charset="0"/>
                <a:cs typeface="Arial" panose="020B0604020202020204" pitchFamily="34" charset="0"/>
              </a:rPr>
              <a:t>Neumático</a:t>
            </a:r>
          </a:p>
          <a:p>
            <a:pPr marL="0" indent="0">
              <a:buNone/>
            </a:pPr>
            <a:r>
              <a:rPr lang="es-ES" dirty="0">
                <a:latin typeface="Arial" panose="020B0604020202020204" pitchFamily="34" charset="0"/>
                <a:cs typeface="Arial" panose="020B0604020202020204" pitchFamily="34" charset="0"/>
              </a:rPr>
              <a:t>Eléctrico</a:t>
            </a:r>
          </a:p>
          <a:p>
            <a:endParaRPr lang="es-EC" dirty="0"/>
          </a:p>
        </p:txBody>
      </p:sp>
      <p:pic>
        <p:nvPicPr>
          <p:cNvPr id="5" name="Imagen 4"/>
          <p:cNvPicPr>
            <a:picLocks noChangeAspect="1"/>
          </p:cNvPicPr>
          <p:nvPr/>
        </p:nvPicPr>
        <p:blipFill>
          <a:blip r:embed="rId2"/>
          <a:stretch>
            <a:fillRect/>
          </a:stretch>
        </p:blipFill>
        <p:spPr>
          <a:xfrm>
            <a:off x="7719403" y="3600094"/>
            <a:ext cx="3848100" cy="2847975"/>
          </a:xfrm>
          <a:prstGeom prst="rect">
            <a:avLst/>
          </a:prstGeom>
        </p:spPr>
      </p:pic>
    </p:spTree>
    <p:extLst>
      <p:ext uri="{BB962C8B-B14F-4D97-AF65-F5344CB8AC3E}">
        <p14:creationId xmlns:p14="http://schemas.microsoft.com/office/powerpoint/2010/main" val="407569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Diferencias entre electricidad y electrónica</a:t>
            </a:r>
            <a:endParaRPr lang="es-EC" dirty="0"/>
          </a:p>
        </p:txBody>
      </p:sp>
      <p:sp>
        <p:nvSpPr>
          <p:cNvPr id="3" name="Marcador de contenido 2"/>
          <p:cNvSpPr>
            <a:spLocks noGrp="1"/>
          </p:cNvSpPr>
          <p:nvPr>
            <p:ph idx="1"/>
          </p:nvPr>
        </p:nvSpPr>
        <p:spPr>
          <a:xfrm>
            <a:off x="1103312" y="1853248"/>
            <a:ext cx="8946541" cy="4395151"/>
          </a:xfrm>
        </p:spPr>
        <p:txBody>
          <a:bodyPr>
            <a:normAutofit fontScale="62500" lnSpcReduction="20000"/>
          </a:bodyPr>
          <a:lstStyle/>
          <a:p>
            <a:pPr marL="0" indent="0">
              <a:buNone/>
            </a:pPr>
            <a:r>
              <a:rPr lang="es-ES" b="1" dirty="0">
                <a:latin typeface="Arial" panose="020B0604020202020204" pitchFamily="34" charset="0"/>
                <a:cs typeface="Arial" panose="020B0604020202020204" pitchFamily="34" charset="0"/>
              </a:rPr>
              <a:t>La electricidad y la electrónica no son nombre diferentes para una misma cosa.</a:t>
            </a: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La principal diferencia entre circuitos electrónicos y eléctricos es que </a:t>
            </a:r>
            <a:r>
              <a:rPr lang="es-ES" b="1" dirty="0">
                <a:latin typeface="Arial" panose="020B0604020202020204" pitchFamily="34" charset="0"/>
                <a:cs typeface="Arial" panose="020B0604020202020204" pitchFamily="34" charset="0"/>
              </a:rPr>
              <a:t>los circuitos eléctricos no toman decisiones</a:t>
            </a:r>
            <a:r>
              <a:rPr lang="es-ES" dirty="0">
                <a:latin typeface="Arial" panose="020B0604020202020204" pitchFamily="34" charset="0"/>
                <a:cs typeface="Arial" panose="020B0604020202020204" pitchFamily="34" charset="0"/>
              </a:rPr>
              <a:t> y manejan </a:t>
            </a:r>
            <a:r>
              <a:rPr lang="es-ES" b="1" dirty="0">
                <a:latin typeface="Arial" panose="020B0604020202020204" pitchFamily="34" charset="0"/>
                <a:cs typeface="Arial" panose="020B0604020202020204" pitchFamily="34" charset="0"/>
              </a:rPr>
              <a:t>voltajes mucho mayores</a:t>
            </a:r>
            <a:r>
              <a:rPr lang="es-ES" dirty="0">
                <a:latin typeface="Arial" panose="020B0604020202020204" pitchFamily="34" charset="0"/>
                <a:cs typeface="Arial" panose="020B0604020202020204" pitchFamily="34" charset="0"/>
              </a:rPr>
              <a:t> a los de sus contrapartes electrónicas.</a:t>
            </a:r>
          </a:p>
          <a:p>
            <a:pPr marL="0" indent="0">
              <a:buNone/>
            </a:pPr>
            <a:r>
              <a:rPr lang="es-ES" dirty="0">
                <a:latin typeface="Arial" panose="020B0604020202020204" pitchFamily="34" charset="0"/>
                <a:cs typeface="Arial" panose="020B0604020202020204" pitchFamily="34" charset="0"/>
              </a:rPr>
              <a:t>La </a:t>
            </a:r>
            <a:r>
              <a:rPr lang="es-ES" dirty="0" smtClean="0">
                <a:latin typeface="Arial" panose="020B0604020202020204" pitchFamily="34" charset="0"/>
                <a:cs typeface="Arial" panose="020B0604020202020204" pitchFamily="34" charset="0"/>
              </a:rPr>
              <a:t>electrónica </a:t>
            </a:r>
            <a:r>
              <a:rPr lang="es-ES" dirty="0">
                <a:latin typeface="Arial" panose="020B0604020202020204" pitchFamily="34" charset="0"/>
                <a:cs typeface="Arial" panose="020B0604020202020204" pitchFamily="34" charset="0"/>
              </a:rPr>
              <a:t>funciona por </a:t>
            </a:r>
            <a:r>
              <a:rPr lang="es-ES" b="1" dirty="0">
                <a:latin typeface="Arial" panose="020B0604020202020204" pitchFamily="34" charset="0"/>
                <a:cs typeface="Arial" panose="020B0604020202020204" pitchFamily="34" charset="0"/>
              </a:rPr>
              <a:t>corriente directa</a:t>
            </a:r>
            <a:r>
              <a:rPr lang="es-ES" dirty="0">
                <a:latin typeface="Arial" panose="020B0604020202020204" pitchFamily="34" charset="0"/>
                <a:cs typeface="Arial" panose="020B0604020202020204" pitchFamily="34" charset="0"/>
              </a:rPr>
              <a:t>, esta corriente se mueve en </a:t>
            </a:r>
            <a:r>
              <a:rPr lang="es-ES" b="1" dirty="0">
                <a:latin typeface="Arial" panose="020B0604020202020204" pitchFamily="34" charset="0"/>
                <a:cs typeface="Arial" panose="020B0604020202020204" pitchFamily="34" charset="0"/>
              </a:rPr>
              <a:t>una sola dirección</a:t>
            </a:r>
            <a:r>
              <a:rPr lang="es-ES" dirty="0">
                <a:latin typeface="Arial" panose="020B0604020202020204" pitchFamily="34" charset="0"/>
                <a:cs typeface="Arial" panose="020B0604020202020204" pitchFamily="34" charset="0"/>
              </a:rPr>
              <a:t> y por lo general se utilizan entre </a:t>
            </a:r>
            <a:r>
              <a:rPr lang="es-ES" b="1" dirty="0">
                <a:latin typeface="Arial" panose="020B0604020202020204" pitchFamily="34" charset="0"/>
                <a:cs typeface="Arial" panose="020B0604020202020204" pitchFamily="34" charset="0"/>
              </a:rPr>
              <a:t>5, 3 y 12 volts</a:t>
            </a:r>
            <a:r>
              <a:rPr lang="es-ES" dirty="0">
                <a:latin typeface="Arial" panose="020B0604020202020204" pitchFamily="34" charset="0"/>
                <a:cs typeface="Arial" panose="020B0604020202020204" pitchFamily="34" charset="0"/>
              </a:rPr>
              <a:t>. Esta energía se genera con </a:t>
            </a:r>
            <a:r>
              <a:rPr lang="es-ES" b="1" dirty="0">
                <a:latin typeface="Arial" panose="020B0604020202020204" pitchFamily="34" charset="0"/>
                <a:cs typeface="Arial" panose="020B0604020202020204" pitchFamily="34" charset="0"/>
              </a:rPr>
              <a:t>fuentes de poder</a:t>
            </a:r>
            <a:r>
              <a:rPr lang="es-ES" dirty="0">
                <a:latin typeface="Arial" panose="020B0604020202020204" pitchFamily="34" charset="0"/>
                <a:cs typeface="Arial" panose="020B0604020202020204" pitchFamily="34" charset="0"/>
              </a:rPr>
              <a:t> o por medio de </a:t>
            </a:r>
            <a:r>
              <a:rPr lang="es-ES" b="1" dirty="0">
                <a:latin typeface="Arial" panose="020B0604020202020204" pitchFamily="34" charset="0"/>
                <a:cs typeface="Arial" panose="020B0604020202020204" pitchFamily="34" charset="0"/>
              </a:rPr>
              <a:t>baterías</a:t>
            </a:r>
            <a:r>
              <a:rPr lang="es-ES" dirty="0">
                <a:latin typeface="Arial" panose="020B0604020202020204" pitchFamily="34" charset="0"/>
                <a:cs typeface="Arial" panose="020B0604020202020204" pitchFamily="34" charset="0"/>
              </a:rPr>
              <a:t>, todas las baterías funcionan generando corriente directa.</a:t>
            </a:r>
          </a:p>
          <a:p>
            <a:pPr marL="0" indent="0">
              <a:buNone/>
            </a:pPr>
            <a:endParaRPr lang="es-ES" b="1" dirty="0" smtClean="0">
              <a:latin typeface="Arial" panose="020B0604020202020204" pitchFamily="34" charset="0"/>
              <a:cs typeface="Arial" panose="020B0604020202020204" pitchFamily="34" charset="0"/>
            </a:endParaRPr>
          </a:p>
          <a:p>
            <a:pPr marL="0" indent="0">
              <a:buNone/>
            </a:pPr>
            <a:r>
              <a:rPr lang="es-ES" b="1" dirty="0" smtClean="0">
                <a:latin typeface="Arial" panose="020B0604020202020204" pitchFamily="34" charset="0"/>
                <a:cs typeface="Arial" panose="020B0604020202020204" pitchFamily="34" charset="0"/>
              </a:rPr>
              <a:t>Electricidad </a:t>
            </a:r>
            <a:r>
              <a:rPr lang="es-ES" b="1" dirty="0">
                <a:latin typeface="Arial" panose="020B0604020202020204" pitchFamily="34" charset="0"/>
                <a:cs typeface="Arial" panose="020B0604020202020204" pitchFamily="34" charset="0"/>
              </a:rPr>
              <a:t>o circuito eléctrico</a:t>
            </a: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Estos trabajan con altos voltajes, y son los encargados de alimentar con electricidad un determinado lugar como casas, calles etc…</a:t>
            </a:r>
          </a:p>
          <a:p>
            <a:pPr marL="0" indent="0">
              <a:buNone/>
            </a:pPr>
            <a:r>
              <a:rPr lang="es-ES" dirty="0">
                <a:latin typeface="Arial" panose="020B0604020202020204" pitchFamily="34" charset="0"/>
                <a:cs typeface="Arial" panose="020B0604020202020204" pitchFamily="34" charset="0"/>
              </a:rPr>
              <a:t>Estos tienen dos estados (alimentando y no alimentando)</a:t>
            </a:r>
          </a:p>
          <a:p>
            <a:pPr marL="0" indent="0">
              <a:buNone/>
            </a:pPr>
            <a:r>
              <a:rPr lang="es-ES" dirty="0">
                <a:latin typeface="Arial" panose="020B0604020202020204" pitchFamily="34" charset="0"/>
                <a:cs typeface="Arial" panose="020B0604020202020204" pitchFamily="34" charset="0"/>
              </a:rPr>
              <a:t>Funcionan con corriente alterna (el flujo de electrones varia de un punto a otro y regresan)</a:t>
            </a:r>
          </a:p>
          <a:p>
            <a:pPr marL="0" indent="0">
              <a:buNone/>
            </a:pPr>
            <a:r>
              <a:rPr lang="es-ES" b="1" dirty="0">
                <a:latin typeface="Arial" panose="020B0604020202020204" pitchFamily="34" charset="0"/>
                <a:cs typeface="Arial" panose="020B0604020202020204" pitchFamily="34" charset="0"/>
              </a:rPr>
              <a:t>Electrónica o circuito electrónico</a:t>
            </a: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Estos trabajan con voltajes muy bajos</a:t>
            </a:r>
          </a:p>
          <a:p>
            <a:pPr marL="0" indent="0">
              <a:buNone/>
            </a:pPr>
            <a:r>
              <a:rPr lang="es-ES" dirty="0">
                <a:latin typeface="Arial" panose="020B0604020202020204" pitchFamily="34" charset="0"/>
                <a:cs typeface="Arial" panose="020B0604020202020204" pitchFamily="34" charset="0"/>
              </a:rPr>
              <a:t>Estos trabajan con voltajes variables</a:t>
            </a:r>
          </a:p>
          <a:p>
            <a:pPr marL="0" indent="0">
              <a:buNone/>
            </a:pPr>
            <a:r>
              <a:rPr lang="es-ES" dirty="0">
                <a:latin typeface="Arial" panose="020B0604020202020204" pitchFamily="34" charset="0"/>
                <a:cs typeface="Arial" panose="020B0604020202020204" pitchFamily="34" charset="0"/>
              </a:rPr>
              <a:t>Estos toman son capases de tomar decisiones</a:t>
            </a:r>
          </a:p>
          <a:p>
            <a:pPr marL="0" indent="0">
              <a:buNone/>
            </a:pPr>
            <a:r>
              <a:rPr lang="es-ES" dirty="0">
                <a:latin typeface="Arial" panose="020B0604020202020204" pitchFamily="34" charset="0"/>
                <a:cs typeface="Arial" panose="020B0604020202020204" pitchFamily="34" charset="0"/>
              </a:rPr>
              <a:t>Funcionan con corriente directa (5v, 3.3v , o 12v) esta corriente es obtenida de fuentes de poder o baterías</a:t>
            </a:r>
          </a:p>
          <a:p>
            <a:endParaRPr lang="es-EC" dirty="0"/>
          </a:p>
        </p:txBody>
      </p:sp>
    </p:spTree>
    <p:extLst>
      <p:ext uri="{BB962C8B-B14F-4D97-AF65-F5344CB8AC3E}">
        <p14:creationId xmlns:p14="http://schemas.microsoft.com/office/powerpoint/2010/main" val="348819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Tipos de componentes electrónicos</a:t>
            </a:r>
            <a:endParaRPr lang="es-EC" dirty="0"/>
          </a:p>
        </p:txBody>
      </p:sp>
      <p:sp>
        <p:nvSpPr>
          <p:cNvPr id="3" name="Marcador de contenido 2"/>
          <p:cNvSpPr>
            <a:spLocks noGrp="1"/>
          </p:cNvSpPr>
          <p:nvPr>
            <p:ph idx="1"/>
          </p:nvPr>
        </p:nvSpPr>
        <p:spPr/>
        <p:txBody>
          <a:bodyPr/>
          <a:lstStyle/>
          <a:p>
            <a:pPr marL="0" indent="0" algn="just">
              <a:buNone/>
            </a:pPr>
            <a:r>
              <a:rPr lang="es-ES" b="1" dirty="0">
                <a:latin typeface="Arial" panose="020B0604020202020204" pitchFamily="34" charset="0"/>
                <a:cs typeface="Arial" panose="020B0604020202020204" pitchFamily="34" charset="0"/>
              </a:rPr>
              <a:t>Resistencias</a:t>
            </a:r>
            <a:r>
              <a:rPr lang="es-ES" dirty="0">
                <a:latin typeface="Arial" panose="020B0604020202020204" pitchFamily="34" charset="0"/>
                <a:cs typeface="Arial" panose="020B0604020202020204" pitchFamily="34" charset="0"/>
              </a:rPr>
              <a:t>: Su función es </a:t>
            </a:r>
            <a:r>
              <a:rPr lang="es-ES" i="1" dirty="0">
                <a:latin typeface="Arial" panose="020B0604020202020204" pitchFamily="34" charset="0"/>
                <a:cs typeface="Arial" panose="020B0604020202020204" pitchFamily="34" charset="0"/>
              </a:rPr>
              <a:t>resistir</a:t>
            </a:r>
            <a:r>
              <a:rPr lang="es-ES" dirty="0">
                <a:latin typeface="Arial" panose="020B0604020202020204" pitchFamily="34" charset="0"/>
                <a:cs typeface="Arial" panose="020B0604020202020204" pitchFamily="34" charset="0"/>
              </a:rPr>
              <a:t> la corriente. Se representan con la letra </a:t>
            </a:r>
            <a:r>
              <a:rPr lang="es-ES" b="1" dirty="0">
                <a:latin typeface="Arial" panose="020B0604020202020204" pitchFamily="34" charset="0"/>
                <a:cs typeface="Arial" panose="020B0604020202020204" pitchFamily="34" charset="0"/>
              </a:rPr>
              <a:t>R</a:t>
            </a:r>
            <a:r>
              <a:rPr lang="es-ES" dirty="0">
                <a:latin typeface="Arial" panose="020B0604020202020204" pitchFamily="34" charset="0"/>
                <a:cs typeface="Arial" panose="020B0604020202020204" pitchFamily="34" charset="0"/>
              </a:rPr>
              <a:t> y el número de resistencia que se esta manejando. Su símbolo para unidades de medida </a:t>
            </a:r>
            <a:r>
              <a:rPr lang="es-ES" i="1" dirty="0">
                <a:latin typeface="Arial" panose="020B0604020202020204" pitchFamily="34" charset="0"/>
                <a:cs typeface="Arial" panose="020B0604020202020204" pitchFamily="34" charset="0"/>
              </a:rPr>
              <a:t>(ohmios)</a:t>
            </a:r>
            <a:r>
              <a:rPr lang="es-ES" dirty="0">
                <a:latin typeface="Arial" panose="020B0604020202020204" pitchFamily="34" charset="0"/>
                <a:cs typeface="Arial" panose="020B0604020202020204" pitchFamily="34" charset="0"/>
              </a:rPr>
              <a:t> se representa con la letra griega </a:t>
            </a:r>
            <a:r>
              <a:rPr lang="es-ES" i="1" dirty="0">
                <a:latin typeface="Arial" panose="020B0604020202020204" pitchFamily="34" charset="0"/>
                <a:cs typeface="Arial" panose="020B0604020202020204" pitchFamily="34" charset="0"/>
              </a:rPr>
              <a:t>““omega””</a:t>
            </a:r>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Ω</a:t>
            </a:r>
            <a:r>
              <a:rPr lang="es-ES" dirty="0">
                <a:latin typeface="Arial" panose="020B0604020202020204" pitchFamily="34" charset="0"/>
                <a:cs typeface="Arial" panose="020B0604020202020204" pitchFamily="34" charset="0"/>
              </a:rPr>
              <a:t>.</a:t>
            </a:r>
          </a:p>
          <a:p>
            <a:pPr marL="0" indent="0" algn="just">
              <a:buNone/>
            </a:pPr>
            <a:r>
              <a:rPr lang="es-ES" b="1" dirty="0">
                <a:latin typeface="Arial" panose="020B0604020202020204" pitchFamily="34" charset="0"/>
                <a:cs typeface="Arial" panose="020B0604020202020204" pitchFamily="34" charset="0"/>
              </a:rPr>
              <a:t>Capacitor</a:t>
            </a:r>
            <a:r>
              <a:rPr lang="es-ES" dirty="0">
                <a:latin typeface="Arial" panose="020B0604020202020204" pitchFamily="34" charset="0"/>
                <a:cs typeface="Arial" panose="020B0604020202020204" pitchFamily="34" charset="0"/>
              </a:rPr>
              <a:t>: Nos permiten almacenar cargas eléctricas por muy poco tiempo. Funcionan similar a una batería, pero los ciclos de carga y descarga son mucho más frecuentes en el capacitor. Su unidad de medida es el </a:t>
            </a:r>
            <a:r>
              <a:rPr lang="es-ES" i="1" dirty="0">
                <a:latin typeface="Arial" panose="020B0604020202020204" pitchFamily="34" charset="0"/>
                <a:cs typeface="Arial" panose="020B0604020202020204" pitchFamily="34" charset="0"/>
              </a:rPr>
              <a:t>faradio</a:t>
            </a:r>
            <a:r>
              <a:rPr lang="es-ES" dirty="0">
                <a:latin typeface="Arial" panose="020B0604020202020204" pitchFamily="34" charset="0"/>
                <a:cs typeface="Arial" panose="020B0604020202020204" pitchFamily="34" charset="0"/>
              </a:rPr>
              <a:t> y por lo general las cantidades son microfaradios.</a:t>
            </a:r>
          </a:p>
          <a:p>
            <a:endParaRPr lang="es-EC" dirty="0"/>
          </a:p>
        </p:txBody>
      </p:sp>
      <p:pic>
        <p:nvPicPr>
          <p:cNvPr id="4" name="Imagen 3"/>
          <p:cNvPicPr>
            <a:picLocks noChangeAspect="1"/>
          </p:cNvPicPr>
          <p:nvPr/>
        </p:nvPicPr>
        <p:blipFill>
          <a:blip r:embed="rId2"/>
          <a:stretch>
            <a:fillRect/>
          </a:stretch>
        </p:blipFill>
        <p:spPr>
          <a:xfrm>
            <a:off x="6432550" y="4552949"/>
            <a:ext cx="4457700" cy="1695450"/>
          </a:xfrm>
          <a:prstGeom prst="rect">
            <a:avLst/>
          </a:prstGeom>
        </p:spPr>
      </p:pic>
    </p:spTree>
    <p:extLst>
      <p:ext uri="{BB962C8B-B14F-4D97-AF65-F5344CB8AC3E}">
        <p14:creationId xmlns:p14="http://schemas.microsoft.com/office/powerpoint/2010/main" val="376026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0112" y="770218"/>
            <a:ext cx="8946541" cy="4195481"/>
          </a:xfrm>
        </p:spPr>
        <p:txBody>
          <a:bodyPr/>
          <a:lstStyle/>
          <a:p>
            <a:pPr marL="0" indent="0">
              <a:buNone/>
            </a:pPr>
            <a:r>
              <a:rPr lang="es-ES" b="1" dirty="0" err="1">
                <a:latin typeface="Arial" panose="020B0604020202020204" pitchFamily="34" charset="0"/>
                <a:cs typeface="Arial" panose="020B0604020202020204" pitchFamily="34" charset="0"/>
              </a:rPr>
              <a:t>Led</a:t>
            </a:r>
            <a:r>
              <a:rPr lang="es-ES" dirty="0">
                <a:latin typeface="Arial" panose="020B0604020202020204" pitchFamily="34" charset="0"/>
                <a:cs typeface="Arial" panose="020B0604020202020204" pitchFamily="34" charset="0"/>
              </a:rPr>
              <a:t> </a:t>
            </a:r>
            <a:r>
              <a:rPr lang="es-ES" i="1" dirty="0">
                <a:latin typeface="Arial" panose="020B0604020202020204" pitchFamily="34" charset="0"/>
                <a:cs typeface="Arial" panose="020B0604020202020204" pitchFamily="34" charset="0"/>
              </a:rPr>
              <a:t>(diodo emisor de luz)</a:t>
            </a:r>
            <a:r>
              <a:rPr lang="es-E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Además </a:t>
            </a:r>
            <a:r>
              <a:rPr lang="es-ES" dirty="0">
                <a:latin typeface="Arial" panose="020B0604020202020204" pitchFamily="34" charset="0"/>
                <a:cs typeface="Arial" panose="020B0604020202020204" pitchFamily="34" charset="0"/>
              </a:rPr>
              <a:t>de fines estéticos, también se utilizan para indicar el estado de otros componentes. El color de la luz puede generarse por el color del plástico que lo envuelve o por componentes químicos que reaccionan a la electricidad.</a:t>
            </a:r>
          </a:p>
          <a:p>
            <a:pPr marL="0" indent="0">
              <a:buNone/>
            </a:pPr>
            <a:r>
              <a:rPr lang="es-ES" b="1" dirty="0">
                <a:latin typeface="Arial" panose="020B0604020202020204" pitchFamily="34" charset="0"/>
                <a:cs typeface="Arial" panose="020B0604020202020204" pitchFamily="34" charset="0"/>
              </a:rPr>
              <a:t>Transistores</a:t>
            </a:r>
            <a:r>
              <a:rPr lang="es-ES" dirty="0">
                <a:latin typeface="Arial" panose="020B0604020202020204" pitchFamily="34" charset="0"/>
                <a:cs typeface="Arial" panose="020B0604020202020204" pitchFamily="34" charset="0"/>
              </a:rPr>
              <a:t>: Funcionan como interruptores que se accionan accionado mediante un voltaje pequeño, que cierra el circuito y permite el paso de electricidad. Se compone de tres elementos: </a:t>
            </a:r>
            <a:r>
              <a:rPr lang="es-ES" i="1" dirty="0">
                <a:latin typeface="Arial" panose="020B0604020202020204" pitchFamily="34" charset="0"/>
                <a:cs typeface="Arial" panose="020B0604020202020204" pitchFamily="34" charset="0"/>
              </a:rPr>
              <a:t>colector</a:t>
            </a:r>
            <a:r>
              <a:rPr lang="es-ES" dirty="0">
                <a:latin typeface="Arial" panose="020B0604020202020204" pitchFamily="34" charset="0"/>
                <a:cs typeface="Arial" panose="020B0604020202020204" pitchFamily="34" charset="0"/>
              </a:rPr>
              <a:t>, </a:t>
            </a:r>
            <a:r>
              <a:rPr lang="es-ES" i="1" dirty="0">
                <a:latin typeface="Arial" panose="020B0604020202020204" pitchFamily="34" charset="0"/>
                <a:cs typeface="Arial" panose="020B0604020202020204" pitchFamily="34" charset="0"/>
              </a:rPr>
              <a:t>base</a:t>
            </a:r>
            <a:r>
              <a:rPr lang="es-ES" dirty="0">
                <a:latin typeface="Arial" panose="020B0604020202020204" pitchFamily="34" charset="0"/>
                <a:cs typeface="Arial" panose="020B0604020202020204" pitchFamily="34" charset="0"/>
              </a:rPr>
              <a:t> y </a:t>
            </a:r>
            <a:r>
              <a:rPr lang="es-ES" i="1" dirty="0">
                <a:latin typeface="Arial" panose="020B0604020202020204" pitchFamily="34" charset="0"/>
                <a:cs typeface="Arial" panose="020B0604020202020204" pitchFamily="34" charset="0"/>
              </a:rPr>
              <a:t>emisor</a:t>
            </a:r>
            <a:r>
              <a:rPr lang="es-ES" dirty="0">
                <a:latin typeface="Arial" panose="020B0604020202020204" pitchFamily="34" charset="0"/>
                <a:cs typeface="Arial" panose="020B0604020202020204" pitchFamily="34" charset="0"/>
              </a:rPr>
              <a:t> </a:t>
            </a:r>
            <a:r>
              <a:rPr lang="es-ES" i="1" dirty="0">
                <a:latin typeface="Arial" panose="020B0604020202020204" pitchFamily="34" charset="0"/>
                <a:cs typeface="Arial" panose="020B0604020202020204" pitchFamily="34" charset="0"/>
              </a:rPr>
              <a:t>(siendo la base la encargada de cerrar el circuito)</a:t>
            </a:r>
            <a:r>
              <a:rPr lang="es-ES" dirty="0">
                <a:latin typeface="Arial" panose="020B0604020202020204" pitchFamily="34" charset="0"/>
                <a:cs typeface="Arial" panose="020B0604020202020204" pitchFamily="34" charset="0"/>
              </a:rPr>
              <a:t>.</a:t>
            </a:r>
          </a:p>
          <a:p>
            <a:pPr marL="0" indent="0">
              <a:buNone/>
            </a:pPr>
            <a:r>
              <a:rPr lang="es-ES" b="1" dirty="0">
                <a:latin typeface="Arial" panose="020B0604020202020204" pitchFamily="34" charset="0"/>
                <a:cs typeface="Arial" panose="020B0604020202020204" pitchFamily="34" charset="0"/>
              </a:rPr>
              <a:t>Circuitos Integrados</a:t>
            </a:r>
            <a:r>
              <a:rPr lang="es-ES" dirty="0">
                <a:latin typeface="Arial" panose="020B0604020202020204" pitchFamily="34" charset="0"/>
                <a:cs typeface="Arial" panose="020B0604020202020204" pitchFamily="34" charset="0"/>
              </a:rPr>
              <a:t>: Son todos los componentes de un circuito </a:t>
            </a:r>
            <a:r>
              <a:rPr lang="es-ES" i="1" dirty="0">
                <a:latin typeface="Arial" panose="020B0604020202020204" pitchFamily="34" charset="0"/>
                <a:cs typeface="Arial" panose="020B0604020202020204" pitchFamily="34" charset="0"/>
              </a:rPr>
              <a:t>(con resistencias, capacitores, </a:t>
            </a:r>
            <a:r>
              <a:rPr lang="es-ES" i="1" dirty="0" smtClean="0">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 integrados en un solo circuito completo.</a:t>
            </a:r>
          </a:p>
          <a:p>
            <a:endParaRPr lang="es-EC" dirty="0"/>
          </a:p>
        </p:txBody>
      </p:sp>
      <p:pic>
        <p:nvPicPr>
          <p:cNvPr id="4" name="Imagen 3"/>
          <p:cNvPicPr>
            <a:picLocks noChangeAspect="1"/>
          </p:cNvPicPr>
          <p:nvPr/>
        </p:nvPicPr>
        <p:blipFill>
          <a:blip r:embed="rId2"/>
          <a:stretch>
            <a:fillRect/>
          </a:stretch>
        </p:blipFill>
        <p:spPr>
          <a:xfrm>
            <a:off x="9029700" y="3249611"/>
            <a:ext cx="2959100" cy="3432175"/>
          </a:xfrm>
          <a:prstGeom prst="rect">
            <a:avLst/>
          </a:prstGeom>
        </p:spPr>
      </p:pic>
      <p:pic>
        <p:nvPicPr>
          <p:cNvPr id="5" name="Imagen 4"/>
          <p:cNvPicPr>
            <a:picLocks noChangeAspect="1"/>
          </p:cNvPicPr>
          <p:nvPr/>
        </p:nvPicPr>
        <p:blipFill>
          <a:blip r:embed="rId3"/>
          <a:stretch>
            <a:fillRect/>
          </a:stretch>
        </p:blipFill>
        <p:spPr>
          <a:xfrm>
            <a:off x="900112" y="4294187"/>
            <a:ext cx="2543175" cy="2105025"/>
          </a:xfrm>
          <a:prstGeom prst="rect">
            <a:avLst/>
          </a:prstGeom>
        </p:spPr>
      </p:pic>
    </p:spTree>
    <p:extLst>
      <p:ext uri="{BB962C8B-B14F-4D97-AF65-F5344CB8AC3E}">
        <p14:creationId xmlns:p14="http://schemas.microsoft.com/office/powerpoint/2010/main" val="166106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Puertos de un </a:t>
            </a:r>
            <a:r>
              <a:rPr lang="es-ES" b="1" dirty="0" err="1"/>
              <a:t>arduino</a:t>
            </a:r>
            <a:r>
              <a:rPr lang="es-ES" b="1" dirty="0"/>
              <a:t> y sus funciones</a:t>
            </a:r>
            <a:endParaRPr lang="es-EC" dirty="0"/>
          </a:p>
        </p:txBody>
      </p:sp>
      <p:pic>
        <p:nvPicPr>
          <p:cNvPr id="4" name="Marcador de contenido 3"/>
          <p:cNvPicPr>
            <a:picLocks noGrp="1" noChangeAspect="1"/>
          </p:cNvPicPr>
          <p:nvPr>
            <p:ph idx="1"/>
          </p:nvPr>
        </p:nvPicPr>
        <p:blipFill>
          <a:blip r:embed="rId2"/>
          <a:stretch>
            <a:fillRect/>
          </a:stretch>
        </p:blipFill>
        <p:spPr>
          <a:xfrm>
            <a:off x="813730" y="2014538"/>
            <a:ext cx="4126570" cy="4195762"/>
          </a:xfrm>
          <a:prstGeom prst="rect">
            <a:avLst/>
          </a:prstGeom>
        </p:spPr>
      </p:pic>
    </p:spTree>
    <p:extLst>
      <p:ext uri="{BB962C8B-B14F-4D97-AF65-F5344CB8AC3E}">
        <p14:creationId xmlns:p14="http://schemas.microsoft.com/office/powerpoint/2010/main" val="267017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un </a:t>
            </a:r>
            <a:r>
              <a:rPr lang="es-EC" b="1" dirty="0" err="1"/>
              <a:t>protoboard</a:t>
            </a:r>
            <a:endParaRPr lang="es-EC" dirty="0"/>
          </a:p>
        </p:txBody>
      </p:sp>
      <p:sp>
        <p:nvSpPr>
          <p:cNvPr id="3" name="Marcador de contenido 2"/>
          <p:cNvSpPr>
            <a:spLocks noGrp="1"/>
          </p:cNvSpPr>
          <p:nvPr>
            <p:ph idx="1"/>
          </p:nvPr>
        </p:nvSpPr>
        <p:spPr/>
        <p:txBody>
          <a:bodyPr/>
          <a:lstStyle/>
          <a:p>
            <a:pPr marL="0" indent="0" algn="just">
              <a:buNone/>
            </a:pPr>
            <a:r>
              <a:rPr lang="es-ES" dirty="0">
                <a:latin typeface="Arial" panose="020B0604020202020204" pitchFamily="34" charset="0"/>
                <a:cs typeface="Arial" panose="020B0604020202020204" pitchFamily="34" charset="0"/>
              </a:rPr>
              <a:t>La </a:t>
            </a:r>
            <a:r>
              <a:rPr lang="es-ES" dirty="0" err="1">
                <a:latin typeface="Arial" panose="020B0604020202020204" pitchFamily="34" charset="0"/>
                <a:cs typeface="Arial" panose="020B0604020202020204" pitchFamily="34" charset="0"/>
              </a:rPr>
              <a:t>protoboard</a:t>
            </a:r>
            <a:r>
              <a:rPr lang="es-ES" dirty="0">
                <a:latin typeface="Arial" panose="020B0604020202020204" pitchFamily="34" charset="0"/>
                <a:cs typeface="Arial" panose="020B0604020202020204" pitchFamily="34" charset="0"/>
              </a:rPr>
              <a:t> es una placa con orificios conectados eléctricamente entre sí siguiendo un patrón horizontal o vertical. Tiene 3 partes principales: las partes </a:t>
            </a:r>
            <a:r>
              <a:rPr lang="es-ES" dirty="0" smtClean="0">
                <a:latin typeface="Arial" panose="020B0604020202020204" pitchFamily="34" charset="0"/>
                <a:cs typeface="Arial" panose="020B0604020202020204" pitchFamily="34" charset="0"/>
              </a:rPr>
              <a:t>laterales</a:t>
            </a:r>
            <a:r>
              <a:rPr lang="es-ES" dirty="0">
                <a:latin typeface="Arial" panose="020B0604020202020204" pitchFamily="34" charset="0"/>
                <a:cs typeface="Arial" panose="020B0604020202020204" pitchFamily="34" charset="0"/>
              </a:rPr>
              <a:t>, la parte central y la parte superior</a:t>
            </a:r>
            <a:r>
              <a:rPr lang="es-ES" dirty="0" smtClean="0">
                <a:latin typeface="Arial" panose="020B0604020202020204" pitchFamily="34" charset="0"/>
                <a:cs typeface="Arial" panose="020B0604020202020204" pitchFamily="34" charset="0"/>
              </a:rPr>
              <a:t>.</a:t>
            </a:r>
          </a:p>
          <a:p>
            <a:pPr marL="0" indent="0" algn="just">
              <a:buNone/>
            </a:pPr>
            <a:r>
              <a:rPr lang="es-ES" dirty="0">
                <a:latin typeface="Arial" panose="020B0604020202020204" pitchFamily="34" charset="0"/>
                <a:cs typeface="Arial" panose="020B0604020202020204" pitchFamily="34" charset="0"/>
              </a:rPr>
              <a:t>La </a:t>
            </a:r>
            <a:r>
              <a:rPr lang="es-ES" dirty="0" err="1">
                <a:latin typeface="Arial" panose="020B0604020202020204" pitchFamily="34" charset="0"/>
                <a:cs typeface="Arial" panose="020B0604020202020204" pitchFamily="34" charset="0"/>
              </a:rPr>
              <a:t>protoboard</a:t>
            </a:r>
            <a:r>
              <a:rPr lang="es-ES" dirty="0">
                <a:latin typeface="Arial" panose="020B0604020202020204" pitchFamily="34" charset="0"/>
                <a:cs typeface="Arial" panose="020B0604020202020204" pitchFamily="34" charset="0"/>
              </a:rPr>
              <a:t> usa filas y columnas para transmitir el voltaje a través de la misma</a:t>
            </a:r>
          </a:p>
          <a:p>
            <a:pPr marL="0" indent="0" algn="just">
              <a:buNone/>
            </a:pPr>
            <a:r>
              <a:rPr lang="es-ES" dirty="0">
                <a:latin typeface="Arial" panose="020B0604020202020204" pitchFamily="34" charset="0"/>
                <a:cs typeface="Arial" panose="020B0604020202020204" pitchFamily="34" charset="0"/>
              </a:rPr>
              <a:t>siendo las columnas las representadas por los colores rojo y negro, y las filas las representadas por el color </a:t>
            </a:r>
            <a:r>
              <a:rPr lang="es-ES" dirty="0" smtClean="0">
                <a:latin typeface="Arial" panose="020B0604020202020204" pitchFamily="34" charset="0"/>
                <a:cs typeface="Arial" panose="020B0604020202020204" pitchFamily="34" charset="0"/>
              </a:rPr>
              <a:t>azul.</a:t>
            </a:r>
            <a:endParaRPr lang="es-ES" dirty="0">
              <a:latin typeface="Arial" panose="020B0604020202020204" pitchFamily="34" charset="0"/>
              <a:cs typeface="Arial" panose="020B0604020202020204" pitchFamily="34" charset="0"/>
            </a:endParaRPr>
          </a:p>
          <a:p>
            <a:pPr marL="0" indent="0" algn="just">
              <a:buNone/>
            </a:pPr>
            <a:endParaRPr lang="es-EC"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7820025" y="4283075"/>
            <a:ext cx="3486150" cy="2305050"/>
          </a:xfrm>
          <a:prstGeom prst="rect">
            <a:avLst/>
          </a:prstGeom>
        </p:spPr>
      </p:pic>
    </p:spTree>
    <p:extLst>
      <p:ext uri="{BB962C8B-B14F-4D97-AF65-F5344CB8AC3E}">
        <p14:creationId xmlns:p14="http://schemas.microsoft.com/office/powerpoint/2010/main" val="2428285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general de un programa en </a:t>
            </a:r>
            <a:r>
              <a:rPr lang="es-ES" b="1" dirty="0" err="1"/>
              <a:t>Arduino</a:t>
            </a:r>
            <a:r>
              <a:rPr lang="es-ES" b="1" dirty="0"/>
              <a:t> </a:t>
            </a:r>
            <a:endParaRPr lang="es-EC" dirty="0"/>
          </a:p>
        </p:txBody>
      </p:sp>
      <p:sp>
        <p:nvSpPr>
          <p:cNvPr id="3" name="Marcador de contenido 2"/>
          <p:cNvSpPr>
            <a:spLocks noGrp="1"/>
          </p:cNvSpPr>
          <p:nvPr>
            <p:ph idx="1"/>
          </p:nvPr>
        </p:nvSpPr>
        <p:spPr/>
        <p:txBody>
          <a:bodyPr/>
          <a:lstStyle/>
          <a:p>
            <a:pPr marL="0" indent="0" algn="just">
              <a:buNone/>
            </a:pPr>
            <a:r>
              <a:rPr lang="es-ES" dirty="0">
                <a:latin typeface="Arial" panose="020B0604020202020204" pitchFamily="34" charset="0"/>
                <a:cs typeface="Arial" panose="020B0604020202020204" pitchFamily="34" charset="0"/>
              </a:rPr>
              <a:t>Un </a:t>
            </a:r>
            <a:r>
              <a:rPr lang="es-ES" dirty="0" err="1">
                <a:latin typeface="Arial" panose="020B0604020202020204" pitchFamily="34" charset="0"/>
                <a:cs typeface="Arial" panose="020B0604020202020204" pitchFamily="34" charset="0"/>
              </a:rPr>
              <a:t>scketch</a:t>
            </a:r>
            <a:r>
              <a:rPr lang="es-ES" dirty="0">
                <a:latin typeface="Arial" panose="020B0604020202020204" pitchFamily="34" charset="0"/>
                <a:cs typeface="Arial" panose="020B0604020202020204" pitchFamily="34" charset="0"/>
              </a:rPr>
              <a:t> o programa en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consta de dos partes principales </a:t>
            </a:r>
            <a:r>
              <a:rPr lang="es-ES" dirty="0" err="1">
                <a:latin typeface="Arial" panose="020B0604020202020204" pitchFamily="34" charset="0"/>
                <a:cs typeface="Arial" panose="020B0604020202020204" pitchFamily="34" charset="0"/>
              </a:rPr>
              <a:t>setup</a:t>
            </a:r>
            <a:r>
              <a:rPr lang="es-ES" dirty="0">
                <a:latin typeface="Arial" panose="020B0604020202020204" pitchFamily="34" charset="0"/>
                <a:cs typeface="Arial" panose="020B0604020202020204" pitchFamily="34" charset="0"/>
              </a:rPr>
              <a:t> y </a:t>
            </a:r>
            <a:r>
              <a:rPr lang="es-ES" dirty="0" err="1" smtClean="0">
                <a:latin typeface="Arial" panose="020B0604020202020204" pitchFamily="34" charset="0"/>
                <a:cs typeface="Arial" panose="020B0604020202020204" pitchFamily="34" charset="0"/>
              </a:rPr>
              <a:t>loop</a:t>
            </a:r>
            <a:r>
              <a:rPr lang="es-ES" dirty="0" smtClean="0">
                <a:latin typeface="Arial" panose="020B0604020202020204" pitchFamily="34" charset="0"/>
                <a:cs typeface="Arial" panose="020B0604020202020204" pitchFamily="34" charset="0"/>
              </a:rPr>
              <a:t>.</a:t>
            </a:r>
            <a:endParaRPr lang="es-ES" dirty="0">
              <a:latin typeface="Arial" panose="020B0604020202020204" pitchFamily="34" charset="0"/>
              <a:cs typeface="Arial" panose="020B0604020202020204" pitchFamily="34" charset="0"/>
            </a:endParaRPr>
          </a:p>
          <a:p>
            <a:pPr marL="0" indent="0" algn="just">
              <a:buNone/>
            </a:pPr>
            <a:r>
              <a:rPr lang="es-ES" b="1" dirty="0" err="1">
                <a:latin typeface="Arial" panose="020B0604020202020204" pitchFamily="34" charset="0"/>
                <a:cs typeface="Arial" panose="020B0604020202020204" pitchFamily="34" charset="0"/>
              </a:rPr>
              <a:t>setup</a:t>
            </a:r>
            <a:r>
              <a:rPr lang="es-ES" dirty="0">
                <a:latin typeface="Arial" panose="020B0604020202020204" pitchFamily="34" charset="0"/>
                <a:cs typeface="Arial" panose="020B0604020202020204" pitchFamily="34" charset="0"/>
              </a:rPr>
              <a:t> -&gt; acá configuramos los pines que usaremos durante nuestro proyecto ya sean pines de entrada o salida (INPUT, OUTPUT)</a:t>
            </a:r>
          </a:p>
          <a:p>
            <a:pPr marL="0" indent="0" algn="just">
              <a:buNone/>
            </a:pPr>
            <a:r>
              <a:rPr lang="es-ES" b="1" dirty="0" err="1">
                <a:latin typeface="Arial" panose="020B0604020202020204" pitchFamily="34" charset="0"/>
                <a:cs typeface="Arial" panose="020B0604020202020204" pitchFamily="34" charset="0"/>
              </a:rPr>
              <a:t>loop</a:t>
            </a:r>
            <a:r>
              <a:rPr lang="es-ES" dirty="0">
                <a:latin typeface="Arial" panose="020B0604020202020204" pitchFamily="34" charset="0"/>
                <a:cs typeface="Arial" panose="020B0604020202020204" pitchFamily="34" charset="0"/>
              </a:rPr>
              <a:t> -&gt; esta parte incluye la lógica, y se itera de forma </a:t>
            </a:r>
            <a:r>
              <a:rPr lang="es-ES" dirty="0" smtClean="0">
                <a:latin typeface="Arial" panose="020B0604020202020204" pitchFamily="34" charset="0"/>
                <a:cs typeface="Arial" panose="020B0604020202020204" pitchFamily="34" charset="0"/>
              </a:rPr>
              <a:t>indefinida.</a:t>
            </a:r>
            <a:endParaRPr lang="es-ES" dirty="0">
              <a:latin typeface="Arial" panose="020B0604020202020204" pitchFamily="34" charset="0"/>
              <a:cs typeface="Arial" panose="020B0604020202020204" pitchFamily="34" charset="0"/>
            </a:endParaRPr>
          </a:p>
          <a:p>
            <a:endParaRPr lang="es-EC" dirty="0"/>
          </a:p>
        </p:txBody>
      </p:sp>
    </p:spTree>
    <p:extLst>
      <p:ext uri="{BB962C8B-B14F-4D97-AF65-F5344CB8AC3E}">
        <p14:creationId xmlns:p14="http://schemas.microsoft.com/office/powerpoint/2010/main" val="195589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Variables y Constantes Globales</a:t>
            </a:r>
            <a:endParaRPr lang="es-EC" dirty="0"/>
          </a:p>
        </p:txBody>
      </p:sp>
      <p:sp>
        <p:nvSpPr>
          <p:cNvPr id="3" name="Marcador de contenido 2"/>
          <p:cNvSpPr>
            <a:spLocks noGrp="1"/>
          </p:cNvSpPr>
          <p:nvPr>
            <p:ph idx="1"/>
          </p:nvPr>
        </p:nvSpPr>
        <p:spPr/>
        <p:txBody>
          <a:bodyPr/>
          <a:lstStyle/>
          <a:p>
            <a:pPr marL="0" indent="0" algn="just">
              <a:buNone/>
            </a:pPr>
            <a:r>
              <a:rPr lang="es-ES" dirty="0"/>
              <a:t>Usar variables y constantes globales para definir nuestros pines es una buena practica en el desarrollo de </a:t>
            </a:r>
            <a:r>
              <a:rPr lang="es-ES" dirty="0" smtClean="0"/>
              <a:t>hardware</a:t>
            </a:r>
            <a:r>
              <a:rPr lang="es-ES" dirty="0"/>
              <a:t> </a:t>
            </a:r>
            <a:r>
              <a:rPr lang="es-ES" dirty="0" smtClean="0"/>
              <a:t>estas </a:t>
            </a:r>
            <a:r>
              <a:rPr lang="es-ES" dirty="0"/>
              <a:t>se realizan antes del </a:t>
            </a:r>
            <a:r>
              <a:rPr lang="es-ES" dirty="0" err="1" smtClean="0"/>
              <a:t>setup</a:t>
            </a:r>
            <a:r>
              <a:rPr lang="es-ES" dirty="0"/>
              <a:t> </a:t>
            </a:r>
            <a:r>
              <a:rPr lang="es-ES" dirty="0" smtClean="0"/>
              <a:t>declaración </a:t>
            </a:r>
            <a:r>
              <a:rPr lang="es-ES" dirty="0"/>
              <a:t>de variables y constantes</a:t>
            </a:r>
          </a:p>
          <a:p>
            <a:pPr marL="0" indent="0">
              <a:buNone/>
            </a:pPr>
            <a:endParaRPr lang="es-EC" dirty="0"/>
          </a:p>
        </p:txBody>
      </p:sp>
      <p:pic>
        <p:nvPicPr>
          <p:cNvPr id="4" name="Imagen 3"/>
          <p:cNvPicPr>
            <a:picLocks noChangeAspect="1"/>
          </p:cNvPicPr>
          <p:nvPr/>
        </p:nvPicPr>
        <p:blipFill>
          <a:blip r:embed="rId2"/>
          <a:stretch>
            <a:fillRect/>
          </a:stretch>
        </p:blipFill>
        <p:spPr>
          <a:xfrm>
            <a:off x="7644122" y="3298804"/>
            <a:ext cx="3981450" cy="1495425"/>
          </a:xfrm>
          <a:prstGeom prst="rect">
            <a:avLst/>
          </a:prstGeom>
        </p:spPr>
      </p:pic>
      <p:pic>
        <p:nvPicPr>
          <p:cNvPr id="5" name="Imagen 4"/>
          <p:cNvPicPr>
            <a:picLocks noChangeAspect="1"/>
          </p:cNvPicPr>
          <p:nvPr/>
        </p:nvPicPr>
        <p:blipFill>
          <a:blip r:embed="rId3"/>
          <a:stretch>
            <a:fillRect/>
          </a:stretch>
        </p:blipFill>
        <p:spPr>
          <a:xfrm>
            <a:off x="1119763" y="3480459"/>
            <a:ext cx="4267200" cy="2438400"/>
          </a:xfrm>
          <a:prstGeom prst="rect">
            <a:avLst/>
          </a:prstGeom>
        </p:spPr>
      </p:pic>
    </p:spTree>
    <p:extLst>
      <p:ext uri="{BB962C8B-B14F-4D97-AF65-F5344CB8AC3E}">
        <p14:creationId xmlns:p14="http://schemas.microsoft.com/office/powerpoint/2010/main" val="31906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librerías</a:t>
            </a:r>
            <a:endParaRPr lang="es-EC" dirty="0"/>
          </a:p>
        </p:txBody>
      </p:sp>
      <p:sp>
        <p:nvSpPr>
          <p:cNvPr id="3" name="Marcador de contenido 2"/>
          <p:cNvSpPr>
            <a:spLocks noGrp="1"/>
          </p:cNvSpPr>
          <p:nvPr>
            <p:ph idx="1"/>
          </p:nvPr>
        </p:nvSpPr>
        <p:spPr>
          <a:xfrm>
            <a:off x="875201" y="1613531"/>
            <a:ext cx="8946541" cy="4195481"/>
          </a:xfrm>
        </p:spPr>
        <p:txBody>
          <a:bodyPr/>
          <a:lstStyle/>
          <a:p>
            <a:pPr marL="0" indent="0" algn="just">
              <a:buNone/>
            </a:pPr>
            <a:r>
              <a:rPr lang="es-ES" dirty="0">
                <a:latin typeface="Arial" panose="020B0604020202020204" pitchFamily="34" charset="0"/>
                <a:cs typeface="Arial" panose="020B0604020202020204" pitchFamily="34" charset="0"/>
              </a:rPr>
              <a:t>Las bibliotecas son una colección de códigos que le facilitan la conexión a un sensor, pantalla, módulo, etc. Por ejemplo, la biblioteca de </a:t>
            </a:r>
            <a:r>
              <a:rPr lang="es-ES" dirty="0" err="1">
                <a:latin typeface="Arial" panose="020B0604020202020204" pitchFamily="34" charset="0"/>
                <a:cs typeface="Arial" panose="020B0604020202020204" pitchFamily="34" charset="0"/>
              </a:rPr>
              <a:t>LiquidCrystal</a:t>
            </a:r>
            <a:r>
              <a:rPr lang="es-ES" dirty="0">
                <a:latin typeface="Arial" panose="020B0604020202020204" pitchFamily="34" charset="0"/>
                <a:cs typeface="Arial" panose="020B0604020202020204" pitchFamily="34" charset="0"/>
              </a:rPr>
              <a:t> incorporada facilita hablar con las pantallas LCD de caracteres. Hay cientos de bibliotecas adicionales disponibles en Internet para descargar. Las bibliotecas integradas y algunas de estas bibliotecas adicionales se </a:t>
            </a:r>
            <a:r>
              <a:rPr lang="es-ES" dirty="0">
                <a:solidFill>
                  <a:schemeClr val="bg1"/>
                </a:solidFill>
                <a:latin typeface="Arial" panose="020B0604020202020204" pitchFamily="34" charset="0"/>
                <a:cs typeface="Arial" panose="020B0604020202020204" pitchFamily="34" charset="0"/>
                <a:hlinkClick r:id="rId2"/>
              </a:rPr>
              <a:t>enumeran en la referencia</a:t>
            </a:r>
            <a:r>
              <a:rPr lang="es-ES" dirty="0">
                <a:solidFill>
                  <a:schemeClr val="bg1"/>
                </a:solidFill>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 Para usar las bibliotecas adicionales, necesitarás instalarlas.</a:t>
            </a:r>
            <a:endParaRPr lang="es-EC"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749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valores analógicos: uso del potenciómetro</a:t>
            </a:r>
            <a:endParaRPr lang="es-EC" dirty="0"/>
          </a:p>
        </p:txBody>
      </p:sp>
      <p:sp>
        <p:nvSpPr>
          <p:cNvPr id="3" name="Marcador de contenido 2"/>
          <p:cNvSpPr>
            <a:spLocks noGrp="1"/>
          </p:cNvSpPr>
          <p:nvPr>
            <p:ph idx="1"/>
          </p:nvPr>
        </p:nvSpPr>
        <p:spPr/>
        <p:txBody>
          <a:bodyPr>
            <a:normAutofit lnSpcReduction="10000"/>
          </a:bodyPr>
          <a:lstStyle/>
          <a:p>
            <a:pPr marL="0" indent="0" algn="just">
              <a:buNone/>
            </a:pPr>
            <a:r>
              <a:rPr lang="es-ES" dirty="0"/>
              <a:t>Un </a:t>
            </a:r>
            <a:r>
              <a:rPr lang="es-ES" dirty="0" err="1"/>
              <a:t>potenciométro</a:t>
            </a:r>
            <a:r>
              <a:rPr lang="es-ES" dirty="0"/>
              <a:t> es una resistencia variable. Estos pueden simular la información que recibimos de un sensor específico. Lo más interesante de estos dispositivos es la posibilidad de controlar el tipo de resistencia que le vamos a dar</a:t>
            </a:r>
            <a:r>
              <a:rPr lang="es-ES" dirty="0" smtClean="0"/>
              <a:t>.</a:t>
            </a:r>
          </a:p>
          <a:p>
            <a:pPr algn="just"/>
            <a:r>
              <a:rPr lang="es-ES" b="1" dirty="0"/>
              <a:t>digitales</a:t>
            </a:r>
            <a:r>
              <a:rPr lang="es-ES" dirty="0"/>
              <a:t> -&gt;Las entradas digitales del </a:t>
            </a:r>
            <a:r>
              <a:rPr lang="es-ES" dirty="0" err="1"/>
              <a:t>arduino</a:t>
            </a:r>
            <a:r>
              <a:rPr lang="es-ES" dirty="0"/>
              <a:t> uno son las correspondientes a los pines que van del 1 al 13. Se diferencian de las analógicas porque éstas son capaces de “entender” sólo dos niveles de señal, LOW o valores cercanos a 0 V y HIGH o valores cercanos a 5 V.</a:t>
            </a:r>
          </a:p>
          <a:p>
            <a:pPr algn="just"/>
            <a:r>
              <a:rPr lang="es-ES" b="1" dirty="0"/>
              <a:t>analógicas</a:t>
            </a:r>
            <a:r>
              <a:rPr lang="es-ES" dirty="0"/>
              <a:t> -&gt; Las entradas analógicas del </a:t>
            </a:r>
            <a:r>
              <a:rPr lang="es-ES" dirty="0" err="1"/>
              <a:t>arduino</a:t>
            </a:r>
            <a:r>
              <a:rPr lang="es-ES" dirty="0"/>
              <a:t> Uno son las correspondientes a los pines de A0 a A5. Se caracterizan por leer valores de tensión de 0 a 5 Voltios con una resolución de 1024 (10 bits). Si dividimos 5 entre 1024 tenemos que ser capaz de detectar variaciones en el nivel de la señal de entrada de casi 5 </a:t>
            </a:r>
            <a:r>
              <a:rPr lang="es-ES" dirty="0" err="1"/>
              <a:t>mV</a:t>
            </a:r>
            <a:r>
              <a:rPr lang="es-ES" dirty="0"/>
              <a:t>.</a:t>
            </a:r>
          </a:p>
          <a:p>
            <a:pPr marL="0" indent="0">
              <a:buNone/>
            </a:pPr>
            <a:endParaRPr lang="es-EC" dirty="0"/>
          </a:p>
        </p:txBody>
      </p:sp>
    </p:spTree>
    <p:extLst>
      <p:ext uri="{BB962C8B-B14F-4D97-AF65-F5344CB8AC3E}">
        <p14:creationId xmlns:p14="http://schemas.microsoft.com/office/powerpoint/2010/main" val="88132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EC" dirty="0"/>
          </a:p>
        </p:txBody>
      </p:sp>
      <p:sp>
        <p:nvSpPr>
          <p:cNvPr id="3" name="Marcador de contenido 2"/>
          <p:cNvSpPr>
            <a:spLocks noGrp="1"/>
          </p:cNvSpPr>
          <p:nvPr>
            <p:ph idx="1"/>
          </p:nvPr>
        </p:nvSpPr>
        <p:spPr/>
        <p:txBody>
          <a:bodyPr/>
          <a:lstStyle/>
          <a:p>
            <a:pPr algn="just"/>
            <a:r>
              <a:rPr lang="es-EC" b="1" dirty="0">
                <a:latin typeface="Arial" panose="020B0604020202020204" pitchFamily="34" charset="0"/>
                <a:cs typeface="Arial" panose="020B0604020202020204" pitchFamily="34" charset="0"/>
              </a:rPr>
              <a:t>¿Qué es </a:t>
            </a:r>
            <a:r>
              <a:rPr lang="es-EC" b="1" dirty="0" err="1">
                <a:latin typeface="Arial" panose="020B0604020202020204" pitchFamily="34" charset="0"/>
                <a:cs typeface="Arial" panose="020B0604020202020204" pitchFamily="34" charset="0"/>
              </a:rPr>
              <a:t>Arduino</a:t>
            </a:r>
            <a:r>
              <a:rPr lang="es-EC" b="1" dirty="0">
                <a:latin typeface="Arial" panose="020B0604020202020204" pitchFamily="34" charset="0"/>
                <a:cs typeface="Arial" panose="020B0604020202020204" pitchFamily="34" charset="0"/>
              </a:rPr>
              <a:t> y qué placas hay?</a:t>
            </a:r>
          </a:p>
          <a:p>
            <a:pPr marL="0" indent="0" algn="just">
              <a:buNone/>
            </a:pP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es una tarjeta donde podemos realizar prototipos o proyectos interactivos. Funciona con un </a:t>
            </a:r>
            <a:r>
              <a:rPr lang="es-ES" b="1" dirty="0">
                <a:latin typeface="Arial" panose="020B0604020202020204" pitchFamily="34" charset="0"/>
                <a:cs typeface="Arial" panose="020B0604020202020204" pitchFamily="34" charset="0"/>
              </a:rPr>
              <a:t>micro-controlador</a:t>
            </a:r>
            <a:r>
              <a:rPr lang="es-ES" dirty="0">
                <a:latin typeface="Arial" panose="020B0604020202020204" pitchFamily="34" charset="0"/>
                <a:cs typeface="Arial" panose="020B0604020202020204" pitchFamily="34" charset="0"/>
              </a:rPr>
              <a:t> </a:t>
            </a:r>
            <a:r>
              <a:rPr lang="es-ES" i="1" dirty="0" err="1">
                <a:latin typeface="Arial" panose="020B0604020202020204" pitchFamily="34" charset="0"/>
                <a:cs typeface="Arial" panose="020B0604020202020204" pitchFamily="34" charset="0"/>
              </a:rPr>
              <a:t>Atmel</a:t>
            </a:r>
            <a:r>
              <a:rPr lang="es-ES" dirty="0">
                <a:latin typeface="Arial" panose="020B0604020202020204" pitchFamily="34" charset="0"/>
                <a:cs typeface="Arial" panose="020B0604020202020204" pitchFamily="34" charset="0"/>
              </a:rPr>
              <a:t> y sus objetivos son hacer lo más fácil posible el manejo de entrada y salida de datos con </a:t>
            </a:r>
            <a:r>
              <a:rPr lang="es-ES" b="1" dirty="0">
                <a:latin typeface="Arial" panose="020B0604020202020204" pitchFamily="34" charset="0"/>
                <a:cs typeface="Arial" panose="020B0604020202020204" pitchFamily="34" charset="0"/>
              </a:rPr>
              <a:t>pines</a:t>
            </a:r>
            <a:r>
              <a:rPr lang="es-ES" dirty="0">
                <a:latin typeface="Arial" panose="020B0604020202020204" pitchFamily="34" charset="0"/>
                <a:cs typeface="Arial" panose="020B0604020202020204" pitchFamily="34" charset="0"/>
              </a:rPr>
              <a:t>, estandarizar el </a:t>
            </a:r>
            <a:r>
              <a:rPr lang="es-ES" b="1" dirty="0" err="1">
                <a:latin typeface="Arial" panose="020B0604020202020204" pitchFamily="34" charset="0"/>
                <a:cs typeface="Arial" panose="020B0604020202020204" pitchFamily="34" charset="0"/>
              </a:rPr>
              <a:t>Layout</a:t>
            </a:r>
            <a:r>
              <a:rPr lang="es-ES" dirty="0">
                <a:latin typeface="Arial" panose="020B0604020202020204" pitchFamily="34" charset="0"/>
                <a:cs typeface="Arial" panose="020B0604020202020204" pitchFamily="34" charset="0"/>
              </a:rPr>
              <a:t> </a:t>
            </a:r>
            <a:r>
              <a:rPr lang="es-ES" i="1" dirty="0">
                <a:latin typeface="Arial" panose="020B0604020202020204" pitchFamily="34" charset="0"/>
                <a:cs typeface="Arial" panose="020B0604020202020204" pitchFamily="34" charset="0"/>
              </a:rPr>
              <a:t>(la disposición de todos los elementos de la tarjeta)</a:t>
            </a:r>
            <a:r>
              <a:rPr lang="es-ES" dirty="0">
                <a:latin typeface="Arial" panose="020B0604020202020204" pitchFamily="34" charset="0"/>
                <a:cs typeface="Arial" panose="020B0604020202020204" pitchFamily="34" charset="0"/>
              </a:rPr>
              <a:t> y extender sus funcionalidades con el uso de </a:t>
            </a:r>
            <a:r>
              <a:rPr lang="es-ES" b="1" dirty="0" err="1" smtClean="0">
                <a:latin typeface="Arial" panose="020B0604020202020204" pitchFamily="34" charset="0"/>
                <a:cs typeface="Arial" panose="020B0604020202020204" pitchFamily="34" charset="0"/>
              </a:rPr>
              <a:t>expa</a:t>
            </a:r>
            <a:endParaRPr lang="es-ES" b="1" dirty="0" smtClean="0">
              <a:latin typeface="Arial" panose="020B0604020202020204" pitchFamily="34" charset="0"/>
              <a:cs typeface="Arial" panose="020B0604020202020204" pitchFamily="34" charset="0"/>
            </a:endParaRPr>
          </a:p>
          <a:p>
            <a:pPr marL="0" indent="0" algn="just">
              <a:buNone/>
            </a:pPr>
            <a:r>
              <a:rPr lang="es-EC" dirty="0">
                <a:latin typeface="Arial" panose="020B0604020202020204" pitchFamily="34" charset="0"/>
                <a:cs typeface="Arial" panose="020B0604020202020204" pitchFamily="34" charset="0"/>
              </a:rPr>
              <a:t>Existen otras placas como: </a:t>
            </a:r>
            <a:r>
              <a:rPr lang="es-EC" i="1" dirty="0" err="1">
                <a:latin typeface="Arial" panose="020B0604020202020204" pitchFamily="34" charset="0"/>
                <a:cs typeface="Arial" panose="020B0604020202020204" pitchFamily="34" charset="0"/>
              </a:rPr>
              <a:t>Arduino</a:t>
            </a:r>
            <a:r>
              <a:rPr lang="es-EC" i="1" dirty="0">
                <a:latin typeface="Arial" panose="020B0604020202020204" pitchFamily="34" charset="0"/>
                <a:cs typeface="Arial" panose="020B0604020202020204" pitchFamily="34" charset="0"/>
              </a:rPr>
              <a:t> Leonardo</a:t>
            </a:r>
            <a:r>
              <a:rPr lang="es-EC" dirty="0">
                <a:latin typeface="Arial" panose="020B0604020202020204" pitchFamily="34" charset="0"/>
                <a:cs typeface="Arial" panose="020B0604020202020204" pitchFamily="34" charset="0"/>
              </a:rPr>
              <a:t>, </a:t>
            </a:r>
            <a:r>
              <a:rPr lang="es-EC" i="1" dirty="0" err="1">
                <a:latin typeface="Arial" panose="020B0604020202020204" pitchFamily="34" charset="0"/>
                <a:cs typeface="Arial" panose="020B0604020202020204" pitchFamily="34" charset="0"/>
              </a:rPr>
              <a:t>Arduino</a:t>
            </a:r>
            <a:r>
              <a:rPr lang="es-EC" i="1" dirty="0">
                <a:latin typeface="Arial" panose="020B0604020202020204" pitchFamily="34" charset="0"/>
                <a:cs typeface="Arial" panose="020B0604020202020204" pitchFamily="34" charset="0"/>
              </a:rPr>
              <a:t> 101</a:t>
            </a:r>
            <a:r>
              <a:rPr lang="es-EC" dirty="0">
                <a:latin typeface="Arial" panose="020B0604020202020204" pitchFamily="34" charset="0"/>
                <a:cs typeface="Arial" panose="020B0604020202020204" pitchFamily="34" charset="0"/>
              </a:rPr>
              <a:t>, </a:t>
            </a:r>
            <a:r>
              <a:rPr lang="es-EC" i="1" dirty="0" err="1">
                <a:latin typeface="Arial" panose="020B0604020202020204" pitchFamily="34" charset="0"/>
                <a:cs typeface="Arial" panose="020B0604020202020204" pitchFamily="34" charset="0"/>
              </a:rPr>
              <a:t>Arduino</a:t>
            </a:r>
            <a:r>
              <a:rPr lang="es-EC" i="1" dirty="0">
                <a:latin typeface="Arial" panose="020B0604020202020204" pitchFamily="34" charset="0"/>
                <a:cs typeface="Arial" panose="020B0604020202020204" pitchFamily="34" charset="0"/>
              </a:rPr>
              <a:t> Mega</a:t>
            </a:r>
            <a:r>
              <a:rPr lang="es-EC" dirty="0">
                <a:latin typeface="Arial" panose="020B0604020202020204" pitchFamily="34" charset="0"/>
                <a:cs typeface="Arial" panose="020B0604020202020204" pitchFamily="34" charset="0"/>
              </a:rPr>
              <a:t>, </a:t>
            </a:r>
            <a:r>
              <a:rPr lang="es-EC" i="1" dirty="0" err="1">
                <a:latin typeface="Arial" panose="020B0604020202020204" pitchFamily="34" charset="0"/>
                <a:cs typeface="Arial" panose="020B0604020202020204" pitchFamily="34" charset="0"/>
              </a:rPr>
              <a:t>Arduino</a:t>
            </a:r>
            <a:r>
              <a:rPr lang="es-EC" i="1" dirty="0">
                <a:latin typeface="Arial" panose="020B0604020202020204" pitchFamily="34" charset="0"/>
                <a:cs typeface="Arial" panose="020B0604020202020204" pitchFamily="34" charset="0"/>
              </a:rPr>
              <a:t> 0</a:t>
            </a:r>
            <a:r>
              <a:rPr lang="es-EC" dirty="0">
                <a:latin typeface="Arial" panose="020B0604020202020204" pitchFamily="34" charset="0"/>
                <a:cs typeface="Arial" panose="020B0604020202020204" pitchFamily="34" charset="0"/>
              </a:rPr>
              <a:t>, entre otros.</a:t>
            </a:r>
            <a:r>
              <a:rPr lang="es-ES" b="1" dirty="0" err="1" smtClean="0">
                <a:latin typeface="Arial" panose="020B0604020202020204" pitchFamily="34" charset="0"/>
                <a:cs typeface="Arial" panose="020B0604020202020204" pitchFamily="34" charset="0"/>
              </a:rPr>
              <a:t>nsiones</a:t>
            </a:r>
            <a:r>
              <a:rPr lang="es-ES" dirty="0">
                <a:latin typeface="Arial" panose="020B0604020202020204" pitchFamily="34" charset="0"/>
                <a:cs typeface="Arial" panose="020B0604020202020204" pitchFamily="34" charset="0"/>
              </a:rPr>
              <a:t> (Ethernet, WIFI, conexión a motores, </a:t>
            </a:r>
            <a:r>
              <a:rPr lang="es-ES" dirty="0" err="1">
                <a:latin typeface="Arial" panose="020B0604020202020204" pitchFamily="34" charset="0"/>
                <a:cs typeface="Arial" panose="020B0604020202020204" pitchFamily="34" charset="0"/>
              </a:rPr>
              <a:t>etc</a:t>
            </a:r>
            <a:r>
              <a:rPr lang="es-ES" dirty="0" smtClean="0">
                <a:latin typeface="Arial" panose="020B0604020202020204" pitchFamily="34" charset="0"/>
                <a:cs typeface="Arial" panose="020B0604020202020204" pitchFamily="34" charset="0"/>
              </a:rPr>
              <a:t>).</a:t>
            </a:r>
            <a:endParaRPr lang="es-EC"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6725628" y="172084"/>
            <a:ext cx="3324225" cy="2238375"/>
          </a:xfrm>
          <a:prstGeom prst="rect">
            <a:avLst/>
          </a:prstGeom>
        </p:spPr>
      </p:pic>
    </p:spTree>
    <p:extLst>
      <p:ext uri="{BB962C8B-B14F-4D97-AF65-F5344CB8AC3E}">
        <p14:creationId xmlns:p14="http://schemas.microsoft.com/office/powerpoint/2010/main" val="348702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Código :</a:t>
            </a:r>
            <a:endParaRPr lang="es-EC" dirty="0"/>
          </a:p>
        </p:txBody>
      </p:sp>
      <p:pic>
        <p:nvPicPr>
          <p:cNvPr id="4" name="Imagen 3"/>
          <p:cNvPicPr>
            <a:picLocks noChangeAspect="1"/>
          </p:cNvPicPr>
          <p:nvPr/>
        </p:nvPicPr>
        <p:blipFill>
          <a:blip r:embed="rId2"/>
          <a:stretch>
            <a:fillRect/>
          </a:stretch>
        </p:blipFill>
        <p:spPr>
          <a:xfrm>
            <a:off x="3051959" y="2005631"/>
            <a:ext cx="4292992" cy="4200525"/>
          </a:xfrm>
          <a:prstGeom prst="rect">
            <a:avLst/>
          </a:prstGeom>
        </p:spPr>
      </p:pic>
    </p:spTree>
    <p:extLst>
      <p:ext uri="{BB962C8B-B14F-4D97-AF65-F5344CB8AC3E}">
        <p14:creationId xmlns:p14="http://schemas.microsoft.com/office/powerpoint/2010/main" val="272395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Uso del monitor serial</a:t>
            </a:r>
            <a:endParaRPr lang="es-EC" dirty="0"/>
          </a:p>
        </p:txBody>
      </p:sp>
      <p:sp>
        <p:nvSpPr>
          <p:cNvPr id="3" name="Marcador de contenido 2"/>
          <p:cNvSpPr>
            <a:spLocks noGrp="1"/>
          </p:cNvSpPr>
          <p:nvPr>
            <p:ph idx="1"/>
          </p:nvPr>
        </p:nvSpPr>
        <p:spPr>
          <a:xfrm>
            <a:off x="875201" y="1340398"/>
            <a:ext cx="8946541" cy="4195481"/>
          </a:xfrm>
        </p:spPr>
        <p:txBody>
          <a:bodyPr/>
          <a:lstStyle/>
          <a:p>
            <a:pPr marL="0" indent="0" algn="just">
              <a:buNone/>
            </a:pPr>
            <a:r>
              <a:rPr lang="es-ES" dirty="0"/>
              <a:t>El monitor serial nos permite comunicar al </a:t>
            </a:r>
            <a:r>
              <a:rPr lang="es-ES" dirty="0" err="1"/>
              <a:t>Arduino</a:t>
            </a:r>
            <a:r>
              <a:rPr lang="es-ES" dirty="0"/>
              <a:t> con nuestra computadora.</a:t>
            </a:r>
          </a:p>
          <a:p>
            <a:pPr marL="0" indent="0" algn="just">
              <a:buNone/>
            </a:pPr>
            <a:r>
              <a:rPr lang="es-ES" dirty="0"/>
              <a:t>La comunicación en paralelo transmite múltiples dígitos binarios </a:t>
            </a:r>
            <a:r>
              <a:rPr lang="es-ES" i="1" dirty="0"/>
              <a:t>(bits)</a:t>
            </a:r>
            <a:r>
              <a:rPr lang="es-ES" dirty="0"/>
              <a:t> de manera simultánea mientras que la comunicación serial solo transmite de a un bit.</a:t>
            </a:r>
          </a:p>
        </p:txBody>
      </p:sp>
      <p:pic>
        <p:nvPicPr>
          <p:cNvPr id="4" name="Imagen 3"/>
          <p:cNvPicPr>
            <a:picLocks noChangeAspect="1"/>
          </p:cNvPicPr>
          <p:nvPr/>
        </p:nvPicPr>
        <p:blipFill>
          <a:blip r:embed="rId2"/>
          <a:stretch>
            <a:fillRect/>
          </a:stretch>
        </p:blipFill>
        <p:spPr>
          <a:xfrm>
            <a:off x="1020102" y="3111335"/>
            <a:ext cx="3952875" cy="3661435"/>
          </a:xfrm>
          <a:prstGeom prst="rect">
            <a:avLst/>
          </a:prstGeom>
        </p:spPr>
      </p:pic>
      <p:pic>
        <p:nvPicPr>
          <p:cNvPr id="5" name="Imagen 4"/>
          <p:cNvPicPr>
            <a:picLocks noChangeAspect="1"/>
          </p:cNvPicPr>
          <p:nvPr/>
        </p:nvPicPr>
        <p:blipFill>
          <a:blip r:embed="rId3"/>
          <a:stretch>
            <a:fillRect/>
          </a:stretch>
        </p:blipFill>
        <p:spPr>
          <a:xfrm>
            <a:off x="5916738" y="5427394"/>
            <a:ext cx="4019550" cy="1085850"/>
          </a:xfrm>
          <a:prstGeom prst="rect">
            <a:avLst/>
          </a:prstGeom>
        </p:spPr>
      </p:pic>
    </p:spTree>
    <p:extLst>
      <p:ext uri="{BB962C8B-B14F-4D97-AF65-F5344CB8AC3E}">
        <p14:creationId xmlns:p14="http://schemas.microsoft.com/office/powerpoint/2010/main" val="938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PWM y señales analógicas</a:t>
            </a:r>
            <a:endParaRPr lang="es-EC" dirty="0"/>
          </a:p>
        </p:txBody>
      </p:sp>
      <p:sp>
        <p:nvSpPr>
          <p:cNvPr id="3" name="Marcador de contenido 2"/>
          <p:cNvSpPr>
            <a:spLocks noGrp="1"/>
          </p:cNvSpPr>
          <p:nvPr>
            <p:ph idx="1"/>
          </p:nvPr>
        </p:nvSpPr>
        <p:spPr/>
        <p:txBody>
          <a:bodyPr>
            <a:normAutofit/>
          </a:bodyPr>
          <a:lstStyle/>
          <a:p>
            <a:pPr marL="0" indent="0" algn="just">
              <a:buNone/>
            </a:pPr>
            <a:r>
              <a:rPr lang="es-ES" dirty="0">
                <a:latin typeface="Arial" panose="020B0604020202020204" pitchFamily="34" charset="0"/>
                <a:cs typeface="Arial" panose="020B0604020202020204" pitchFamily="34" charset="0"/>
              </a:rPr>
              <a:t>El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no es capaz de generar una salida analógica, sin embargo vamos a emular este tipo de señal con el principio del PWM.</a:t>
            </a:r>
          </a:p>
          <a:p>
            <a:pPr marL="0" indent="0" algn="just">
              <a:buNone/>
            </a:pP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 importante mencionar que el rango de aplicaciones de las salidas PWM es muy reducido, básicamente solo a zumbadores, </a:t>
            </a:r>
            <a:r>
              <a:rPr lang="es-ES" dirty="0" err="1">
                <a:latin typeface="Arial" panose="020B0604020202020204" pitchFamily="34" charset="0"/>
                <a:cs typeface="Arial" panose="020B0604020202020204" pitchFamily="34" charset="0"/>
              </a:rPr>
              <a:t>LEDs</a:t>
            </a:r>
            <a:r>
              <a:rPr lang="es-ES" dirty="0">
                <a:latin typeface="Arial" panose="020B0604020202020204" pitchFamily="34" charset="0"/>
                <a:cs typeface="Arial" panose="020B0604020202020204" pitchFamily="34" charset="0"/>
              </a:rPr>
              <a:t> y motores, ya que el dispositivo al que este conectado tiene que trabajar a una frecuencia menor que la emitida por el PWM, de otra manera sería imperceptible por el ojo humano los cambios de la salida </a:t>
            </a:r>
            <a:r>
              <a:rPr lang="es-ES" dirty="0" err="1">
                <a:latin typeface="Arial" panose="020B0604020202020204" pitchFamily="34" charset="0"/>
                <a:cs typeface="Arial" panose="020B0604020202020204" pitchFamily="34" charset="0"/>
              </a:rPr>
              <a:t>pseudoanalógica</a:t>
            </a:r>
            <a:r>
              <a:rPr lang="es-ES" dirty="0">
                <a:latin typeface="Arial" panose="020B0604020202020204" pitchFamily="34" charset="0"/>
                <a:cs typeface="Arial" panose="020B0604020202020204" pitchFamily="34" charset="0"/>
              </a:rPr>
              <a:t> sobre un dispositivo mucho mas rápido.</a:t>
            </a: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Terminando la nota a aquellos que quieran involucrarse mas a fondo, la señal emitida por un PWM puede convertirse en una señal analógica real interviniendo la señal PWM con un </a:t>
            </a:r>
            <a:r>
              <a:rPr lang="es-ES" dirty="0" smtClean="0">
                <a:latin typeface="Arial" panose="020B0604020202020204" pitchFamily="34" charset="0"/>
                <a:cs typeface="Arial" panose="020B0604020202020204" pitchFamily="34" charset="0"/>
              </a:rPr>
              <a:t>filtro RC</a:t>
            </a:r>
            <a:r>
              <a:rPr lang="es-E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a:t>
            </a:r>
            <a:endParaRPr lang="es-EC"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025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2800" b="1" dirty="0"/>
              <a:t>Uso de </a:t>
            </a:r>
            <a:r>
              <a:rPr lang="es-EC" sz="2800" b="1" dirty="0" err="1"/>
              <a:t>push</a:t>
            </a:r>
            <a:r>
              <a:rPr lang="es-EC" sz="2800" b="1" dirty="0"/>
              <a:t> </a:t>
            </a:r>
            <a:r>
              <a:rPr lang="es-EC" sz="2800" b="1" dirty="0" err="1"/>
              <a:t>buttons</a:t>
            </a:r>
            <a:endParaRPr lang="es-EC" sz="2800" dirty="0"/>
          </a:p>
        </p:txBody>
      </p:sp>
      <p:sp>
        <p:nvSpPr>
          <p:cNvPr id="3" name="Marcador de contenido 2"/>
          <p:cNvSpPr>
            <a:spLocks noGrp="1"/>
          </p:cNvSpPr>
          <p:nvPr>
            <p:ph idx="1"/>
          </p:nvPr>
        </p:nvSpPr>
        <p:spPr>
          <a:xfrm>
            <a:off x="646111" y="1300813"/>
            <a:ext cx="8946541" cy="4195481"/>
          </a:xfrm>
        </p:spPr>
        <p:txBody>
          <a:bodyPr/>
          <a:lstStyle/>
          <a:p>
            <a:pPr marL="0" indent="0" algn="just">
              <a:buNone/>
            </a:pPr>
            <a:r>
              <a:rPr lang="es-ES" dirty="0">
                <a:latin typeface="Arial" panose="020B0604020202020204" pitchFamily="34" charset="0"/>
                <a:cs typeface="Arial" panose="020B0604020202020204" pitchFamily="34" charset="0"/>
              </a:rPr>
              <a:t>El uso del </a:t>
            </a:r>
            <a:r>
              <a:rPr lang="es-ES" dirty="0" err="1">
                <a:latin typeface="Arial" panose="020B0604020202020204" pitchFamily="34" charset="0"/>
                <a:cs typeface="Arial" panose="020B0604020202020204" pitchFamily="34" charset="0"/>
              </a:rPr>
              <a:t>push</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button</a:t>
            </a:r>
            <a:r>
              <a:rPr lang="es-ES" dirty="0">
                <a:latin typeface="Arial" panose="020B0604020202020204" pitchFamily="34" charset="0"/>
                <a:cs typeface="Arial" panose="020B0604020202020204" pitchFamily="34" charset="0"/>
              </a:rPr>
              <a:t> con código, puede servirnos para poder capturar un dato al momento de presionar. Creo que se llama pulsador. Como ejemplo, agregué el valor de a = 0 y cada vez que presionabas aumentaba en 1. Se puede ver desde el Monitor Serial.</a:t>
            </a:r>
            <a:endParaRPr lang="es-EC"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7584375" y="4150658"/>
            <a:ext cx="4267200" cy="2381992"/>
          </a:xfrm>
          <a:prstGeom prst="rect">
            <a:avLst/>
          </a:prstGeom>
        </p:spPr>
      </p:pic>
      <p:pic>
        <p:nvPicPr>
          <p:cNvPr id="5" name="Imagen 4"/>
          <p:cNvPicPr>
            <a:picLocks noChangeAspect="1"/>
          </p:cNvPicPr>
          <p:nvPr/>
        </p:nvPicPr>
        <p:blipFill>
          <a:blip r:embed="rId3"/>
          <a:stretch>
            <a:fillRect/>
          </a:stretch>
        </p:blipFill>
        <p:spPr>
          <a:xfrm>
            <a:off x="1109601" y="2731263"/>
            <a:ext cx="3181350" cy="3886200"/>
          </a:xfrm>
          <a:prstGeom prst="rect">
            <a:avLst/>
          </a:prstGeom>
        </p:spPr>
      </p:pic>
    </p:spTree>
    <p:extLst>
      <p:ext uri="{BB962C8B-B14F-4D97-AF65-F5344CB8AC3E}">
        <p14:creationId xmlns:p14="http://schemas.microsoft.com/office/powerpoint/2010/main" val="1154911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Cómo generar movimiento y uso de motores</a:t>
            </a:r>
            <a:endParaRPr lang="es-EC" dirty="0"/>
          </a:p>
        </p:txBody>
      </p:sp>
      <p:sp>
        <p:nvSpPr>
          <p:cNvPr id="3" name="Marcador de contenido 2"/>
          <p:cNvSpPr>
            <a:spLocks noGrp="1"/>
          </p:cNvSpPr>
          <p:nvPr>
            <p:ph idx="1"/>
          </p:nvPr>
        </p:nvSpPr>
        <p:spPr>
          <a:xfrm>
            <a:off x="213644" y="1853248"/>
            <a:ext cx="8946541" cy="4195481"/>
          </a:xfrm>
        </p:spPr>
        <p:txBody>
          <a:bodyPr/>
          <a:lstStyle/>
          <a:p>
            <a:pPr marL="0" indent="0" algn="just">
              <a:buNone/>
            </a:pPr>
            <a:r>
              <a:rPr lang="es-ES" dirty="0">
                <a:latin typeface="Arial" panose="020B0604020202020204" pitchFamily="34" charset="0"/>
                <a:cs typeface="Arial" panose="020B0604020202020204" pitchFamily="34" charset="0"/>
              </a:rPr>
              <a:t>Los motores no tiene la suficiente energía para moverse usando únicamente el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a:t>
            </a:r>
          </a:p>
          <a:p>
            <a:pPr marL="0" indent="0" algn="just">
              <a:buNone/>
            </a:pPr>
            <a:r>
              <a:rPr lang="es-ES" dirty="0">
                <a:latin typeface="Arial" panose="020B0604020202020204" pitchFamily="34" charset="0"/>
                <a:cs typeface="Arial" panose="020B0604020202020204" pitchFamily="34" charset="0"/>
              </a:rPr>
              <a:t>Los motores eléctricos de corriente directa se rigen por dos condiciones el voltaje y el amperaje.</a:t>
            </a:r>
          </a:p>
          <a:p>
            <a:pPr marL="0" indent="0" algn="just">
              <a:buNone/>
            </a:pPr>
            <a:r>
              <a:rPr lang="es-ES" dirty="0">
                <a:latin typeface="Arial" panose="020B0604020202020204" pitchFamily="34" charset="0"/>
                <a:cs typeface="Arial" panose="020B0604020202020204" pitchFamily="34" charset="0"/>
              </a:rPr>
              <a:t>El voltaje le da la velocidad al motor, es decir que a mayor voltaje mayor velocidad.</a:t>
            </a:r>
          </a:p>
          <a:p>
            <a:pPr marL="0" indent="0" algn="just">
              <a:buNone/>
            </a:pPr>
            <a:r>
              <a:rPr lang="es-ES" dirty="0">
                <a:latin typeface="Arial" panose="020B0604020202020204" pitchFamily="34" charset="0"/>
                <a:cs typeface="Arial" panose="020B0604020202020204" pitchFamily="34" charset="0"/>
              </a:rPr>
              <a:t>El Amperaje tiene que ver con qué tanta corriente eléctrica puede consumir el motor y está relacionado con la potencia del motor.</a:t>
            </a:r>
          </a:p>
          <a:p>
            <a:pPr marL="0" indent="0" algn="just">
              <a:buNone/>
            </a:pP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endParaRPr lang="es-EC"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r="25815"/>
          <a:stretch/>
        </p:blipFill>
        <p:spPr>
          <a:xfrm>
            <a:off x="9217169" y="1853248"/>
            <a:ext cx="2974831" cy="4867275"/>
          </a:xfrm>
          <a:prstGeom prst="rect">
            <a:avLst/>
          </a:prstGeom>
        </p:spPr>
      </p:pic>
    </p:spTree>
    <p:extLst>
      <p:ext uri="{BB962C8B-B14F-4D97-AF65-F5344CB8AC3E}">
        <p14:creationId xmlns:p14="http://schemas.microsoft.com/office/powerpoint/2010/main" val="139559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Cómo generar movimiento y servomotores</a:t>
            </a:r>
            <a:endParaRPr lang="es-EC" dirty="0"/>
          </a:p>
        </p:txBody>
      </p:sp>
      <p:sp>
        <p:nvSpPr>
          <p:cNvPr id="3" name="Marcador de contenido 2"/>
          <p:cNvSpPr>
            <a:spLocks noGrp="1"/>
          </p:cNvSpPr>
          <p:nvPr>
            <p:ph idx="1"/>
          </p:nvPr>
        </p:nvSpPr>
        <p:spPr/>
        <p:txBody>
          <a:bodyPr/>
          <a:lstStyle/>
          <a:p>
            <a:pPr marL="0" indent="0">
              <a:buNone/>
            </a:pPr>
            <a:r>
              <a:rPr lang="es-ES" dirty="0">
                <a:latin typeface="Arial" panose="020B0604020202020204" pitchFamily="34" charset="0"/>
                <a:cs typeface="Arial" panose="020B0604020202020204" pitchFamily="34" charset="0"/>
              </a:rPr>
              <a:t>Los servos son muy útiles cuando debemos controlar la posición de nuestros motores, se pueden alimentar de entre 6 y 12 volts.</a:t>
            </a:r>
          </a:p>
          <a:p>
            <a:pPr marL="0" indent="0">
              <a:buNone/>
            </a:pPr>
            <a:r>
              <a:rPr lang="es-ES" dirty="0"/>
              <a:t/>
            </a:r>
            <a:br>
              <a:rPr lang="es-ES" dirty="0"/>
            </a:br>
            <a:endParaRPr lang="es-EC" dirty="0"/>
          </a:p>
        </p:txBody>
      </p:sp>
      <p:pic>
        <p:nvPicPr>
          <p:cNvPr id="4" name="Imagen 3"/>
          <p:cNvPicPr>
            <a:picLocks noChangeAspect="1"/>
          </p:cNvPicPr>
          <p:nvPr/>
        </p:nvPicPr>
        <p:blipFill>
          <a:blip r:embed="rId2"/>
          <a:stretch>
            <a:fillRect/>
          </a:stretch>
        </p:blipFill>
        <p:spPr>
          <a:xfrm>
            <a:off x="7924429" y="2838450"/>
            <a:ext cx="3943350" cy="4019550"/>
          </a:xfrm>
          <a:prstGeom prst="rect">
            <a:avLst/>
          </a:prstGeom>
        </p:spPr>
      </p:pic>
    </p:spTree>
    <p:extLst>
      <p:ext uri="{BB962C8B-B14F-4D97-AF65-F5344CB8AC3E}">
        <p14:creationId xmlns:p14="http://schemas.microsoft.com/office/powerpoint/2010/main" val="62537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endParaRPr lang="es-EC"/>
          </a:p>
        </p:txBody>
      </p:sp>
    </p:spTree>
    <p:extLst>
      <p:ext uri="{BB962C8B-B14F-4D97-AF65-F5344CB8AC3E}">
        <p14:creationId xmlns:p14="http://schemas.microsoft.com/office/powerpoint/2010/main" val="408896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pPr algn="just"/>
            <a:r>
              <a:rPr lang="es-EC" b="1" dirty="0">
                <a:latin typeface="Arial" panose="020B0604020202020204" pitchFamily="34" charset="0"/>
                <a:cs typeface="Arial" panose="020B0604020202020204" pitchFamily="34" charset="0"/>
              </a:rPr>
              <a:t>¿Cómo se desarrolla el Hardware?</a:t>
            </a:r>
          </a:p>
          <a:p>
            <a:pPr marL="0" indent="0" algn="just">
              <a:buNone/>
            </a:pPr>
            <a:r>
              <a:rPr lang="es-EC" dirty="0" smtClean="0">
                <a:latin typeface="Arial" panose="020B0604020202020204" pitchFamily="34" charset="0"/>
                <a:cs typeface="Arial" panose="020B0604020202020204" pitchFamily="34" charset="0"/>
              </a:rPr>
              <a:t>Se</a:t>
            </a:r>
            <a:r>
              <a:rPr lang="es-EC" dirty="0">
                <a:latin typeface="Arial" panose="020B0604020202020204" pitchFamily="34" charset="0"/>
                <a:cs typeface="Arial" panose="020B0604020202020204" pitchFamily="34" charset="0"/>
              </a:rPr>
              <a:t> refiere a las partes físicas, tangibles, de un sistema informático; sus componentes eléctricos, electrónicos, electromecánicos y mecánicos.​ Los cables, así como los gabinetes o cajas, los periféricos de todo tipo, y cualquier otro elemento físico involucrado, componen el hardware.</a:t>
            </a:r>
          </a:p>
          <a:p>
            <a:pPr marL="0" indent="0" algn="just">
              <a:buNone/>
            </a:pPr>
            <a:r>
              <a:rPr lang="es-ES" b="1" dirty="0">
                <a:latin typeface="Arial" panose="020B0604020202020204" pitchFamily="34" charset="0"/>
                <a:cs typeface="Arial" panose="020B0604020202020204" pitchFamily="34" charset="0"/>
              </a:rPr>
              <a:t>Objetivos</a:t>
            </a:r>
            <a:r>
              <a:rPr lang="es-ES" dirty="0">
                <a:latin typeface="Arial" panose="020B0604020202020204" pitchFamily="34" charset="0"/>
                <a:cs typeface="Arial" panose="020B0604020202020204" pitchFamily="34" charset="0"/>
              </a:rPr>
              <a:t>: En el caso del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nuestro objetivo es claro: una tarjeta con la cual podamos crear prototipos de forma muy fácil y rápida.</a:t>
            </a:r>
          </a:p>
          <a:p>
            <a:pPr marL="0" indent="0" algn="just">
              <a:buNone/>
            </a:pPr>
            <a:r>
              <a:rPr lang="es-ES" b="1" dirty="0">
                <a:latin typeface="Arial" panose="020B0604020202020204" pitchFamily="34" charset="0"/>
                <a:cs typeface="Arial" panose="020B0604020202020204" pitchFamily="34" charset="0"/>
              </a:rPr>
              <a:t>Diseño</a:t>
            </a:r>
            <a:r>
              <a:rPr lang="es-ES" dirty="0">
                <a:latin typeface="Arial" panose="020B0604020202020204" pitchFamily="34" charset="0"/>
                <a:cs typeface="Arial" panose="020B0604020202020204" pitchFamily="34" charset="0"/>
              </a:rPr>
              <a:t>: No solo nos ocupamos de dibujar, debemos preparar todos los elementos electrónicos y mecánicos para funcionar en conjunto. No queremos tener ningún error en la etapa de fabricación.</a:t>
            </a:r>
          </a:p>
          <a:p>
            <a:pPr marL="0" indent="0" algn="just">
              <a:buNone/>
            </a:pPr>
            <a:r>
              <a:rPr lang="es-ES" b="1" dirty="0">
                <a:latin typeface="Arial" panose="020B0604020202020204" pitchFamily="34" charset="0"/>
                <a:cs typeface="Arial" panose="020B0604020202020204" pitchFamily="34" charset="0"/>
              </a:rPr>
              <a:t>Pruebas y Manufactura</a:t>
            </a:r>
            <a:r>
              <a:rPr lang="es-ES" dirty="0">
                <a:latin typeface="Arial" panose="020B0604020202020204" pitchFamily="34" charset="0"/>
                <a:cs typeface="Arial" panose="020B0604020202020204" pitchFamily="34" charset="0"/>
              </a:rPr>
              <a:t>: Una vez tenemos nuestro diseño, podemos hacer un prototipo. Este es una versión física de nuestros diseños con el fin de encontrar nuevos errores que no consideramos en la etapa de diseño.</a:t>
            </a:r>
          </a:p>
          <a:p>
            <a:pPr marL="0" indent="0">
              <a:buNone/>
            </a:pPr>
            <a:endParaRPr lang="es-EC" dirty="0"/>
          </a:p>
        </p:txBody>
      </p:sp>
      <p:pic>
        <p:nvPicPr>
          <p:cNvPr id="4" name="Imagen 3"/>
          <p:cNvPicPr>
            <a:picLocks noChangeAspect="1"/>
          </p:cNvPicPr>
          <p:nvPr/>
        </p:nvPicPr>
        <p:blipFill>
          <a:blip r:embed="rId2"/>
          <a:stretch>
            <a:fillRect/>
          </a:stretch>
        </p:blipFill>
        <p:spPr>
          <a:xfrm>
            <a:off x="10177152" y="3836226"/>
            <a:ext cx="1710047" cy="2819400"/>
          </a:xfrm>
          <a:prstGeom prst="rect">
            <a:avLst/>
          </a:prstGeom>
        </p:spPr>
      </p:pic>
    </p:spTree>
    <p:extLst>
      <p:ext uri="{BB962C8B-B14F-4D97-AF65-F5344CB8AC3E}">
        <p14:creationId xmlns:p14="http://schemas.microsoft.com/office/powerpoint/2010/main" val="396741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¿Cuál es el software para diseño mecánico?</a:t>
            </a:r>
            <a:endParaRPr lang="es-EC" dirty="0"/>
          </a:p>
        </p:txBody>
      </p:sp>
      <p:sp>
        <p:nvSpPr>
          <p:cNvPr id="3" name="Marcador de contenido 2"/>
          <p:cNvSpPr>
            <a:spLocks noGrp="1"/>
          </p:cNvSpPr>
          <p:nvPr>
            <p:ph idx="1"/>
          </p:nvPr>
        </p:nvSpPr>
        <p:spPr/>
        <p:txBody>
          <a:bodyPr/>
          <a:lstStyle/>
          <a:p>
            <a:pPr marL="0" indent="0" algn="just">
              <a:buNone/>
            </a:pPr>
            <a:r>
              <a:rPr lang="es-ES" dirty="0">
                <a:latin typeface="Arial" panose="020B0604020202020204" pitchFamily="34" charset="0"/>
                <a:cs typeface="Arial" panose="020B0604020202020204" pitchFamily="34" charset="0"/>
              </a:rPr>
              <a:t>El diseño mecánico es la parte del desarrollo de hardware donde, </a:t>
            </a:r>
            <a:r>
              <a:rPr lang="es-ES" dirty="0" smtClean="0">
                <a:latin typeface="Arial" panose="020B0604020202020204" pitchFamily="34" charset="0"/>
                <a:cs typeface="Arial" panose="020B0604020202020204" pitchFamily="34" charset="0"/>
              </a:rPr>
              <a:t>además </a:t>
            </a:r>
            <a:r>
              <a:rPr lang="es-ES" dirty="0">
                <a:latin typeface="Arial" panose="020B0604020202020204" pitchFamily="34" charset="0"/>
                <a:cs typeface="Arial" panose="020B0604020202020204" pitchFamily="34" charset="0"/>
              </a:rPr>
              <a:t>de diseñar las dimensiones del producto, vamos a definir las características y materiales que debemos utilizar en nuestros dispositivos.</a:t>
            </a:r>
          </a:p>
          <a:p>
            <a:pPr marL="0" indent="0" algn="just">
              <a:buNone/>
            </a:pPr>
            <a:r>
              <a:rPr lang="es-ES" dirty="0">
                <a:latin typeface="Arial" panose="020B0604020202020204" pitchFamily="34" charset="0"/>
                <a:cs typeface="Arial" panose="020B0604020202020204" pitchFamily="34" charset="0"/>
              </a:rPr>
              <a:t>Un celular por ejemplo, </a:t>
            </a:r>
            <a:r>
              <a:rPr lang="es-ES" dirty="0" smtClean="0">
                <a:latin typeface="Arial" panose="020B0604020202020204" pitchFamily="34" charset="0"/>
                <a:cs typeface="Arial" panose="020B0604020202020204" pitchFamily="34" charset="0"/>
              </a:rPr>
              <a:t>además </a:t>
            </a:r>
            <a:r>
              <a:rPr lang="es-ES" dirty="0">
                <a:latin typeface="Arial" panose="020B0604020202020204" pitchFamily="34" charset="0"/>
                <a:cs typeface="Arial" panose="020B0604020202020204" pitchFamily="34" charset="0"/>
              </a:rPr>
              <a:t>de caber en nuestras manos, también debe ser liviano, resistente y ergonómico. El diseño mecánico también se encarga de los </a:t>
            </a:r>
            <a:r>
              <a:rPr lang="es-ES" i="1" dirty="0">
                <a:latin typeface="Arial" panose="020B0604020202020204" pitchFamily="34" charset="0"/>
                <a:cs typeface="Arial" panose="020B0604020202020204" pitchFamily="34" charset="0"/>
              </a:rPr>
              <a:t>actuadores</a:t>
            </a:r>
            <a:r>
              <a:rPr lang="es-ES" dirty="0">
                <a:latin typeface="Arial" panose="020B0604020202020204" pitchFamily="34" charset="0"/>
                <a:cs typeface="Arial" panose="020B0604020202020204" pitchFamily="34" charset="0"/>
              </a:rPr>
              <a:t> de nuestros dispositivos: sistemas con motores, alarmas, sonidos, soportes, estructuras, etc.</a:t>
            </a:r>
          </a:p>
          <a:p>
            <a:endParaRPr lang="es-EC" dirty="0"/>
          </a:p>
        </p:txBody>
      </p:sp>
    </p:spTree>
    <p:extLst>
      <p:ext uri="{BB962C8B-B14F-4D97-AF65-F5344CB8AC3E}">
        <p14:creationId xmlns:p14="http://schemas.microsoft.com/office/powerpoint/2010/main" val="184289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Elección del software a utilizar</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s-ES" dirty="0">
                <a:latin typeface="Arial" panose="020B0604020202020204" pitchFamily="34" charset="0"/>
                <a:cs typeface="Arial" panose="020B0604020202020204" pitchFamily="34" charset="0"/>
              </a:rPr>
              <a:t>En el mundo de los sistemas embebidos existen </a:t>
            </a:r>
            <a:r>
              <a:rPr lang="es-ES" dirty="0" err="1">
                <a:latin typeface="Arial" panose="020B0604020202020204" pitchFamily="34" charset="0"/>
                <a:cs typeface="Arial" panose="020B0604020202020204" pitchFamily="34" charset="0"/>
              </a:rPr>
              <a:t>multiples</a:t>
            </a:r>
            <a:r>
              <a:rPr lang="es-ES" dirty="0">
                <a:latin typeface="Arial" panose="020B0604020202020204" pitchFamily="34" charset="0"/>
                <a:cs typeface="Arial" panose="020B0604020202020204" pitchFamily="34" charset="0"/>
              </a:rPr>
              <a:t> opciones de Software para operar el Hardware.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-Por ejemplo: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–Los iPhone usan </a:t>
            </a:r>
            <a:r>
              <a:rPr lang="es-ES" dirty="0" err="1">
                <a:latin typeface="Arial" panose="020B0604020202020204" pitchFamily="34" charset="0"/>
                <a:cs typeface="Arial" panose="020B0604020202020204" pitchFamily="34" charset="0"/>
              </a:rPr>
              <a:t>iOS</a:t>
            </a: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–Los </a:t>
            </a:r>
            <a:r>
              <a:rPr lang="es-ES" dirty="0" smtClean="0">
                <a:latin typeface="Arial" panose="020B0604020202020204" pitchFamily="34" charset="0"/>
                <a:cs typeface="Arial" panose="020B0604020202020204" pitchFamily="34" charset="0"/>
              </a:rPr>
              <a:t>teléfonos </a:t>
            </a:r>
            <a:r>
              <a:rPr lang="es-ES" dirty="0">
                <a:latin typeface="Arial" panose="020B0604020202020204" pitchFamily="34" charset="0"/>
                <a:cs typeface="Arial" panose="020B0604020202020204" pitchFamily="34" charset="0"/>
              </a:rPr>
              <a:t>no Apple utilizan </a:t>
            </a:r>
            <a:r>
              <a:rPr lang="es-ES" dirty="0" err="1">
                <a:latin typeface="Arial" panose="020B0604020202020204" pitchFamily="34" charset="0"/>
                <a:cs typeface="Arial" panose="020B0604020202020204" pitchFamily="34" charset="0"/>
              </a:rPr>
              <a:t>Android</a:t>
            </a: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–En algún momento existieron Nokia con </a:t>
            </a:r>
            <a:r>
              <a:rPr lang="es-ES" dirty="0" err="1">
                <a:latin typeface="Arial" panose="020B0604020202020204" pitchFamily="34" charset="0"/>
                <a:cs typeface="Arial" panose="020B0604020202020204" pitchFamily="34" charset="0"/>
              </a:rPr>
              <a:t>Symbian</a:t>
            </a: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Sistemas embebidos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-Se refiere al software que permite operar los dispositivos electrónicos y viene incluido con los dispositivos.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-Un ejemplo de esto es el CMOS, que ya viene incluido en la placa base de los computadores.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-Algunos sistemas de Hardware menos complejos </a:t>
            </a:r>
            <a:r>
              <a:rPr lang="es-ES" dirty="0" smtClean="0">
                <a:latin typeface="Arial" panose="020B0604020202020204" pitchFamily="34" charset="0"/>
                <a:cs typeface="Arial" panose="020B0604020202020204" pitchFamily="34" charset="0"/>
              </a:rPr>
              <a:t>también </a:t>
            </a:r>
            <a:r>
              <a:rPr lang="es-ES" dirty="0">
                <a:latin typeface="Arial" panose="020B0604020202020204" pitchFamily="34" charset="0"/>
                <a:cs typeface="Arial" panose="020B0604020202020204" pitchFamily="34" charset="0"/>
              </a:rPr>
              <a:t>funcionan gracias al software embebido que les permite hacer uso de una manera particular del Hardware que poseen.</a:t>
            </a:r>
          </a:p>
        </p:txBody>
      </p:sp>
    </p:spTree>
    <p:extLst>
      <p:ext uri="{BB962C8B-B14F-4D97-AF65-F5344CB8AC3E}">
        <p14:creationId xmlns:p14="http://schemas.microsoft.com/office/powerpoint/2010/main" val="336932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Limitaciones de </a:t>
            </a:r>
            <a:r>
              <a:rPr lang="es-ES" b="1" dirty="0" err="1"/>
              <a:t>Arduino</a:t>
            </a:r>
            <a:r>
              <a:rPr lang="es-ES" b="1" dirty="0"/>
              <a:t> y qué es el hardware libre</a:t>
            </a:r>
            <a:endParaRPr lang="es-EC" dirty="0"/>
          </a:p>
        </p:txBody>
      </p:sp>
      <p:sp>
        <p:nvSpPr>
          <p:cNvPr id="3" name="Marcador de contenido 2"/>
          <p:cNvSpPr>
            <a:spLocks noGrp="1"/>
          </p:cNvSpPr>
          <p:nvPr>
            <p:ph idx="1"/>
          </p:nvPr>
        </p:nvSpPr>
        <p:spPr/>
        <p:txBody>
          <a:bodyPr/>
          <a:lstStyle/>
          <a:p>
            <a:pPr marL="0" indent="0">
              <a:buNone/>
            </a:pPr>
            <a:r>
              <a:rPr lang="es-ES" dirty="0">
                <a:latin typeface="Arial" panose="020B0604020202020204" pitchFamily="34" charset="0"/>
                <a:cs typeface="Arial" panose="020B0604020202020204" pitchFamily="34" charset="0"/>
              </a:rPr>
              <a:t>Aquellos dispositivos en los que sus </a:t>
            </a:r>
            <a:r>
              <a:rPr lang="es-ES" dirty="0" smtClean="0">
                <a:latin typeface="Arial" panose="020B0604020202020204" pitchFamily="34" charset="0"/>
                <a:cs typeface="Arial" panose="020B0604020202020204" pitchFamily="34" charset="0"/>
              </a:rPr>
              <a:t>esquemáticos </a:t>
            </a:r>
            <a:r>
              <a:rPr lang="es-ES" dirty="0">
                <a:latin typeface="Arial" panose="020B0604020202020204" pitchFamily="34" charset="0"/>
                <a:cs typeface="Arial" panose="020B0604020202020204" pitchFamily="34" charset="0"/>
              </a:rPr>
              <a:t>(Diseños electrónicos y mecánicos) son de acceso libre, abierto y en los que se permite su uso para la creación de nuevos dispositivos usando estos como base.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-El caso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Pueden desarrollarse placas usando las esquemáticas de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siempre que no se utilice el nombre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para su comercialización.</a:t>
            </a:r>
          </a:p>
          <a:p>
            <a:pPr marL="0" indent="0">
              <a:buNone/>
            </a:pPr>
            <a:r>
              <a:rPr lang="es-ES" dirty="0">
                <a:latin typeface="Arial" panose="020B0604020202020204" pitchFamily="34" charset="0"/>
                <a:cs typeface="Arial" panose="020B0604020202020204" pitchFamily="34" charset="0"/>
              </a:rPr>
              <a:t>Las limitaciones de las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-Su tamaño. Esta es una limitación evidente para la comercialización de proyectos a gran escala. Debido a que los proyectos de tecnología electrónica buscan ser lo más eficientes posibles y las tarjetas </a:t>
            </a:r>
            <a:r>
              <a:rPr lang="es-ES" dirty="0" err="1">
                <a:latin typeface="Arial" panose="020B0604020202020204" pitchFamily="34" charset="0"/>
                <a:cs typeface="Arial" panose="020B0604020202020204" pitchFamily="34" charset="0"/>
              </a:rPr>
              <a:t>Arduino</a:t>
            </a:r>
            <a:r>
              <a:rPr lang="es-ES" dirty="0">
                <a:latin typeface="Arial" panose="020B0604020202020204" pitchFamily="34" charset="0"/>
                <a:cs typeface="Arial" panose="020B0604020202020204" pitchFamily="34" charset="0"/>
              </a:rPr>
              <a:t> tienen un uso desmedido del espacio, esto con fines claros, por ejemplo facilitar el </a:t>
            </a:r>
            <a:r>
              <a:rPr lang="es-ES" dirty="0" err="1">
                <a:latin typeface="Arial" panose="020B0604020202020204" pitchFamily="34" charset="0"/>
                <a:cs typeface="Arial" panose="020B0604020202020204" pitchFamily="34" charset="0"/>
              </a:rPr>
              <a:t>prototipado</a:t>
            </a:r>
            <a:r>
              <a:rPr lang="es-ES" dirty="0">
                <a:latin typeface="Arial" panose="020B0604020202020204" pitchFamily="34" charset="0"/>
                <a:cs typeface="Arial" panose="020B0604020202020204" pitchFamily="34" charset="0"/>
              </a:rPr>
              <a:t>.</a:t>
            </a:r>
          </a:p>
          <a:p>
            <a:endParaRPr lang="es-EC" dirty="0"/>
          </a:p>
        </p:txBody>
      </p:sp>
    </p:spTree>
    <p:extLst>
      <p:ext uri="{BB962C8B-B14F-4D97-AF65-F5344CB8AC3E}">
        <p14:creationId xmlns:p14="http://schemas.microsoft.com/office/powerpoint/2010/main" val="21182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Sensores, actuadores y procesadores</a:t>
            </a:r>
            <a:endParaRPr lang="es-EC" dirty="0"/>
          </a:p>
        </p:txBody>
      </p:sp>
      <p:sp>
        <p:nvSpPr>
          <p:cNvPr id="3" name="Marcador de contenido 2"/>
          <p:cNvSpPr>
            <a:spLocks noGrp="1"/>
          </p:cNvSpPr>
          <p:nvPr>
            <p:ph idx="1"/>
          </p:nvPr>
        </p:nvSpPr>
        <p:spPr/>
        <p:txBody>
          <a:bodyPr/>
          <a:lstStyle/>
          <a:p>
            <a:pPr marL="0" indent="0">
              <a:buNone/>
            </a:pPr>
            <a:r>
              <a:rPr lang="es-ES" b="1" dirty="0">
                <a:latin typeface="Arial" panose="020B0604020202020204" pitchFamily="34" charset="0"/>
                <a:cs typeface="Arial" panose="020B0604020202020204" pitchFamily="34" charset="0"/>
              </a:rPr>
              <a:t>Sensores</a:t>
            </a:r>
            <a:r>
              <a:rPr lang="es-ES" dirty="0">
                <a:latin typeface="Arial" panose="020B0604020202020204" pitchFamily="34" charset="0"/>
                <a:cs typeface="Arial" panose="020B0604020202020204" pitchFamily="34" charset="0"/>
              </a:rPr>
              <a:t>: Un sensor es un dispositivo, módulo o subsistema cuyo propósito principal es detectar eventos o cambios en el ambiente y enviar información a otros electrónicos, usualmente a una computadora o un procesador.</a:t>
            </a:r>
            <a:br>
              <a:rPr lang="es-ES"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Actuadores</a:t>
            </a:r>
            <a:r>
              <a:rPr lang="es-ES" dirty="0">
                <a:latin typeface="Arial" panose="020B0604020202020204" pitchFamily="34" charset="0"/>
                <a:cs typeface="Arial" panose="020B0604020202020204" pitchFamily="34" charset="0"/>
              </a:rPr>
              <a:t>: Complementan el flujo de automatización, pueden ser motores que generen distintos tipos de movimiento.</a:t>
            </a:r>
            <a:br>
              <a:rPr lang="es-ES"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Procesadores</a:t>
            </a:r>
            <a:r>
              <a:rPr lang="es-ES" dirty="0">
                <a:latin typeface="Arial" panose="020B0604020202020204" pitchFamily="34" charset="0"/>
                <a:cs typeface="Arial" panose="020B0604020202020204" pitchFamily="34" charset="0"/>
              </a:rPr>
              <a:t>: Tomarán la información de los sensores y realizaran los procesos necesarios para el correcto funcionamiento de nuestro sistema.</a:t>
            </a:r>
            <a:endParaRPr lang="es-EC"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785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Diferentes tipos de sensores según la salida</a:t>
            </a:r>
            <a:endParaRPr lang="es-EC" dirty="0"/>
          </a:p>
        </p:txBody>
      </p:sp>
      <p:sp>
        <p:nvSpPr>
          <p:cNvPr id="3" name="Marcador de contenido 2"/>
          <p:cNvSpPr>
            <a:spLocks noGrp="1"/>
          </p:cNvSpPr>
          <p:nvPr>
            <p:ph idx="1"/>
          </p:nvPr>
        </p:nvSpPr>
        <p:spPr/>
        <p:txBody>
          <a:bodyPr>
            <a:normAutofit fontScale="85000" lnSpcReduction="20000"/>
          </a:bodyPr>
          <a:lstStyle/>
          <a:p>
            <a:pPr marL="0" indent="0">
              <a:buNone/>
            </a:pPr>
            <a:r>
              <a:rPr lang="es-ES" dirty="0">
                <a:latin typeface="Arial" panose="020B0604020202020204" pitchFamily="34" charset="0"/>
                <a:cs typeface="Arial" panose="020B0604020202020204" pitchFamily="34" charset="0"/>
              </a:rPr>
              <a:t>Dispositivos que traducen los eventos del mundo real en impulsos </a:t>
            </a:r>
            <a:r>
              <a:rPr lang="es-ES" dirty="0" smtClean="0">
                <a:latin typeface="Arial" panose="020B0604020202020204" pitchFamily="34" charset="0"/>
                <a:cs typeface="Arial" panose="020B0604020202020204" pitchFamily="34" charset="0"/>
              </a:rPr>
              <a:t>eléctricos </a:t>
            </a:r>
            <a:r>
              <a:rPr lang="es-ES" dirty="0">
                <a:latin typeface="Arial" panose="020B0604020202020204" pitchFamily="34" charset="0"/>
                <a:cs typeface="Arial" panose="020B0604020202020204" pitchFamily="34" charset="0"/>
              </a:rPr>
              <a:t>que pueden ser interpretados por un sistema electrónico a manera de entrada.</a:t>
            </a:r>
          </a:p>
          <a:p>
            <a:pPr marL="0" indent="0">
              <a:buNone/>
            </a:pPr>
            <a:r>
              <a:rPr lang="es-ES" dirty="0" smtClean="0">
                <a:latin typeface="Arial" panose="020B0604020202020204" pitchFamily="34" charset="0"/>
                <a:cs typeface="Arial" panose="020B0604020202020204" pitchFamily="34" charset="0"/>
              </a:rPr>
              <a:t>Sensores </a:t>
            </a:r>
            <a:r>
              <a:rPr lang="es-ES" dirty="0">
                <a:latin typeface="Arial" panose="020B0604020202020204" pitchFamily="34" charset="0"/>
                <a:cs typeface="Arial" panose="020B0604020202020204" pitchFamily="34" charset="0"/>
              </a:rPr>
              <a:t>según su tipo de señal</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-Analógicos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-Digitales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-Inteligentes</a:t>
            </a:r>
          </a:p>
          <a:p>
            <a:pPr marL="0" indent="0">
              <a:buNone/>
            </a:pPr>
            <a:r>
              <a:rPr lang="es-ES" dirty="0">
                <a:latin typeface="Arial" panose="020B0604020202020204" pitchFamily="34" charset="0"/>
                <a:cs typeface="Arial" panose="020B0604020202020204" pitchFamily="34" charset="0"/>
              </a:rPr>
              <a:t>Analógicos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-Detectan un fenómeno del mundo real y lo interpreta a través de una señal analógica.</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-Los </a:t>
            </a:r>
            <a:r>
              <a:rPr lang="es-ES" dirty="0" err="1" smtClean="0">
                <a:latin typeface="Arial" panose="020B0604020202020204" pitchFamily="34" charset="0"/>
                <a:cs typeface="Arial" panose="020B0604020202020204" pitchFamily="34" charset="0"/>
              </a:rPr>
              <a:t>ambios</a:t>
            </a:r>
            <a:r>
              <a:rPr lang="es-ES" dirty="0" smtClean="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son graduales, el voltaje va variando según la percepción del sensor ante el comportamiento del fenómeno.</a:t>
            </a:r>
          </a:p>
          <a:p>
            <a:pPr marL="0" indent="0">
              <a:buNone/>
            </a:pPr>
            <a:r>
              <a:rPr lang="es-ES" dirty="0">
                <a:latin typeface="Arial" panose="020B0604020202020204" pitchFamily="34" charset="0"/>
                <a:cs typeface="Arial" panose="020B0604020202020204" pitchFamily="34" charset="0"/>
              </a:rPr>
              <a:t>Digitales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-Tienen una percepción binaria.</a:t>
            </a:r>
          </a:p>
          <a:p>
            <a:pPr marL="0" indent="0">
              <a:buNone/>
            </a:pPr>
            <a:r>
              <a:rPr lang="es-ES" dirty="0">
                <a:latin typeface="Arial" panose="020B0604020202020204" pitchFamily="34" charset="0"/>
                <a:cs typeface="Arial" panose="020B0604020202020204" pitchFamily="34" charset="0"/>
              </a:rPr>
              <a:t>Inteligentes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-Pueden procesar la señal que puede ser usada directamente.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-Son populares para </a:t>
            </a:r>
            <a:r>
              <a:rPr lang="es-ES" dirty="0" err="1">
                <a:latin typeface="Arial" panose="020B0604020202020204" pitchFamily="34" charset="0"/>
                <a:cs typeface="Arial" panose="020B0604020202020204" pitchFamily="34" charset="0"/>
              </a:rPr>
              <a:t>IoT</a:t>
            </a:r>
            <a:r>
              <a:rPr lang="es-ES" dirty="0">
                <a:latin typeface="Arial" panose="020B0604020202020204" pitchFamily="34" charset="0"/>
                <a:cs typeface="Arial" panose="020B0604020202020204" pitchFamily="34" charset="0"/>
              </a:rPr>
              <a:t>.</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-Tienen capacidad de </a:t>
            </a:r>
            <a:r>
              <a:rPr lang="es-ES" dirty="0" smtClean="0">
                <a:latin typeface="Arial" panose="020B0604020202020204" pitchFamily="34" charset="0"/>
                <a:cs typeface="Arial" panose="020B0604020202020204" pitchFamily="34" charset="0"/>
              </a:rPr>
              <a:t>conexión </a:t>
            </a:r>
            <a:r>
              <a:rPr lang="es-ES" dirty="0">
                <a:latin typeface="Arial" panose="020B0604020202020204" pitchFamily="34" charset="0"/>
                <a:cs typeface="Arial" panose="020B0604020202020204" pitchFamily="34" charset="0"/>
              </a:rPr>
              <a:t>directa.</a:t>
            </a:r>
          </a:p>
          <a:p>
            <a:endParaRPr lang="es-EC" dirty="0"/>
          </a:p>
        </p:txBody>
      </p:sp>
      <p:pic>
        <p:nvPicPr>
          <p:cNvPr id="4" name="Imagen 3"/>
          <p:cNvPicPr>
            <a:picLocks noChangeAspect="1"/>
          </p:cNvPicPr>
          <p:nvPr/>
        </p:nvPicPr>
        <p:blipFill rotWithShape="1">
          <a:blip r:embed="rId2"/>
          <a:srcRect r="3754" b="3273"/>
          <a:stretch/>
        </p:blipFill>
        <p:spPr>
          <a:xfrm>
            <a:off x="7804150" y="4292599"/>
            <a:ext cx="4070350" cy="2413001"/>
          </a:xfrm>
          <a:prstGeom prst="rect">
            <a:avLst/>
          </a:prstGeom>
        </p:spPr>
      </p:pic>
    </p:spTree>
    <p:extLst>
      <p:ext uri="{BB962C8B-B14F-4D97-AF65-F5344CB8AC3E}">
        <p14:creationId xmlns:p14="http://schemas.microsoft.com/office/powerpoint/2010/main" val="188125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Diferentes tipos de sensores según la aplicación</a:t>
            </a:r>
            <a:endParaRPr lang="es-EC" dirty="0"/>
          </a:p>
        </p:txBody>
      </p:sp>
      <p:sp>
        <p:nvSpPr>
          <p:cNvPr id="3" name="Marcador de contenido 2"/>
          <p:cNvSpPr>
            <a:spLocks noGrp="1"/>
          </p:cNvSpPr>
          <p:nvPr>
            <p:ph idx="1"/>
          </p:nvPr>
        </p:nvSpPr>
        <p:spPr/>
        <p:txBody>
          <a:bodyPr>
            <a:normAutofit fontScale="85000" lnSpcReduction="20000"/>
          </a:bodyPr>
          <a:lstStyle/>
          <a:p>
            <a:pPr marL="0" indent="0">
              <a:buNone/>
            </a:pPr>
            <a:r>
              <a:rPr lang="es-ES" dirty="0">
                <a:latin typeface="Arial" panose="020B0604020202020204" pitchFamily="34" charset="0"/>
                <a:cs typeface="Arial" panose="020B0604020202020204" pitchFamily="34" charset="0"/>
              </a:rPr>
              <a:t>Existen distintas aplicaciones para los sensores.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El mundo real tiene muchos eventos o fenómenos que pueden ser medidos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Existen sensores que contienen componentes químicos que reaccionan ante fenómenos específicos</a:t>
            </a:r>
            <a:br>
              <a:rPr lang="es-ES" dirty="0">
                <a:latin typeface="Arial" panose="020B0604020202020204" pitchFamily="34" charset="0"/>
                <a:cs typeface="Arial" panose="020B0604020202020204" pitchFamily="34" charset="0"/>
              </a:rPr>
            </a:br>
            <a:r>
              <a:rPr lang="es-ES" dirty="0" smtClean="0">
                <a:latin typeface="Arial" panose="020B0604020202020204" pitchFamily="34" charset="0"/>
                <a:cs typeface="Arial" panose="020B0604020202020204" pitchFamily="34" charset="0"/>
              </a:rPr>
              <a:t>También </a:t>
            </a:r>
            <a:r>
              <a:rPr lang="es-ES" dirty="0">
                <a:latin typeface="Arial" panose="020B0604020202020204" pitchFamily="34" charset="0"/>
                <a:cs typeface="Arial" panose="020B0604020202020204" pitchFamily="34" charset="0"/>
              </a:rPr>
              <a:t>existen sensores con características magnéticas y mecánicas.</a:t>
            </a:r>
          </a:p>
          <a:p>
            <a:pPr marL="0" indent="0">
              <a:buNone/>
            </a:pPr>
            <a:r>
              <a:rPr lang="es-ES" dirty="0">
                <a:latin typeface="Arial" panose="020B0604020202020204" pitchFamily="34" charset="0"/>
                <a:cs typeface="Arial" panose="020B0604020202020204" pitchFamily="34" charset="0"/>
              </a:rPr>
              <a:t>Existen sensores de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-Velocidad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-Sonido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-Luz</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-Flujo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-Temperatura</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-Electricidad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-Magnetismo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-Aceleración</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-Fuerza</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-Posición</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-Visión</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-Humedad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-Químicos</a:t>
            </a:r>
          </a:p>
          <a:p>
            <a:endParaRPr lang="es-EC" dirty="0"/>
          </a:p>
        </p:txBody>
      </p:sp>
      <p:pic>
        <p:nvPicPr>
          <p:cNvPr id="4" name="Imagen 3"/>
          <p:cNvPicPr>
            <a:picLocks noChangeAspect="1"/>
          </p:cNvPicPr>
          <p:nvPr/>
        </p:nvPicPr>
        <p:blipFill>
          <a:blip r:embed="rId2"/>
          <a:stretch>
            <a:fillRect/>
          </a:stretch>
        </p:blipFill>
        <p:spPr>
          <a:xfrm>
            <a:off x="6792912" y="3638549"/>
            <a:ext cx="3914775" cy="2609850"/>
          </a:xfrm>
          <a:prstGeom prst="rect">
            <a:avLst/>
          </a:prstGeom>
        </p:spPr>
      </p:pic>
    </p:spTree>
    <p:extLst>
      <p:ext uri="{BB962C8B-B14F-4D97-AF65-F5344CB8AC3E}">
        <p14:creationId xmlns:p14="http://schemas.microsoft.com/office/powerpoint/2010/main" val="313924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433</TotalTime>
  <Words>791</Words>
  <Application>Microsoft Office PowerPoint</Application>
  <PresentationFormat>Panorámica</PresentationFormat>
  <Paragraphs>97</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Century Gothic</vt:lpstr>
      <vt:lpstr>Wingdings 3</vt:lpstr>
      <vt:lpstr>Ion</vt:lpstr>
      <vt:lpstr>FUNDAMENTOS DE DESARROLLO DE HARDWARE CON ARDUINO  </vt:lpstr>
      <vt:lpstr>Introducción:</vt:lpstr>
      <vt:lpstr>Presentación de PowerPoint</vt:lpstr>
      <vt:lpstr>¿Cuál es el software para diseño mecánico?</vt:lpstr>
      <vt:lpstr>Elección del software a utilizar</vt:lpstr>
      <vt:lpstr>Limitaciones de Arduino y qué es el hardware libre</vt:lpstr>
      <vt:lpstr>Sensores, actuadores y procesadores</vt:lpstr>
      <vt:lpstr>Diferentes tipos de sensores según la salida</vt:lpstr>
      <vt:lpstr>Diferentes tipos de sensores según la aplicación</vt:lpstr>
      <vt:lpstr>Diferentes tipos de actuadores</vt:lpstr>
      <vt:lpstr>Diferencias entre electricidad y electrónica</vt:lpstr>
      <vt:lpstr>Tipos de componentes electrónicos</vt:lpstr>
      <vt:lpstr>Presentación de PowerPoint</vt:lpstr>
      <vt:lpstr>Puertos de un arduino y sus funciones</vt:lpstr>
      <vt:lpstr>Qué es un protoboard</vt:lpstr>
      <vt:lpstr>Estructura general de un programa en Arduino </vt:lpstr>
      <vt:lpstr>Variables y Constantes Globales</vt:lpstr>
      <vt:lpstr>Manejo de librerías</vt:lpstr>
      <vt:lpstr>Manejo de valores analógicos: uso del potenciómetro</vt:lpstr>
      <vt:lpstr>Código :</vt:lpstr>
      <vt:lpstr>Uso del monitor serial</vt:lpstr>
      <vt:lpstr>PWM y señales analógicas</vt:lpstr>
      <vt:lpstr>Uso de push buttons</vt:lpstr>
      <vt:lpstr>Cómo generar movimiento y uso de motores</vt:lpstr>
      <vt:lpstr>Cómo generar movimiento y servomotores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DESARROLLO DE HARDWARE CON ARDUINO</dc:title>
  <dc:creator>Santhiago Columba</dc:creator>
  <cp:lastModifiedBy>Santhiago Columba</cp:lastModifiedBy>
  <cp:revision>19</cp:revision>
  <dcterms:created xsi:type="dcterms:W3CDTF">2019-02-26T14:51:10Z</dcterms:created>
  <dcterms:modified xsi:type="dcterms:W3CDTF">2019-02-28T05:57:39Z</dcterms:modified>
</cp:coreProperties>
</file>