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1"/>
  </p:notesMasterIdLst>
  <p:handoutMasterIdLst>
    <p:handoutMasterId r:id="rId22"/>
  </p:handoutMasterIdLst>
  <p:sldIdLst>
    <p:sldId id="529" r:id="rId2"/>
    <p:sldId id="495" r:id="rId3"/>
    <p:sldId id="514" r:id="rId4"/>
    <p:sldId id="515" r:id="rId5"/>
    <p:sldId id="517" r:id="rId6"/>
    <p:sldId id="516" r:id="rId7"/>
    <p:sldId id="535" r:id="rId8"/>
    <p:sldId id="520" r:id="rId9"/>
    <p:sldId id="530" r:id="rId10"/>
    <p:sldId id="531" r:id="rId11"/>
    <p:sldId id="536" r:id="rId12"/>
    <p:sldId id="547" r:id="rId13"/>
    <p:sldId id="550" r:id="rId14"/>
    <p:sldId id="552" r:id="rId15"/>
    <p:sldId id="553" r:id="rId16"/>
    <p:sldId id="533" r:id="rId17"/>
    <p:sldId id="546" r:id="rId18"/>
    <p:sldId id="534" r:id="rId19"/>
    <p:sldId id="528" r:id="rId20"/>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74" d="100"/>
          <a:sy n="74" d="100"/>
        </p:scale>
        <p:origin x="964" y="5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14</a:t>
            </a:fld>
            <a:endParaRPr lang="en-US" altLang="en-US"/>
          </a:p>
        </p:txBody>
      </p:sp>
    </p:spTree>
    <p:extLst>
      <p:ext uri="{BB962C8B-B14F-4D97-AF65-F5344CB8AC3E}">
        <p14:creationId xmlns:p14="http://schemas.microsoft.com/office/powerpoint/2010/main" val="30737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300D9-1AD5-4AAA-F5BA-2A4DEDB4EB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E46FAB-5565-2F6F-BAD1-7CB5BB082C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D7EC2-260E-E9C9-E17F-5113826A348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0F9D42F-5C1E-A9A6-8E67-1D8CBDC4AC75}"/>
              </a:ext>
            </a:extLst>
          </p:cNvPr>
          <p:cNvSpPr>
            <a:spLocks noGrp="1"/>
          </p:cNvSpPr>
          <p:nvPr>
            <p:ph type="sldNum" sz="quarter" idx="5"/>
          </p:nvPr>
        </p:nvSpPr>
        <p:spPr/>
        <p:txBody>
          <a:bodyPr/>
          <a:lstStyle/>
          <a:p>
            <a:pPr>
              <a:defRPr/>
            </a:pPr>
            <a:fld id="{F2D8CC3F-ADB2-4AF7-880C-111F7E6C7FE6}" type="slidenum">
              <a:rPr lang="en-US" altLang="en-US" smtClean="0"/>
              <a:pPr>
                <a:defRPr/>
              </a:pPr>
              <a:t>15</a:t>
            </a:fld>
            <a:endParaRPr lang="en-US" altLang="en-US"/>
          </a:p>
        </p:txBody>
      </p:sp>
    </p:spTree>
    <p:extLst>
      <p:ext uri="{BB962C8B-B14F-4D97-AF65-F5344CB8AC3E}">
        <p14:creationId xmlns:p14="http://schemas.microsoft.com/office/powerpoint/2010/main" val="75176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2303811724322096</a:t>
            </a:r>
          </a:p>
          <a:p>
            <a:pPr>
              <a:defRPr/>
            </a:pPr>
            <a:r>
              <a:rPr lang="en-US" sz="2500" b="1" dirty="0">
                <a:solidFill>
                  <a:schemeClr val="tx1"/>
                </a:solidFill>
                <a:latin typeface="Times New Roman" pitchFamily="18" charset="0"/>
                <a:cs typeface="Times New Roman" pitchFamily="18" charset="0"/>
              </a:rPr>
              <a:t>Name					: </a:t>
            </a:r>
            <a:r>
              <a:rPr lang="en-US" sz="2500" b="1" dirty="0" err="1">
                <a:solidFill>
                  <a:schemeClr val="tx1"/>
                </a:solidFill>
                <a:latin typeface="Times New Roman" pitchFamily="18" charset="0"/>
                <a:cs typeface="Times New Roman" pitchFamily="18" charset="0"/>
              </a:rPr>
              <a:t>Santhiya</a:t>
            </a:r>
            <a:r>
              <a:rPr lang="en-US" sz="2500" b="1" dirty="0">
                <a:solidFill>
                  <a:schemeClr val="tx1"/>
                </a:solidFill>
                <a:latin typeface="Times New Roman" pitchFamily="18" charset="0"/>
                <a:cs typeface="Times New Roman" pitchFamily="18" charset="0"/>
              </a:rPr>
              <a:t> S</a:t>
            </a:r>
          </a:p>
          <a:p>
            <a:pPr>
              <a:defRPr/>
            </a:pPr>
            <a:r>
              <a:rPr lang="en-US" sz="2500" b="1" dirty="0">
                <a:solidFill>
                  <a:schemeClr val="tx1"/>
                </a:solidFill>
                <a:latin typeface="Times New Roman" pitchFamily="18" charset="0"/>
                <a:cs typeface="Times New Roman" pitchFamily="18" charset="0"/>
              </a:rPr>
              <a:t>Year					: Second Year</a:t>
            </a:r>
          </a:p>
          <a:p>
            <a:pPr>
              <a:defRPr/>
            </a:pPr>
            <a:r>
              <a:rPr lang="en-US" sz="2500" b="1" dirty="0">
                <a:solidFill>
                  <a:schemeClr val="tx1"/>
                </a:solidFill>
                <a:latin typeface="Times New Roman" pitchFamily="18" charset="0"/>
                <a:cs typeface="Times New Roman" pitchFamily="18" charset="0"/>
              </a:rPr>
              <a:t>Semester				: Third Semester</a:t>
            </a:r>
          </a:p>
          <a:p>
            <a:pPr>
              <a:defRPr/>
            </a:pPr>
            <a:r>
              <a:rPr lang="en-US" sz="2500" b="1" dirty="0">
                <a:solidFill>
                  <a:schemeClr val="tx1"/>
                </a:solidFill>
                <a:latin typeface="Times New Roman" pitchFamily="18" charset="0"/>
                <a:cs typeface="Times New Roman" pitchFamily="18" charset="0"/>
              </a:rPr>
              <a:t>Section				:  B</a:t>
            </a:r>
          </a:p>
          <a:p>
            <a:pPr>
              <a:defRPr/>
            </a:pPr>
            <a:r>
              <a:rPr lang="en-US" sz="2500" b="1" dirty="0">
                <a:solidFill>
                  <a:schemeClr val="tx1"/>
                </a:solidFill>
                <a:latin typeface="Times New Roman" pitchFamily="18" charset="0"/>
                <a:cs typeface="Times New Roman" pitchFamily="18" charset="0"/>
              </a:rPr>
              <a:t>Date					:  03.12.24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p:cNvSpPr>
            <a:spLocks noGrp="1"/>
          </p:cNvSpPr>
          <p:nvPr>
            <p:ph sz="quarter" idx="1"/>
          </p:nvPr>
        </p:nvSpPr>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TRACK PARCEL:</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track parcel module retrieves the parcel's details  using the unique parcel ID.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Users can track the current status and location of the parcel in real-time.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module simulates the journey of the parcel through distinct stages—such as "In Transit" or "Out for Delivery"—before reaching its destination.</a:t>
            </a: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560FF-22BC-2669-61E1-DCCFB78A6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701BA-F4CA-00E4-DDD9-929676C42E23}"/>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A4FE165-BBA5-F842-A8B7-04586803E90A}"/>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a:extLst>
              <a:ext uri="{FF2B5EF4-FFF2-40B4-BE49-F238E27FC236}">
                <a16:creationId xmlns:a16="http://schemas.microsoft.com/office/drawing/2014/main" id="{770CC628-D3B6-D678-EBE0-714E67F59434}"/>
              </a:ext>
            </a:extLst>
          </p:cNvPr>
          <p:cNvSpPr>
            <a:spLocks noGrp="1"/>
          </p:cNvSpPr>
          <p:nvPr>
            <p:ph sz="quarter" idx="1"/>
          </p:nvPr>
        </p:nvSpPr>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UPDATE STATUS:</a:t>
            </a:r>
          </a:p>
          <a:p>
            <a:pPr lvl="1">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It dynamically updates the status of a parcel at regular intervals during the tracking process.</a:t>
            </a:r>
          </a:p>
          <a:p>
            <a:pPr lvl="1">
              <a:buFont typeface="Wingdings" panose="05000000000000000000" pitchFamily="2" charset="2"/>
              <a:buChar char="§"/>
            </a:pPr>
            <a:endParaRPr lang="en-US" sz="21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It integrates with the graphical interface to display real-time updates, ensuring transparency and keeping the user informed.</a:t>
            </a:r>
            <a:endParaRPr lang="en-US" sz="2100" b="1" dirty="0">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8075A4D3-C788-D8E9-4512-6D5A74CA9FF3}"/>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165479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C6881-1AC5-AA80-102A-C77555BD1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2CDA04-6E10-919F-5991-436F93D5F5E6}"/>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099E3D0-57D5-169E-83CC-DFC8C0E9C709}"/>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a:extLst>
              <a:ext uri="{FF2B5EF4-FFF2-40B4-BE49-F238E27FC236}">
                <a16:creationId xmlns:a16="http://schemas.microsoft.com/office/drawing/2014/main" id="{BA01A4D9-62DA-8350-8302-9DBAD255A9DE}"/>
              </a:ext>
            </a:extLst>
          </p:cNvPr>
          <p:cNvSpPr>
            <a:spLocks noGrp="1"/>
          </p:cNvSpPr>
          <p:nvPr>
            <p:ph sz="quarter" idx="1"/>
          </p:nvPr>
        </p:nvSpPr>
        <p:spPr>
          <a:xfrm>
            <a:off x="909587" y="960596"/>
            <a:ext cx="8229600" cy="3703320"/>
          </a:xfrm>
        </p:spPr>
        <p:txBody>
          <a:bodyPr>
            <a:normAutofit/>
          </a:bodyPr>
          <a:lstStyle/>
          <a:p>
            <a:pPr marL="0" marR="68580" indent="0">
              <a:lnSpc>
                <a:spcPct val="110000"/>
              </a:lnSpc>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java.awt</a:t>
            </a:r>
            <a:r>
              <a:rPr lang="en-IN" sz="1400" dirty="0">
                <a:latin typeface="Times New Roman" panose="02020603050405020304" pitchFamily="18" charset="0"/>
                <a:cs typeface="Times New Roman" panose="02020603050405020304" pitchFamily="18" charset="0"/>
              </a:rPr>
              <a:t>.*;</a:t>
            </a:r>
          </a:p>
          <a:p>
            <a:pPr marL="0" marR="68580" indent="0">
              <a:lnSpc>
                <a:spcPct val="110000"/>
              </a:lnSpc>
              <a:buNone/>
            </a:pPr>
            <a:r>
              <a:rPr lang="en-IN" sz="1400" dirty="0">
                <a:latin typeface="Times New Roman" panose="02020603050405020304" pitchFamily="18" charset="0"/>
                <a:cs typeface="Times New Roman" panose="02020603050405020304" pitchFamily="18" charset="0"/>
              </a:rPr>
              <a:t> import </a:t>
            </a:r>
            <a:r>
              <a:rPr lang="en-IN" sz="1400" dirty="0" err="1">
                <a:latin typeface="Times New Roman" panose="02020603050405020304" pitchFamily="18" charset="0"/>
                <a:cs typeface="Times New Roman" panose="02020603050405020304" pitchFamily="18" charset="0"/>
              </a:rPr>
              <a:t>java.awt.event</a:t>
            </a:r>
            <a:r>
              <a:rPr lang="en-IN" sz="1400" dirty="0">
                <a:latin typeface="Times New Roman" panose="02020603050405020304" pitchFamily="18" charset="0"/>
                <a:cs typeface="Times New Roman" panose="02020603050405020304" pitchFamily="18" charset="0"/>
              </a:rPr>
              <a:t>.*; </a:t>
            </a:r>
          </a:p>
          <a:p>
            <a:pPr marL="0" marR="68580" indent="0">
              <a:lnSpc>
                <a:spcPct val="110000"/>
              </a:lnSpc>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java.util.HashMap</a:t>
            </a:r>
            <a:r>
              <a:rPr lang="en-IN" sz="1400" dirty="0">
                <a:latin typeface="Times New Roman" panose="02020603050405020304" pitchFamily="18" charset="0"/>
                <a:cs typeface="Times New Roman" panose="02020603050405020304" pitchFamily="18" charset="0"/>
              </a:rPr>
              <a:t>;</a:t>
            </a:r>
          </a:p>
          <a:p>
            <a:pPr marL="0" marR="68580" indent="0">
              <a:lnSpc>
                <a:spcPct val="110000"/>
              </a:lnSpc>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java.util.Map</a:t>
            </a:r>
            <a:r>
              <a:rPr lang="en-IN" sz="1400" dirty="0">
                <a:latin typeface="Times New Roman" panose="02020603050405020304" pitchFamily="18" charset="0"/>
                <a:cs typeface="Times New Roman" panose="02020603050405020304" pitchFamily="18" charset="0"/>
              </a:rPr>
              <a:t>; </a:t>
            </a:r>
          </a:p>
          <a:p>
            <a:pPr marL="0" marR="68580" indent="0">
              <a:lnSpc>
                <a:spcPct val="110000"/>
              </a:lnSpc>
              <a:buNone/>
            </a:pPr>
            <a:r>
              <a:rPr lang="en-IN" sz="1400" dirty="0">
                <a:latin typeface="Times New Roman" panose="02020603050405020304" pitchFamily="18" charset="0"/>
                <a:cs typeface="Times New Roman" panose="02020603050405020304" pitchFamily="18" charset="0"/>
              </a:rPr>
              <a:t>import </a:t>
            </a:r>
            <a:r>
              <a:rPr lang="en-IN" sz="1400" dirty="0" err="1">
                <a:latin typeface="Times New Roman" panose="02020603050405020304" pitchFamily="18" charset="0"/>
                <a:cs typeface="Times New Roman" panose="02020603050405020304" pitchFamily="18" charset="0"/>
              </a:rPr>
              <a:t>java.util.Random</a:t>
            </a:r>
            <a:r>
              <a:rPr lang="en-IN" sz="1400" dirty="0">
                <a:latin typeface="Times New Roman" panose="02020603050405020304" pitchFamily="18" charset="0"/>
                <a:cs typeface="Times New Roman" panose="02020603050405020304" pitchFamily="18" charset="0"/>
              </a:rPr>
              <a:t>; </a:t>
            </a:r>
          </a:p>
          <a:p>
            <a:pPr marL="0" marR="68580" indent="0">
              <a:lnSpc>
                <a:spcPct val="110000"/>
              </a:lnSpc>
              <a:buNone/>
            </a:pPr>
            <a:r>
              <a:rPr lang="en-IN" sz="1400" dirty="0">
                <a:latin typeface="Times New Roman" panose="02020603050405020304" pitchFamily="18" charset="0"/>
                <a:cs typeface="Times New Roman" panose="02020603050405020304" pitchFamily="18" charset="0"/>
              </a:rPr>
              <a:t>public class </a:t>
            </a:r>
            <a:r>
              <a:rPr lang="en-IN" sz="1400" dirty="0" err="1">
                <a:latin typeface="Times New Roman" panose="02020603050405020304" pitchFamily="18" charset="0"/>
                <a:cs typeface="Times New Roman" panose="02020603050405020304" pitchFamily="18" charset="0"/>
              </a:rPr>
              <a:t>AddParcelAWT</a:t>
            </a:r>
            <a:r>
              <a:rPr lang="en-IN" sz="1400" dirty="0">
                <a:latin typeface="Times New Roman" panose="02020603050405020304" pitchFamily="18" charset="0"/>
                <a:cs typeface="Times New Roman" panose="02020603050405020304" pitchFamily="18" charset="0"/>
              </a:rPr>
              <a:t> extends Frame { </a:t>
            </a:r>
          </a:p>
          <a:p>
            <a:pPr marL="0" marR="68580" indent="0">
              <a:lnSpc>
                <a:spcPct val="110000"/>
              </a:lnSpc>
              <a:buNone/>
            </a:pPr>
            <a:r>
              <a:rPr lang="en-IN" sz="1400" dirty="0">
                <a:latin typeface="Times New Roman" panose="02020603050405020304" pitchFamily="18" charset="0"/>
                <a:cs typeface="Times New Roman" panose="02020603050405020304" pitchFamily="18" charset="0"/>
              </a:rPr>
              <a:t> static Map&lt;String, Parcel&gt; parcels = new HashMap&lt;&gt;(); </a:t>
            </a:r>
          </a:p>
          <a:p>
            <a:pPr marL="0" marR="68580" indent="0">
              <a:lnSpc>
                <a:spcPct val="110000"/>
              </a:lnSpc>
              <a:buNone/>
            </a:pPr>
            <a:r>
              <a:rPr lang="en-IN" sz="1400" dirty="0">
                <a:latin typeface="Times New Roman" panose="02020603050405020304" pitchFamily="18" charset="0"/>
                <a:cs typeface="Times New Roman" panose="02020603050405020304" pitchFamily="18" charset="0"/>
              </a:rPr>
              <a:t>static String[] locations = { "Chennai", "Coimbatore", "Madurai", "Trichy", "Salem", "Erode", "Tirunelveli", "Vellore", "</a:t>
            </a:r>
            <a:r>
              <a:rPr lang="en-IN" sz="1400" dirty="0" err="1">
                <a:latin typeface="Times New Roman" panose="02020603050405020304" pitchFamily="18" charset="0"/>
                <a:cs typeface="Times New Roman" panose="02020603050405020304" pitchFamily="18" charset="0"/>
              </a:rPr>
              <a:t>Thoothukudi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Dindigul</a:t>
            </a:r>
            <a:r>
              <a:rPr lang="en-IN" sz="1400" dirty="0">
                <a:latin typeface="Times New Roman" panose="02020603050405020304" pitchFamily="18" charset="0"/>
                <a:cs typeface="Times New Roman" panose="02020603050405020304" pitchFamily="18" charset="0"/>
              </a:rPr>
              <a:t>" }; </a:t>
            </a:r>
          </a:p>
          <a:p>
            <a:pPr marL="0" marR="68580" indent="0">
              <a:lnSpc>
                <a:spcPct val="110000"/>
              </a:lnSpc>
              <a:buNone/>
            </a:pPr>
            <a:r>
              <a:rPr lang="en-IN" sz="1400" dirty="0" err="1">
                <a:latin typeface="Times New Roman" panose="02020603050405020304" pitchFamily="18" charset="0"/>
                <a:cs typeface="Times New Roman" panose="02020603050405020304" pitchFamily="18" charset="0"/>
              </a:rPr>
              <a:t>TextField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parcelIdField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senderField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receiverField</a:t>
            </a:r>
            <a:r>
              <a:rPr lang="en-IN" sz="1400" dirty="0">
                <a:latin typeface="Times New Roman" panose="02020603050405020304" pitchFamily="18" charset="0"/>
                <a:cs typeface="Times New Roman" panose="02020603050405020304" pitchFamily="18" charset="0"/>
              </a:rPr>
              <a:t>; </a:t>
            </a:r>
          </a:p>
          <a:p>
            <a:pPr marL="0" marR="68580" indent="0">
              <a:lnSpc>
                <a:spcPct val="110000"/>
              </a:lnSpc>
              <a:buNone/>
            </a:pPr>
            <a:r>
              <a:rPr lang="en-IN" sz="1400" dirty="0" err="1">
                <a:latin typeface="Times New Roman" panose="02020603050405020304" pitchFamily="18" charset="0"/>
                <a:cs typeface="Times New Roman" panose="02020603050405020304" pitchFamily="18" charset="0"/>
              </a:rPr>
              <a:t>TextArea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statusArea</a:t>
            </a:r>
            <a:r>
              <a:rPr lang="en-IN" sz="1400" dirty="0">
                <a:latin typeface="Times New Roman" panose="02020603050405020304" pitchFamily="18" charset="0"/>
                <a:cs typeface="Times New Roman" panose="02020603050405020304" pitchFamily="18" charset="0"/>
              </a:rPr>
              <a:t>; </a:t>
            </a:r>
          </a:p>
          <a:p>
            <a:pPr marL="0" marR="68580" indent="0">
              <a:lnSpc>
                <a:spcPct val="110000"/>
              </a:lnSpc>
              <a:buNone/>
            </a:pPr>
            <a:r>
              <a:rPr lang="en-IN" sz="1400" dirty="0">
                <a:latin typeface="Times New Roman" panose="02020603050405020304" pitchFamily="18" charset="0"/>
                <a:cs typeface="Times New Roman" panose="02020603050405020304" pitchFamily="18" charset="0"/>
              </a:rPr>
              <a:t>Button </a:t>
            </a:r>
            <a:r>
              <a:rPr lang="en-IN" sz="1400" dirty="0" err="1">
                <a:latin typeface="Times New Roman" panose="02020603050405020304" pitchFamily="18" charset="0"/>
                <a:cs typeface="Times New Roman" panose="02020603050405020304" pitchFamily="18" charset="0"/>
              </a:rPr>
              <a:t>addParcelButton</a:t>
            </a: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35B020F5-C818-9E11-F5D7-D87DC97E516F}"/>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20103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9102A-5239-C2DF-4ADC-BB0F49E50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58ACF7-0020-05AA-9717-CED2B8DDD007}"/>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927C213A-701A-9B0F-2339-5F035BEDFE0E}"/>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a:extLst>
              <a:ext uri="{FF2B5EF4-FFF2-40B4-BE49-F238E27FC236}">
                <a16:creationId xmlns:a16="http://schemas.microsoft.com/office/drawing/2014/main" id="{A99477EC-8834-29DF-3873-631793974D8C}"/>
              </a:ext>
            </a:extLst>
          </p:cNvPr>
          <p:cNvSpPr>
            <a:spLocks noGrp="1"/>
          </p:cNvSpPr>
          <p:nvPr>
            <p:ph sz="quarter" idx="1"/>
          </p:nvPr>
        </p:nvSpPr>
        <p:spPr>
          <a:xfrm>
            <a:off x="909587" y="960596"/>
            <a:ext cx="8229600" cy="3703320"/>
          </a:xfrm>
        </p:spPr>
        <p:txBody>
          <a:bodyPr>
            <a:noAutofit/>
          </a:bodyPr>
          <a:lstStyle/>
          <a:p>
            <a:pPr marL="0" marR="68580" indent="0">
              <a:buNone/>
            </a:pPr>
            <a:r>
              <a:rPr lang="en-IN" sz="1400" dirty="0" err="1">
                <a:latin typeface="Times New Roman" panose="02020603050405020304" pitchFamily="18" charset="0"/>
                <a:cs typeface="Times New Roman" panose="02020603050405020304" pitchFamily="18" charset="0"/>
              </a:rPr>
              <a:t>addParcelButton.addActionListener</a:t>
            </a:r>
            <a:r>
              <a:rPr lang="en-IN" sz="1400" dirty="0">
                <a:latin typeface="Times New Roman" panose="02020603050405020304" pitchFamily="18" charset="0"/>
                <a:cs typeface="Times New Roman" panose="02020603050405020304" pitchFamily="18" charset="0"/>
              </a:rPr>
              <a:t>(e -&gt; </a:t>
            </a:r>
            <a:r>
              <a:rPr lang="en-IN" sz="1400" dirty="0" err="1">
                <a:latin typeface="Times New Roman" panose="02020603050405020304" pitchFamily="18" charset="0"/>
                <a:cs typeface="Times New Roman" panose="02020603050405020304" pitchFamily="18" charset="0"/>
              </a:rPr>
              <a:t>addParcel</a:t>
            </a:r>
            <a:r>
              <a:rPr lang="en-IN" sz="1400" dirty="0">
                <a:latin typeface="Times New Roman" panose="02020603050405020304" pitchFamily="18" charset="0"/>
                <a:cs typeface="Times New Roman" panose="02020603050405020304" pitchFamily="18" charset="0"/>
              </a:rPr>
              <a:t>()); </a:t>
            </a:r>
          </a:p>
          <a:p>
            <a:pPr marL="0" marR="68580" indent="0">
              <a:buNone/>
            </a:pPr>
            <a:r>
              <a:rPr lang="en-IN" sz="1400" dirty="0" err="1">
                <a:latin typeface="Times New Roman" panose="02020603050405020304" pitchFamily="18" charset="0"/>
                <a:cs typeface="Times New Roman" panose="02020603050405020304" pitchFamily="18" charset="0"/>
              </a:rPr>
              <a:t>addWindowListener</a:t>
            </a:r>
            <a:r>
              <a:rPr lang="en-IN" sz="1400" dirty="0">
                <a:latin typeface="Times New Roman" panose="02020603050405020304" pitchFamily="18" charset="0"/>
                <a:cs typeface="Times New Roman" panose="02020603050405020304" pitchFamily="18" charset="0"/>
              </a:rPr>
              <a:t>(new </a:t>
            </a:r>
            <a:r>
              <a:rPr lang="en-IN" sz="1400" dirty="0" err="1">
                <a:latin typeface="Times New Roman" panose="02020603050405020304" pitchFamily="18" charset="0"/>
                <a:cs typeface="Times New Roman" panose="02020603050405020304" pitchFamily="18" charset="0"/>
              </a:rPr>
              <a:t>WindowAdapter</a:t>
            </a:r>
            <a:r>
              <a:rPr lang="en-IN" sz="1400" dirty="0">
                <a:latin typeface="Times New Roman" panose="02020603050405020304" pitchFamily="18" charset="0"/>
                <a:cs typeface="Times New Roman" panose="02020603050405020304" pitchFamily="18" charset="0"/>
              </a:rPr>
              <a:t>() { public void </a:t>
            </a:r>
            <a:r>
              <a:rPr lang="en-IN" sz="1400" dirty="0" err="1">
                <a:latin typeface="Times New Roman" panose="02020603050405020304" pitchFamily="18" charset="0"/>
                <a:cs typeface="Times New Roman" panose="02020603050405020304" pitchFamily="18" charset="0"/>
              </a:rPr>
              <a:t>windowClosing</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WindowEvent</a:t>
            </a:r>
            <a:r>
              <a:rPr lang="en-IN" sz="1400" dirty="0">
                <a:latin typeface="Times New Roman" panose="02020603050405020304" pitchFamily="18" charset="0"/>
                <a:cs typeface="Times New Roman" panose="02020603050405020304" pitchFamily="18" charset="0"/>
              </a:rPr>
              <a:t> e) { </a:t>
            </a:r>
            <a:r>
              <a:rPr lang="en-IN" sz="1400" dirty="0" err="1">
                <a:latin typeface="Times New Roman" panose="02020603050405020304" pitchFamily="18" charset="0"/>
                <a:cs typeface="Times New Roman" panose="02020603050405020304" pitchFamily="18" charset="0"/>
              </a:rPr>
              <a:t>System.exit</a:t>
            </a:r>
            <a:r>
              <a:rPr lang="en-IN" sz="1400" dirty="0">
                <a:latin typeface="Times New Roman" panose="02020603050405020304" pitchFamily="18" charset="0"/>
                <a:cs typeface="Times New Roman" panose="02020603050405020304" pitchFamily="18" charset="0"/>
              </a:rPr>
              <a:t>(0); } }); } </a:t>
            </a:r>
          </a:p>
          <a:p>
            <a:pPr marL="0" marR="68580" indent="0">
              <a:buNone/>
            </a:pPr>
            <a:r>
              <a:rPr lang="en-IN" sz="1400" dirty="0">
                <a:latin typeface="Times New Roman" panose="02020603050405020304" pitchFamily="18" charset="0"/>
                <a:cs typeface="Times New Roman" panose="02020603050405020304" pitchFamily="18" charset="0"/>
              </a:rPr>
              <a:t>void </a:t>
            </a:r>
            <a:r>
              <a:rPr lang="en-IN" sz="1400" dirty="0" err="1">
                <a:latin typeface="Times New Roman" panose="02020603050405020304" pitchFamily="18" charset="0"/>
                <a:cs typeface="Times New Roman" panose="02020603050405020304" pitchFamily="18" charset="0"/>
              </a:rPr>
              <a:t>addParcel</a:t>
            </a:r>
            <a:r>
              <a:rPr lang="en-IN" sz="1400" dirty="0">
                <a:latin typeface="Times New Roman" panose="02020603050405020304" pitchFamily="18" charset="0"/>
                <a:cs typeface="Times New Roman" panose="02020603050405020304" pitchFamily="18" charset="0"/>
              </a:rPr>
              <a:t>() { String </a:t>
            </a:r>
            <a:r>
              <a:rPr lang="en-IN" sz="1400" dirty="0" err="1">
                <a:latin typeface="Times New Roman" panose="02020603050405020304" pitchFamily="18" charset="0"/>
                <a:cs typeface="Times New Roman" panose="02020603050405020304" pitchFamily="18" charset="0"/>
              </a:rPr>
              <a:t>parcelId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parcelIdField.getText</a:t>
            </a:r>
            <a:r>
              <a:rPr lang="en-IN" sz="1400" dirty="0">
                <a:latin typeface="Times New Roman" panose="02020603050405020304" pitchFamily="18" charset="0"/>
                <a:cs typeface="Times New Roman" panose="02020603050405020304" pitchFamily="18" charset="0"/>
              </a:rPr>
              <a:t>();</a:t>
            </a:r>
          </a:p>
          <a:p>
            <a:pPr marL="0" marR="68580" indent="0">
              <a:buNone/>
            </a:pPr>
            <a:r>
              <a:rPr lang="en-IN" sz="1400" dirty="0">
                <a:latin typeface="Times New Roman" panose="02020603050405020304" pitchFamily="18" charset="0"/>
                <a:cs typeface="Times New Roman" panose="02020603050405020304" pitchFamily="18" charset="0"/>
              </a:rPr>
              <a:t> if (</a:t>
            </a:r>
            <a:r>
              <a:rPr lang="en-IN" sz="1400" dirty="0" err="1">
                <a:latin typeface="Times New Roman" panose="02020603050405020304" pitchFamily="18" charset="0"/>
                <a:cs typeface="Times New Roman" panose="02020603050405020304" pitchFamily="18" charset="0"/>
              </a:rPr>
              <a:t>parcels.containsKey</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parcelId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statusArea.setText</a:t>
            </a:r>
            <a:r>
              <a:rPr lang="en-IN" sz="1400" dirty="0">
                <a:latin typeface="Times New Roman" panose="02020603050405020304" pitchFamily="18" charset="0"/>
                <a:cs typeface="Times New Roman" panose="02020603050405020304" pitchFamily="18" charset="0"/>
              </a:rPr>
              <a:t>("Parcel ID already exists!"); </a:t>
            </a:r>
          </a:p>
          <a:p>
            <a:pPr marL="0" marR="68580" indent="0">
              <a:buNone/>
            </a:pPr>
            <a:r>
              <a:rPr lang="en-IN" sz="1400" dirty="0">
                <a:latin typeface="Times New Roman" panose="02020603050405020304" pitchFamily="18" charset="0"/>
                <a:cs typeface="Times New Roman" panose="02020603050405020304" pitchFamily="18" charset="0"/>
              </a:rPr>
              <a:t>return; }</a:t>
            </a:r>
          </a:p>
          <a:p>
            <a:pPr marL="0" marR="68580" indent="0">
              <a:buNone/>
            </a:pPr>
            <a:r>
              <a:rPr lang="en-IN" sz="1400" dirty="0">
                <a:latin typeface="Times New Roman" panose="02020603050405020304" pitchFamily="18" charset="0"/>
                <a:cs typeface="Times New Roman" panose="02020603050405020304" pitchFamily="18" charset="0"/>
              </a:rPr>
              <a:t> String sender = </a:t>
            </a:r>
            <a:r>
              <a:rPr lang="en-IN" sz="1400" dirty="0" err="1">
                <a:latin typeface="Times New Roman" panose="02020603050405020304" pitchFamily="18" charset="0"/>
                <a:cs typeface="Times New Roman" panose="02020603050405020304" pitchFamily="18" charset="0"/>
              </a:rPr>
              <a:t>senderField.getText</a:t>
            </a:r>
            <a:r>
              <a:rPr lang="en-IN" sz="1400" dirty="0">
                <a:latin typeface="Times New Roman" panose="02020603050405020304" pitchFamily="18" charset="0"/>
                <a:cs typeface="Times New Roman" panose="02020603050405020304" pitchFamily="18" charset="0"/>
              </a:rPr>
              <a:t>();</a:t>
            </a:r>
          </a:p>
          <a:p>
            <a:pPr marL="0" marR="68580" indent="0">
              <a:buNone/>
            </a:pPr>
            <a:r>
              <a:rPr lang="en-IN" sz="1400" dirty="0">
                <a:latin typeface="Times New Roman" panose="02020603050405020304" pitchFamily="18" charset="0"/>
                <a:cs typeface="Times New Roman" panose="02020603050405020304" pitchFamily="18" charset="0"/>
              </a:rPr>
              <a:t> String receiver = </a:t>
            </a:r>
            <a:r>
              <a:rPr lang="en-IN" sz="1400" dirty="0" err="1">
                <a:latin typeface="Times New Roman" panose="02020603050405020304" pitchFamily="18" charset="0"/>
                <a:cs typeface="Times New Roman" panose="02020603050405020304" pitchFamily="18" charset="0"/>
              </a:rPr>
              <a:t>receiverField.getText</a:t>
            </a:r>
            <a:r>
              <a:rPr lang="en-IN" sz="1400" dirty="0">
                <a:latin typeface="Times New Roman" panose="02020603050405020304" pitchFamily="18" charset="0"/>
                <a:cs typeface="Times New Roman" panose="02020603050405020304" pitchFamily="18" charset="0"/>
              </a:rPr>
              <a:t>(); </a:t>
            </a:r>
          </a:p>
          <a:p>
            <a:pPr marL="0" marR="68580" indent="0">
              <a:buNone/>
            </a:pPr>
            <a:r>
              <a:rPr lang="en-IN" sz="1400" dirty="0">
                <a:latin typeface="Times New Roman" panose="02020603050405020304" pitchFamily="18" charset="0"/>
                <a:cs typeface="Times New Roman" panose="02020603050405020304" pitchFamily="18" charset="0"/>
              </a:rPr>
              <a:t>Random </a:t>
            </a:r>
            <a:r>
              <a:rPr lang="en-IN" sz="1400" dirty="0" err="1">
                <a:latin typeface="Times New Roman" panose="02020603050405020304" pitchFamily="18" charset="0"/>
                <a:cs typeface="Times New Roman" panose="02020603050405020304" pitchFamily="18" charset="0"/>
              </a:rPr>
              <a:t>random</a:t>
            </a:r>
            <a:r>
              <a:rPr lang="en-IN" sz="1400" dirty="0">
                <a:latin typeface="Times New Roman" panose="02020603050405020304" pitchFamily="18" charset="0"/>
                <a:cs typeface="Times New Roman" panose="02020603050405020304" pitchFamily="18" charset="0"/>
              </a:rPr>
              <a:t> = new Random(); </a:t>
            </a:r>
          </a:p>
          <a:p>
            <a:pPr marL="0" marR="68580" indent="0">
              <a:buNone/>
            </a:pPr>
            <a:r>
              <a:rPr lang="en-IN" sz="1400" dirty="0">
                <a:latin typeface="Times New Roman" panose="02020603050405020304" pitchFamily="18" charset="0"/>
                <a:cs typeface="Times New Roman" panose="02020603050405020304" pitchFamily="18" charset="0"/>
              </a:rPr>
              <a:t>String </a:t>
            </a:r>
            <a:r>
              <a:rPr lang="en-IN" sz="1400" dirty="0" err="1">
                <a:latin typeface="Times New Roman" panose="02020603050405020304" pitchFamily="18" charset="0"/>
                <a:cs typeface="Times New Roman" panose="02020603050405020304" pitchFamily="18" charset="0"/>
              </a:rPr>
              <a:t>currentLocation</a:t>
            </a:r>
            <a:r>
              <a:rPr lang="en-IN" sz="1400" dirty="0">
                <a:latin typeface="Times New Roman" panose="02020603050405020304" pitchFamily="18" charset="0"/>
                <a:cs typeface="Times New Roman" panose="02020603050405020304" pitchFamily="18" charset="0"/>
              </a:rPr>
              <a:t> = locations[</a:t>
            </a:r>
            <a:r>
              <a:rPr lang="en-IN" sz="1400" dirty="0" err="1">
                <a:latin typeface="Times New Roman" panose="02020603050405020304" pitchFamily="18" charset="0"/>
                <a:cs typeface="Times New Roman" panose="02020603050405020304" pitchFamily="18" charset="0"/>
              </a:rPr>
              <a:t>random.nextInt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locations.length</a:t>
            </a:r>
            <a:r>
              <a:rPr lang="en-IN" sz="1400" dirty="0">
                <a:latin typeface="Times New Roman" panose="02020603050405020304" pitchFamily="18" charset="0"/>
                <a:cs typeface="Times New Roman" panose="02020603050405020304" pitchFamily="18" charset="0"/>
              </a:rPr>
              <a:t>)]; </a:t>
            </a:r>
          </a:p>
          <a:p>
            <a:pPr marL="0" marR="68580" indent="0">
              <a:buNone/>
            </a:pPr>
            <a:r>
              <a:rPr lang="en-IN" sz="1400" dirty="0">
                <a:latin typeface="Times New Roman" panose="02020603050405020304" pitchFamily="18" charset="0"/>
                <a:cs typeface="Times New Roman" panose="02020603050405020304" pitchFamily="18" charset="0"/>
              </a:rPr>
              <a:t>String </a:t>
            </a:r>
            <a:r>
              <a:rPr lang="en-IN" sz="1400" dirty="0" err="1">
                <a:latin typeface="Times New Roman" panose="02020603050405020304" pitchFamily="18" charset="0"/>
                <a:cs typeface="Times New Roman" panose="02020603050405020304" pitchFamily="18" charset="0"/>
              </a:rPr>
              <a:t>receiverLocation</a:t>
            </a:r>
            <a:r>
              <a:rPr lang="en-IN" sz="1400" dirty="0">
                <a:latin typeface="Times New Roman" panose="02020603050405020304" pitchFamily="18" charset="0"/>
                <a:cs typeface="Times New Roman" panose="02020603050405020304" pitchFamily="18" charset="0"/>
              </a:rPr>
              <a:t> = locations[</a:t>
            </a:r>
            <a:r>
              <a:rPr lang="en-IN" sz="1400" dirty="0" err="1">
                <a:latin typeface="Times New Roman" panose="02020603050405020304" pitchFamily="18" charset="0"/>
                <a:cs typeface="Times New Roman" panose="02020603050405020304" pitchFamily="18" charset="0"/>
              </a:rPr>
              <a:t>random.nextInt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locations.length</a:t>
            </a:r>
            <a:r>
              <a:rPr lang="en-IN" sz="1400" dirty="0">
                <a:latin typeface="Times New Roman" panose="02020603050405020304" pitchFamily="18" charset="0"/>
                <a:cs typeface="Times New Roman" panose="02020603050405020304" pitchFamily="18" charset="0"/>
              </a:rPr>
              <a:t>)]; </a:t>
            </a:r>
          </a:p>
          <a:p>
            <a:pPr marL="0" marR="68580" indent="0">
              <a:buNone/>
            </a:pPr>
            <a:r>
              <a:rPr lang="en-IN" sz="1400" dirty="0">
                <a:latin typeface="Times New Roman" panose="02020603050405020304" pitchFamily="18" charset="0"/>
                <a:cs typeface="Times New Roman" panose="02020603050405020304" pitchFamily="18" charset="0"/>
              </a:rPr>
              <a:t>while (</a:t>
            </a:r>
            <a:r>
              <a:rPr lang="en-IN" sz="1400" dirty="0" err="1">
                <a:latin typeface="Times New Roman" panose="02020603050405020304" pitchFamily="18" charset="0"/>
                <a:cs typeface="Times New Roman" panose="02020603050405020304" pitchFamily="18" charset="0"/>
              </a:rPr>
              <a:t>currentLocation.equals</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receiverLocation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receiverLocation</a:t>
            </a:r>
            <a:r>
              <a:rPr lang="en-IN" sz="1400" dirty="0">
                <a:latin typeface="Times New Roman" panose="02020603050405020304" pitchFamily="18" charset="0"/>
                <a:cs typeface="Times New Roman" panose="02020603050405020304" pitchFamily="18" charset="0"/>
              </a:rPr>
              <a:t> = locations[</a:t>
            </a:r>
            <a:r>
              <a:rPr lang="en-IN" sz="1400" dirty="0" err="1">
                <a:latin typeface="Times New Roman" panose="02020603050405020304" pitchFamily="18" charset="0"/>
                <a:cs typeface="Times New Roman" panose="02020603050405020304" pitchFamily="18" charset="0"/>
              </a:rPr>
              <a:t>random.nextInt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locations.length</a:t>
            </a:r>
            <a:r>
              <a:rPr lang="en-IN" sz="1400" dirty="0">
                <a:latin typeface="Times New Roman" panose="02020603050405020304" pitchFamily="18" charset="0"/>
                <a:cs typeface="Times New Roman" panose="02020603050405020304" pitchFamily="18" charset="0"/>
              </a:rPr>
              <a:t>)]; }</a:t>
            </a:r>
          </a:p>
        </p:txBody>
      </p:sp>
      <p:sp>
        <p:nvSpPr>
          <p:cNvPr id="6" name="Footer Placeholder 4">
            <a:extLst>
              <a:ext uri="{FF2B5EF4-FFF2-40B4-BE49-F238E27FC236}">
                <a16:creationId xmlns:a16="http://schemas.microsoft.com/office/drawing/2014/main" id="{B8749FAF-835C-8DFD-EAED-492CA22F788C}"/>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427533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CF9F2-E334-B7D1-930F-5C09E9917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D13CD-D6AB-529C-30F5-9469CF7DD26C}"/>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F02548E-A91B-451D-AE0F-32A0667E499F}"/>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dirty="0"/>
          </a:p>
        </p:txBody>
      </p:sp>
      <p:sp>
        <p:nvSpPr>
          <p:cNvPr id="5" name="Content Placeholder 4">
            <a:extLst>
              <a:ext uri="{FF2B5EF4-FFF2-40B4-BE49-F238E27FC236}">
                <a16:creationId xmlns:a16="http://schemas.microsoft.com/office/drawing/2014/main" id="{8AA66C93-1DC4-C1CA-1F05-BA17016AEAC1}"/>
              </a:ext>
            </a:extLst>
          </p:cNvPr>
          <p:cNvSpPr>
            <a:spLocks noGrp="1"/>
          </p:cNvSpPr>
          <p:nvPr>
            <p:ph sz="quarter" idx="1"/>
          </p:nvPr>
        </p:nvSpPr>
        <p:spPr>
          <a:xfrm>
            <a:off x="914400" y="857250"/>
            <a:ext cx="8229600" cy="4000500"/>
          </a:xfrm>
        </p:spPr>
        <p:txBody>
          <a:bodyPr>
            <a:noAutofit/>
          </a:bodyPr>
          <a:lstStyle/>
          <a:p>
            <a:pPr marL="0" marR="68580" indent="0">
              <a:buNone/>
            </a:pPr>
            <a:r>
              <a:rPr lang="en-IN" sz="1400" dirty="0" err="1">
                <a:latin typeface="Times New Roman" panose="02020603050405020304" pitchFamily="18" charset="0"/>
                <a:cs typeface="Times New Roman" panose="02020603050405020304" pitchFamily="18" charset="0"/>
              </a:rPr>
              <a:t>trackParcelButton.addActionListener</a:t>
            </a:r>
            <a:r>
              <a:rPr lang="en-IN" sz="1400" dirty="0">
                <a:latin typeface="Times New Roman" panose="02020603050405020304" pitchFamily="18" charset="0"/>
                <a:cs typeface="Times New Roman" panose="02020603050405020304" pitchFamily="18" charset="0"/>
              </a:rPr>
              <a:t>(e -&gt; </a:t>
            </a:r>
            <a:r>
              <a:rPr lang="en-IN" sz="1400" dirty="0" err="1">
                <a:latin typeface="Times New Roman" panose="02020603050405020304" pitchFamily="18" charset="0"/>
                <a:cs typeface="Times New Roman" panose="02020603050405020304" pitchFamily="18" charset="0"/>
              </a:rPr>
              <a:t>trackParcel</a:t>
            </a:r>
            <a:r>
              <a:rPr lang="en-IN" sz="1400" dirty="0">
                <a:latin typeface="Times New Roman" panose="02020603050405020304" pitchFamily="18" charset="0"/>
                <a:cs typeface="Times New Roman" panose="02020603050405020304" pitchFamily="18" charset="0"/>
              </a:rPr>
              <a:t>());</a:t>
            </a:r>
          </a:p>
          <a:p>
            <a:pPr marL="0" marR="68580" indent="0">
              <a:buNone/>
            </a:pPr>
            <a:r>
              <a:rPr lang="en-IN" sz="1400" dirty="0" err="1">
                <a:latin typeface="Times New Roman" panose="02020603050405020304" pitchFamily="18" charset="0"/>
                <a:cs typeface="Times New Roman" panose="02020603050405020304" pitchFamily="18" charset="0"/>
              </a:rPr>
              <a:t>addWindowListener</a:t>
            </a:r>
            <a:r>
              <a:rPr lang="en-IN" sz="1400" dirty="0">
                <a:latin typeface="Times New Roman" panose="02020603050405020304" pitchFamily="18" charset="0"/>
                <a:cs typeface="Times New Roman" panose="02020603050405020304" pitchFamily="18" charset="0"/>
              </a:rPr>
              <a:t>(new </a:t>
            </a:r>
            <a:r>
              <a:rPr lang="en-IN" sz="1400" dirty="0" err="1">
                <a:latin typeface="Times New Roman" panose="02020603050405020304" pitchFamily="18" charset="0"/>
                <a:cs typeface="Times New Roman" panose="02020603050405020304" pitchFamily="18" charset="0"/>
              </a:rPr>
              <a:t>WindowAdapter</a:t>
            </a:r>
            <a:r>
              <a:rPr lang="en-IN" sz="1400" dirty="0">
                <a:latin typeface="Times New Roman" panose="02020603050405020304" pitchFamily="18" charset="0"/>
                <a:cs typeface="Times New Roman" panose="02020603050405020304" pitchFamily="18" charset="0"/>
              </a:rPr>
              <a:t>() { </a:t>
            </a:r>
          </a:p>
          <a:p>
            <a:pPr marL="0" marR="68580" indent="0">
              <a:buNone/>
            </a:pPr>
            <a:r>
              <a:rPr lang="en-IN" sz="1400" dirty="0">
                <a:latin typeface="Times New Roman" panose="02020603050405020304" pitchFamily="18" charset="0"/>
                <a:cs typeface="Times New Roman" panose="02020603050405020304" pitchFamily="18" charset="0"/>
              </a:rPr>
              <a:t>public void </a:t>
            </a:r>
            <a:r>
              <a:rPr lang="en-IN" sz="1400" dirty="0" err="1">
                <a:latin typeface="Times New Roman" panose="02020603050405020304" pitchFamily="18" charset="0"/>
                <a:cs typeface="Times New Roman" panose="02020603050405020304" pitchFamily="18" charset="0"/>
              </a:rPr>
              <a:t>windowClosing</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WindowEvent</a:t>
            </a:r>
            <a:r>
              <a:rPr lang="en-IN" sz="1400" dirty="0">
                <a:latin typeface="Times New Roman" panose="02020603050405020304" pitchFamily="18" charset="0"/>
                <a:cs typeface="Times New Roman" panose="02020603050405020304" pitchFamily="18" charset="0"/>
              </a:rPr>
              <a:t> e) { </a:t>
            </a:r>
            <a:r>
              <a:rPr lang="en-IN" sz="1400" dirty="0" err="1">
                <a:latin typeface="Times New Roman" panose="02020603050405020304" pitchFamily="18" charset="0"/>
                <a:cs typeface="Times New Roman" panose="02020603050405020304" pitchFamily="18" charset="0"/>
              </a:rPr>
              <a:t>System.exit</a:t>
            </a:r>
            <a:r>
              <a:rPr lang="en-IN" sz="1400" dirty="0">
                <a:latin typeface="Times New Roman" panose="02020603050405020304" pitchFamily="18" charset="0"/>
                <a:cs typeface="Times New Roman" panose="02020603050405020304" pitchFamily="18" charset="0"/>
              </a:rPr>
              <a:t>(0); } }); }</a:t>
            </a:r>
          </a:p>
          <a:p>
            <a:pPr marL="0" marR="68580" indent="0">
              <a:buNone/>
            </a:pPr>
            <a:r>
              <a:rPr lang="en-IN" sz="1400" dirty="0">
                <a:latin typeface="Times New Roman" panose="02020603050405020304" pitchFamily="18" charset="0"/>
                <a:cs typeface="Times New Roman" panose="02020603050405020304" pitchFamily="18" charset="0"/>
              </a:rPr>
              <a:t>void </a:t>
            </a:r>
            <a:r>
              <a:rPr lang="en-IN" sz="1400" dirty="0" err="1">
                <a:latin typeface="Times New Roman" panose="02020603050405020304" pitchFamily="18" charset="0"/>
                <a:cs typeface="Times New Roman" panose="02020603050405020304" pitchFamily="18" charset="0"/>
              </a:rPr>
              <a:t>trackParcel</a:t>
            </a:r>
            <a:r>
              <a:rPr lang="en-IN" sz="1400" dirty="0">
                <a:latin typeface="Times New Roman" panose="02020603050405020304" pitchFamily="18" charset="0"/>
                <a:cs typeface="Times New Roman" panose="02020603050405020304" pitchFamily="18" charset="0"/>
              </a:rPr>
              <a:t>() { </a:t>
            </a:r>
          </a:p>
          <a:p>
            <a:pPr marL="0" marR="68580" indent="0">
              <a:buNone/>
            </a:pPr>
            <a:r>
              <a:rPr lang="en-IN" sz="1400" dirty="0">
                <a:latin typeface="Times New Roman" panose="02020603050405020304" pitchFamily="18" charset="0"/>
                <a:cs typeface="Times New Roman" panose="02020603050405020304" pitchFamily="18" charset="0"/>
              </a:rPr>
              <a:t>String </a:t>
            </a:r>
            <a:r>
              <a:rPr lang="en-IN" sz="1400" dirty="0" err="1">
                <a:latin typeface="Times New Roman" panose="02020603050405020304" pitchFamily="18" charset="0"/>
                <a:cs typeface="Times New Roman" panose="02020603050405020304" pitchFamily="18" charset="0"/>
              </a:rPr>
              <a:t>parcelId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parcelIdField.getText</a:t>
            </a:r>
            <a:r>
              <a:rPr lang="en-IN" sz="1400" dirty="0">
                <a:latin typeface="Times New Roman" panose="02020603050405020304" pitchFamily="18" charset="0"/>
                <a:cs typeface="Times New Roman" panose="02020603050405020304" pitchFamily="18" charset="0"/>
              </a:rPr>
              <a:t>(); </a:t>
            </a:r>
          </a:p>
          <a:p>
            <a:pPr marL="0" marR="68580" indent="0">
              <a:buNone/>
            </a:pPr>
            <a:r>
              <a:rPr lang="en-IN" sz="1400" dirty="0">
                <a:latin typeface="Times New Roman" panose="02020603050405020304" pitchFamily="18" charset="0"/>
                <a:cs typeface="Times New Roman" panose="02020603050405020304" pitchFamily="18" charset="0"/>
              </a:rPr>
              <a:t>if (!</a:t>
            </a:r>
            <a:r>
              <a:rPr lang="en-IN" sz="1400" dirty="0" err="1">
                <a:latin typeface="Times New Roman" panose="02020603050405020304" pitchFamily="18" charset="0"/>
                <a:cs typeface="Times New Roman" panose="02020603050405020304" pitchFamily="18" charset="0"/>
              </a:rPr>
              <a:t>parcels.containsKey</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parcelId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statusArea.setText</a:t>
            </a:r>
            <a:r>
              <a:rPr lang="en-IN" sz="1400" dirty="0">
                <a:latin typeface="Times New Roman" panose="02020603050405020304" pitchFamily="18" charset="0"/>
                <a:cs typeface="Times New Roman" panose="02020603050405020304" pitchFamily="18" charset="0"/>
              </a:rPr>
              <a:t>("Parcel ID not found!"); return; }</a:t>
            </a:r>
          </a:p>
          <a:p>
            <a:pPr marL="0" marR="68580" indent="0">
              <a:buNone/>
            </a:pPr>
            <a:r>
              <a:rPr lang="en-IN" sz="1400" dirty="0" err="1">
                <a:latin typeface="Times New Roman" panose="02020603050405020304" pitchFamily="18" charset="0"/>
                <a:cs typeface="Times New Roman" panose="02020603050405020304" pitchFamily="18" charset="0"/>
              </a:rPr>
              <a:t>AddParcelAWT.Parcel</a:t>
            </a:r>
            <a:r>
              <a:rPr lang="en-IN" sz="1400" dirty="0">
                <a:latin typeface="Times New Roman" panose="02020603050405020304" pitchFamily="18" charset="0"/>
                <a:cs typeface="Times New Roman" panose="02020603050405020304" pitchFamily="18" charset="0"/>
              </a:rPr>
              <a:t> parcel = </a:t>
            </a:r>
            <a:r>
              <a:rPr lang="en-IN" sz="1400" dirty="0" err="1">
                <a:latin typeface="Times New Roman" panose="02020603050405020304" pitchFamily="18" charset="0"/>
                <a:cs typeface="Times New Roman" panose="02020603050405020304" pitchFamily="18" charset="0"/>
              </a:rPr>
              <a:t>parcels.get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parcelId</a:t>
            </a:r>
            <a:r>
              <a:rPr lang="en-IN" sz="1400" dirty="0">
                <a:latin typeface="Times New Roman" panose="02020603050405020304" pitchFamily="18" charset="0"/>
                <a:cs typeface="Times New Roman" panose="02020603050405020304" pitchFamily="18" charset="0"/>
              </a:rPr>
              <a:t>);</a:t>
            </a:r>
          </a:p>
          <a:p>
            <a:pPr marL="0" marR="68580" indent="0">
              <a:buNone/>
            </a:pP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statusArea.setText</a:t>
            </a:r>
            <a:r>
              <a:rPr lang="en-IN" sz="1400" dirty="0">
                <a:latin typeface="Times New Roman" panose="02020603050405020304" pitchFamily="18" charset="0"/>
                <a:cs typeface="Times New Roman" panose="02020603050405020304" pitchFamily="18" charset="0"/>
              </a:rPr>
              <a:t>("Tracking Parcel: " + </a:t>
            </a:r>
            <a:r>
              <a:rPr lang="en-IN" sz="1400" dirty="0" err="1">
                <a:latin typeface="Times New Roman" panose="02020603050405020304" pitchFamily="18" charset="0"/>
                <a:cs typeface="Times New Roman" panose="02020603050405020304" pitchFamily="18" charset="0"/>
              </a:rPr>
              <a:t>parcelId</a:t>
            </a:r>
            <a:r>
              <a:rPr lang="en-IN" sz="1400" dirty="0">
                <a:latin typeface="Times New Roman" panose="02020603050405020304" pitchFamily="18" charset="0"/>
                <a:cs typeface="Times New Roman" panose="02020603050405020304" pitchFamily="18" charset="0"/>
              </a:rPr>
              <a:t>); new Thread(() -&gt; { try { </a:t>
            </a:r>
            <a:r>
              <a:rPr lang="en-IN" sz="1400" dirty="0" err="1">
                <a:latin typeface="Times New Roman" panose="02020603050405020304" pitchFamily="18" charset="0"/>
                <a:cs typeface="Times New Roman" panose="02020603050405020304" pitchFamily="18" charset="0"/>
              </a:rPr>
              <a:t>parcel.status</a:t>
            </a:r>
            <a:r>
              <a:rPr lang="en-IN" sz="1400" dirty="0">
                <a:latin typeface="Times New Roman" panose="02020603050405020304" pitchFamily="18" charset="0"/>
                <a:cs typeface="Times New Roman" panose="02020603050405020304" pitchFamily="18" charset="0"/>
              </a:rPr>
              <a:t> = "In Transit"; </a:t>
            </a:r>
            <a:r>
              <a:rPr lang="en-IN" sz="1400" dirty="0" err="1">
                <a:latin typeface="Times New Roman" panose="02020603050405020304" pitchFamily="18" charset="0"/>
                <a:cs typeface="Times New Roman" panose="02020603050405020304" pitchFamily="18" charset="0"/>
              </a:rPr>
              <a:t>updateStatus</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parcelId</a:t>
            </a:r>
            <a:r>
              <a:rPr lang="en-IN" sz="1400" dirty="0">
                <a:latin typeface="Times New Roman" panose="02020603050405020304" pitchFamily="18" charset="0"/>
                <a:cs typeface="Times New Roman" panose="02020603050405020304" pitchFamily="18" charset="0"/>
              </a:rPr>
              <a:t>, parcel); </a:t>
            </a:r>
            <a:r>
              <a:rPr lang="en-IN" sz="1400" dirty="0" err="1">
                <a:latin typeface="Times New Roman" panose="02020603050405020304" pitchFamily="18" charset="0"/>
                <a:cs typeface="Times New Roman" panose="02020603050405020304" pitchFamily="18" charset="0"/>
              </a:rPr>
              <a:t>Thread.sleep</a:t>
            </a:r>
            <a:r>
              <a:rPr lang="en-IN" sz="1400" dirty="0">
                <a:latin typeface="Times New Roman" panose="02020603050405020304" pitchFamily="18" charset="0"/>
                <a:cs typeface="Times New Roman" panose="02020603050405020304" pitchFamily="18" charset="0"/>
              </a:rPr>
              <a:t>(60000); </a:t>
            </a:r>
          </a:p>
          <a:p>
            <a:pPr marL="0" marR="68580" indent="0">
              <a:buNone/>
            </a:pPr>
            <a:r>
              <a:rPr lang="en-IN" sz="1400" dirty="0" err="1">
                <a:latin typeface="Times New Roman" panose="02020603050405020304" pitchFamily="18" charset="0"/>
                <a:cs typeface="Times New Roman" panose="02020603050405020304" pitchFamily="18" charset="0"/>
              </a:rPr>
              <a:t>parcel.status</a:t>
            </a:r>
            <a:r>
              <a:rPr lang="en-IN" sz="1400" dirty="0">
                <a:latin typeface="Times New Roman" panose="02020603050405020304" pitchFamily="18" charset="0"/>
                <a:cs typeface="Times New Roman" panose="02020603050405020304" pitchFamily="18" charset="0"/>
              </a:rPr>
              <a:t> = "Out for Delivery"; </a:t>
            </a:r>
          </a:p>
          <a:p>
            <a:pPr marL="0" marR="68580" indent="0">
              <a:buNone/>
            </a:pPr>
            <a:r>
              <a:rPr lang="en-IN" sz="1400" dirty="0" err="1">
                <a:latin typeface="Times New Roman" panose="02020603050405020304" pitchFamily="18" charset="0"/>
                <a:cs typeface="Times New Roman" panose="02020603050405020304" pitchFamily="18" charset="0"/>
              </a:rPr>
              <a:t>updateStatus</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parcelId</a:t>
            </a:r>
            <a:r>
              <a:rPr lang="en-IN" sz="1400" dirty="0">
                <a:latin typeface="Times New Roman" panose="02020603050405020304" pitchFamily="18" charset="0"/>
                <a:cs typeface="Times New Roman" panose="02020603050405020304" pitchFamily="18" charset="0"/>
              </a:rPr>
              <a:t>, parcel); </a:t>
            </a:r>
            <a:r>
              <a:rPr lang="en-IN" sz="1400" dirty="0" err="1">
                <a:latin typeface="Times New Roman" panose="02020603050405020304" pitchFamily="18" charset="0"/>
                <a:cs typeface="Times New Roman" panose="02020603050405020304" pitchFamily="18" charset="0"/>
              </a:rPr>
              <a:t>Thread.sleep</a:t>
            </a:r>
            <a:r>
              <a:rPr lang="en-IN" sz="1400" dirty="0">
                <a:latin typeface="Times New Roman" panose="02020603050405020304" pitchFamily="18" charset="0"/>
                <a:cs typeface="Times New Roman" panose="02020603050405020304" pitchFamily="18" charset="0"/>
              </a:rPr>
              <a:t>(60000); </a:t>
            </a:r>
          </a:p>
          <a:p>
            <a:pPr marL="0" marR="68580" indent="0">
              <a:buNone/>
            </a:pPr>
            <a:r>
              <a:rPr lang="en-IN" sz="1400" dirty="0" err="1">
                <a:latin typeface="Times New Roman" panose="02020603050405020304" pitchFamily="18" charset="0"/>
                <a:cs typeface="Times New Roman" panose="02020603050405020304" pitchFamily="18" charset="0"/>
              </a:rPr>
              <a:t>parcel.status</a:t>
            </a:r>
            <a:r>
              <a:rPr lang="en-IN" sz="1400" dirty="0">
                <a:latin typeface="Times New Roman" panose="02020603050405020304" pitchFamily="18" charset="0"/>
                <a:cs typeface="Times New Roman" panose="02020603050405020304" pitchFamily="18" charset="0"/>
              </a:rPr>
              <a:t> = "Delivered"; </a:t>
            </a:r>
            <a:r>
              <a:rPr lang="en-IN" sz="1400" dirty="0" err="1">
                <a:latin typeface="Times New Roman" panose="02020603050405020304" pitchFamily="18" charset="0"/>
                <a:cs typeface="Times New Roman" panose="02020603050405020304" pitchFamily="18" charset="0"/>
              </a:rPr>
              <a:t>parcel.currentLocation</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parcel.receiverLocation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updateStatus</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parcelId</a:t>
            </a:r>
            <a:r>
              <a:rPr lang="en-IN" sz="1400" dirty="0">
                <a:latin typeface="Times New Roman" panose="02020603050405020304" pitchFamily="18" charset="0"/>
                <a:cs typeface="Times New Roman" panose="02020603050405020304" pitchFamily="18" charset="0"/>
              </a:rPr>
              <a:t>, parcel); }</a:t>
            </a:r>
          </a:p>
          <a:p>
            <a:pPr marL="0" marR="68580" indent="0">
              <a:buNone/>
            </a:pPr>
            <a:r>
              <a:rPr lang="en-IN" sz="1400" dirty="0">
                <a:latin typeface="Times New Roman" panose="02020603050405020304" pitchFamily="18" charset="0"/>
                <a:cs typeface="Times New Roman" panose="02020603050405020304" pitchFamily="18" charset="0"/>
              </a:rPr>
              <a:t> catch (</a:t>
            </a:r>
            <a:r>
              <a:rPr lang="en-IN" sz="1400" dirty="0" err="1">
                <a:latin typeface="Times New Roman" panose="02020603050405020304" pitchFamily="18" charset="0"/>
                <a:cs typeface="Times New Roman" panose="02020603050405020304" pitchFamily="18" charset="0"/>
              </a:rPr>
              <a:t>InterruptedException</a:t>
            </a:r>
            <a:r>
              <a:rPr lang="en-IN" sz="1400" dirty="0">
                <a:latin typeface="Times New Roman" panose="02020603050405020304" pitchFamily="18" charset="0"/>
                <a:cs typeface="Times New Roman" panose="02020603050405020304" pitchFamily="18" charset="0"/>
              </a:rPr>
              <a:t> ex) { </a:t>
            </a:r>
            <a:r>
              <a:rPr lang="en-IN" sz="1400" dirty="0" err="1">
                <a:latin typeface="Times New Roman" panose="02020603050405020304" pitchFamily="18" charset="0"/>
                <a:cs typeface="Times New Roman" panose="02020603050405020304" pitchFamily="18" charset="0"/>
              </a:rPr>
              <a:t>ex.printStackTrace</a:t>
            </a:r>
            <a:r>
              <a:rPr lang="en-IN" sz="1400" dirty="0">
                <a:latin typeface="Times New Roman" panose="02020603050405020304" pitchFamily="18" charset="0"/>
                <a:cs typeface="Times New Roman" panose="02020603050405020304" pitchFamily="18" charset="0"/>
              </a:rPr>
              <a:t>(); } }).start(); </a:t>
            </a:r>
          </a:p>
        </p:txBody>
      </p:sp>
      <p:sp>
        <p:nvSpPr>
          <p:cNvPr id="6" name="Footer Placeholder 4">
            <a:extLst>
              <a:ext uri="{FF2B5EF4-FFF2-40B4-BE49-F238E27FC236}">
                <a16:creationId xmlns:a16="http://schemas.microsoft.com/office/drawing/2014/main" id="{92BC5F6C-82CC-4E60-35E7-96B524BDAE31}"/>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49238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6441-27DC-BEC2-B7C6-5266AA0CC1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4611A-C0CA-3F3C-8D2F-DBE440C8BF89}"/>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F87733B-6D21-03AC-7A6D-239725A1F35D}"/>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dirty="0"/>
          </a:p>
        </p:txBody>
      </p:sp>
      <p:sp>
        <p:nvSpPr>
          <p:cNvPr id="6" name="Footer Placeholder 4">
            <a:extLst>
              <a:ext uri="{FF2B5EF4-FFF2-40B4-BE49-F238E27FC236}">
                <a16:creationId xmlns:a16="http://schemas.microsoft.com/office/drawing/2014/main" id="{4A03F23A-A2C6-C2FA-9B98-1EE051E138F1}"/>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3" name="Rectangle 1">
            <a:extLst>
              <a:ext uri="{FF2B5EF4-FFF2-40B4-BE49-F238E27FC236}">
                <a16:creationId xmlns:a16="http://schemas.microsoft.com/office/drawing/2014/main" id="{076A0646-FF57-0DC1-9CBF-FDBBA04ADC7B}"/>
              </a:ext>
            </a:extLst>
          </p:cNvPr>
          <p:cNvSpPr>
            <a:spLocks noGrp="1" noChangeArrowheads="1"/>
          </p:cNvSpPr>
          <p:nvPr>
            <p:ph sz="quarter" idx="1"/>
          </p:nvPr>
        </p:nvSpPr>
        <p:spPr bwMode="auto">
          <a:xfrm>
            <a:off x="685800" y="1186755"/>
            <a:ext cx="6705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void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updateStatus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parcelId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AddParcelAWT.Parcel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parcel) {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statusArea.setText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("Tracking Parcel: " +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parcelId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 + "Status: " +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parcel.status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 + "Current Location: " +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parcel.currentLocation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 + "Receiver Location: " +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parcel.receiverLocation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static void main(String[]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args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TrackParcelAWT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setVisible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 } } </a:t>
            </a:r>
          </a:p>
        </p:txBody>
      </p:sp>
    </p:spTree>
    <p:extLst>
      <p:ext uri="{BB962C8B-B14F-4D97-AF65-F5344CB8AC3E}">
        <p14:creationId xmlns:p14="http://schemas.microsoft.com/office/powerpoint/2010/main" val="216041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pic>
        <p:nvPicPr>
          <p:cNvPr id="7" name="Content Placeholder 6" descr="A screenshot of a computer&#10;&#10;Description automatically generated">
            <a:extLst>
              <a:ext uri="{FF2B5EF4-FFF2-40B4-BE49-F238E27FC236}">
                <a16:creationId xmlns:a16="http://schemas.microsoft.com/office/drawing/2014/main" id="{C6DE3289-3DF1-EF80-A3B8-9327E55E46DD}"/>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12648" y="1334033"/>
            <a:ext cx="7693152" cy="3433229"/>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 name="TextBox 7">
            <a:extLst>
              <a:ext uri="{FF2B5EF4-FFF2-40B4-BE49-F238E27FC236}">
                <a16:creationId xmlns:a16="http://schemas.microsoft.com/office/drawing/2014/main" id="{561922F3-0E25-ECDE-4BE7-C7C742717DE4}"/>
              </a:ext>
            </a:extLst>
          </p:cNvPr>
          <p:cNvSpPr txBox="1"/>
          <p:nvPr/>
        </p:nvSpPr>
        <p:spPr>
          <a:xfrm>
            <a:off x="1046262" y="964701"/>
            <a:ext cx="198119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1)ADD PARCEL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461C3-072B-83F8-3BEF-93CECD1D9D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449B6-B336-52B6-AAE8-86D8769A0F0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395D196-2C59-1F4D-0C13-875E424B124B}"/>
              </a:ext>
            </a:extLst>
          </p:cNvPr>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sp>
        <p:nvSpPr>
          <p:cNvPr id="6" name="Footer Placeholder 4">
            <a:extLst>
              <a:ext uri="{FF2B5EF4-FFF2-40B4-BE49-F238E27FC236}">
                <a16:creationId xmlns:a16="http://schemas.microsoft.com/office/drawing/2014/main" id="{2A912738-495D-F9CB-BB19-1C6AAFFDCD18}"/>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 name="TextBox 7">
            <a:extLst>
              <a:ext uri="{FF2B5EF4-FFF2-40B4-BE49-F238E27FC236}">
                <a16:creationId xmlns:a16="http://schemas.microsoft.com/office/drawing/2014/main" id="{310A2A11-C832-92CD-4F95-AD8BB5C90170}"/>
              </a:ext>
            </a:extLst>
          </p:cNvPr>
          <p:cNvSpPr txBox="1"/>
          <p:nvPr/>
        </p:nvSpPr>
        <p:spPr>
          <a:xfrm>
            <a:off x="1046262" y="964701"/>
            <a:ext cx="245893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2)TRACK  PARCEL</a:t>
            </a:r>
            <a:endParaRPr lang="en-IN" dirty="0">
              <a:latin typeface="Times New Roman" panose="02020603050405020304" pitchFamily="18" charset="0"/>
              <a:cs typeface="Times New Roman" panose="02020603050405020304" pitchFamily="18" charset="0"/>
            </a:endParaRPr>
          </a:p>
        </p:txBody>
      </p:sp>
      <p:pic>
        <p:nvPicPr>
          <p:cNvPr id="10" name="Content Placeholder 9" descr="A screenshot of a computer&#10;&#10;Description automatically generated">
            <a:extLst>
              <a:ext uri="{FF2B5EF4-FFF2-40B4-BE49-F238E27FC236}">
                <a16:creationId xmlns:a16="http://schemas.microsoft.com/office/drawing/2014/main" id="{E758E6FB-2494-218E-D551-D59019EF49BB}"/>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990600" y="1441484"/>
            <a:ext cx="7389424" cy="2848996"/>
          </a:xfrm>
        </p:spPr>
      </p:pic>
    </p:spTree>
    <p:extLst>
      <p:ext uri="{BB962C8B-B14F-4D97-AF65-F5344CB8AC3E}">
        <p14:creationId xmlns:p14="http://schemas.microsoft.com/office/powerpoint/2010/main" val="246322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
        <p:nvSpPr>
          <p:cNvPr id="5" name="Content Placeholder 4"/>
          <p:cNvSpPr>
            <a:spLocks noGrp="1"/>
          </p:cNvSpPr>
          <p:nvPr>
            <p:ph sz="quarter" idx="1"/>
          </p:nvPr>
        </p:nvSpPr>
        <p:spPr>
          <a:xfrm>
            <a:off x="578142" y="1383030"/>
            <a:ext cx="8229600" cy="3703320"/>
          </a:xfrm>
        </p:spPr>
        <p:txBody>
          <a:bodyPr/>
          <a:lstStyle/>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Parcel Tracking System demonstrates an efficient and interactive approach to managing parcel deliveries using Java and AWT. </a:t>
            </a:r>
          </a:p>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enables users to add parcels, assign unique IDs, and track their status in real time through a user-friendly graphical interface. </a:t>
            </a:r>
          </a:p>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By leveraging multithreading, dynamic status updates, and predefined location data, the application simulates the real-world parcel delivery process effectively.</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0" y="2038350"/>
            <a:ext cx="9144000" cy="685800"/>
          </a:xfrm>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19</a:t>
            </a:fld>
            <a:endParaRPr lang="en-US" altLang="en-US" dirty="0"/>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1066800" y="2266950"/>
            <a:ext cx="8229600" cy="3703320"/>
          </a:xfrm>
        </p:spPr>
        <p:txBody>
          <a:bodyPr>
            <a:normAutofit/>
          </a:bodyPr>
          <a:lstStyle/>
          <a:p>
            <a:r>
              <a:rPr lang="en-US" sz="3600" b="1" dirty="0">
                <a:latin typeface="Times New Roman" pitchFamily="18" charset="0"/>
                <a:cs typeface="Times New Roman" pitchFamily="18" charset="0"/>
              </a:rPr>
              <a:t>PARCEL TRACKING SYSTEM</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current logistics and parcel delivery landscape, one of the most significant challenges is the lack of transparency and real-time tracking for parcels.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Customers often face uncertainty about the exact location and status of their deliveries, leading to frustration and dissatisfaction.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lack of visibility reduces transparency, leading to a decline in customer trust and satisfaction.</a:t>
            </a: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primary objective of this project is to design and develop a parcel tracking system that provides real-time status updates and location information for parcels throughout their journey from dispatch to delivery.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system aims to enhance transparency by offering customers detailed insights into the progress of their parcels at every stage.</a:t>
            </a:r>
            <a:endParaRPr lang="en-IN" sz="2800" dirty="0">
              <a:latin typeface="Times New Roman" panose="02020603050405020304" pitchFamily="18" charset="0"/>
              <a:cs typeface="Times New Roman" pitchFamily="18" charset="0"/>
            </a:endParaRPr>
          </a:p>
          <a:p>
            <a:pPr>
              <a:buFont typeface="Wingdings" panose="05000000000000000000" pitchFamily="2" charset="2"/>
              <a:buChar char="Ø"/>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7" name="Content Placeholder 6" descr="A diagram of a process&#10;&#10;Description automatically generated">
            <a:extLst>
              <a:ext uri="{FF2B5EF4-FFF2-40B4-BE49-F238E27FC236}">
                <a16:creationId xmlns:a16="http://schemas.microsoft.com/office/drawing/2014/main" id="{C82F3BF2-79F4-ABFA-F2D4-5DA027DE4AEF}"/>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279877" y="914400"/>
            <a:ext cx="6584245" cy="3703638"/>
          </a:xfrm>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lstStyle/>
          <a:p>
            <a:pPr>
              <a:buFont typeface="Wingdings" panose="05000000000000000000" pitchFamily="2" charset="2"/>
              <a:buChar char="Ø"/>
            </a:pPr>
            <a:r>
              <a:rPr lang="en-IN" sz="2800" b="1" dirty="0">
                <a:effectLst/>
                <a:latin typeface="Times New Roman" panose="02020603050405020304" pitchFamily="18" charset="0"/>
                <a:ea typeface="Times New Roman" panose="02020603050405020304" pitchFamily="18" charset="0"/>
              </a:rPr>
              <a:t>HashMap</a:t>
            </a:r>
            <a:r>
              <a:rPr lang="en-IN" sz="2800" dirty="0">
                <a:effectLst/>
                <a:latin typeface="Times New Roman" panose="02020603050405020304" pitchFamily="18" charset="0"/>
                <a:ea typeface="Times New Roman" panose="02020603050405020304" pitchFamily="18" charset="0"/>
              </a:rPr>
              <a:t>: The program uses a HashMap to store parcels using their unique Parcel ID as the key. This allows for efficient retrieval of parcel data based on the Parcel ID.</a:t>
            </a:r>
          </a:p>
          <a:p>
            <a:pPr>
              <a:buFont typeface="Wingdings" panose="05000000000000000000" pitchFamily="2" charset="2"/>
              <a:buChar char="Ø"/>
            </a:pPr>
            <a:r>
              <a:rPr lang="en-IN" sz="2800" b="1" dirty="0">
                <a:effectLst/>
                <a:latin typeface="Times New Roman" panose="02020603050405020304" pitchFamily="18" charset="0"/>
                <a:ea typeface="Times New Roman" panose="02020603050405020304" pitchFamily="18" charset="0"/>
              </a:rPr>
              <a:t>Random</a:t>
            </a:r>
            <a:r>
              <a:rPr lang="en-IN" sz="2800" dirty="0">
                <a:effectLst/>
                <a:latin typeface="Times New Roman" panose="02020603050405020304" pitchFamily="18" charset="0"/>
                <a:ea typeface="Times New Roman" panose="02020603050405020304" pitchFamily="18" charset="0"/>
              </a:rPr>
              <a:t>: The Random class is used to simulate the selection of random locations for the parcel's current and destination addresses from a predefined list of Tamil Nadu cities.</a:t>
            </a: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67BFB-8392-FCE1-9FD1-47014586C2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3A498-F5CC-77A8-5FB0-690DC43D54C8}"/>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BE7586E-56E2-2660-732C-9FE0DBFACA7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4E16CED0-D2D3-6D15-B2BD-2AE3DDEC939B}"/>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994DDEEC-83EE-CADC-678C-B11D5DF76565}"/>
              </a:ext>
            </a:extLst>
          </p:cNvPr>
          <p:cNvSpPr>
            <a:spLocks noGrp="1"/>
          </p:cNvSpPr>
          <p:nvPr>
            <p:ph sz="quarter" idx="1"/>
          </p:nvPr>
        </p:nvSpPr>
        <p:spPr/>
        <p:txBody>
          <a:bodyPr/>
          <a:lstStyle/>
          <a:p>
            <a:pPr>
              <a:buFont typeface="Wingdings" panose="05000000000000000000" pitchFamily="2" charset="2"/>
              <a:buChar char="Ø"/>
            </a:pPr>
            <a:endParaRPr lang="en-IN" sz="28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IN" sz="2800" b="1" dirty="0">
                <a:effectLst/>
                <a:latin typeface="Times New Roman" panose="02020603050405020304" pitchFamily="18" charset="0"/>
                <a:ea typeface="Times New Roman" panose="02020603050405020304" pitchFamily="18" charset="0"/>
              </a:rPr>
              <a:t>Event Listeners</a:t>
            </a:r>
            <a:r>
              <a:rPr lang="en-IN" sz="2800" dirty="0">
                <a:effectLst/>
                <a:latin typeface="Times New Roman" panose="02020603050405020304" pitchFamily="18" charset="0"/>
                <a:ea typeface="Times New Roman" panose="02020603050405020304" pitchFamily="18" charset="0"/>
              </a:rPr>
              <a:t>: The program listens for user actions (such as button clicks) using event listeners. The ActionListener interface is used for responding to events triggered by the "Add Parcel" and "Track Parcel" buttons.</a:t>
            </a: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5882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a:xfrm>
            <a:off x="762000" y="1034469"/>
            <a:ext cx="8229600" cy="3703320"/>
          </a:xfrm>
        </p:spPr>
        <p:txBody>
          <a:bodyPr>
            <a:normAutofit/>
          </a:bodyPr>
          <a:lstStyle/>
          <a:p>
            <a:pPr>
              <a:lnSpc>
                <a:spcPct val="200000"/>
              </a:lnSpc>
              <a:buFont typeface="Wingdings" panose="05000000000000000000" pitchFamily="2" charset="2"/>
              <a:buChar char="Ø"/>
            </a:pPr>
            <a:r>
              <a:rPr lang="en-US" sz="2400" b="1" dirty="0">
                <a:latin typeface="Times New Roman" pitchFamily="18" charset="0"/>
                <a:cs typeface="Times New Roman" pitchFamily="18" charset="0"/>
              </a:rPr>
              <a:t>ADD PARCEL</a:t>
            </a:r>
          </a:p>
          <a:p>
            <a:pPr>
              <a:lnSpc>
                <a:spcPct val="200000"/>
              </a:lnSpc>
              <a:buFont typeface="Wingdings" panose="05000000000000000000" pitchFamily="2" charset="2"/>
              <a:buChar char="Ø"/>
            </a:pPr>
            <a:r>
              <a:rPr lang="en-US" sz="2400" b="1" dirty="0">
                <a:latin typeface="Times New Roman" pitchFamily="18" charset="0"/>
                <a:cs typeface="Times New Roman" pitchFamily="18" charset="0"/>
              </a:rPr>
              <a:t>TRACK PARCEL</a:t>
            </a:r>
          </a:p>
          <a:p>
            <a:pPr>
              <a:lnSpc>
                <a:spcPct val="200000"/>
              </a:lnSpc>
              <a:buFont typeface="Wingdings" panose="05000000000000000000" pitchFamily="2" charset="2"/>
              <a:buChar char="Ø"/>
            </a:pPr>
            <a:r>
              <a:rPr lang="en-US" sz="2400" b="1" dirty="0">
                <a:latin typeface="Times New Roman" pitchFamily="18" charset="0"/>
                <a:cs typeface="Times New Roman" pitchFamily="18" charset="0"/>
              </a:rPr>
              <a:t>UPDATE STATUS</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PARCEL:</a:t>
            </a:r>
          </a:p>
          <a:p>
            <a:pPr lvl="1">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This module allows users to input parcel details such as the parcel ID, sender name, and receiver name.</a:t>
            </a:r>
          </a:p>
          <a:p>
            <a:pPr lvl="1">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 Once the information is submitted, the system assigns a starting location and a delivery destination randomly from predefined locations. </a:t>
            </a:r>
          </a:p>
          <a:p>
            <a:pPr lvl="1">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It ensures that each parcel ID is unique, displaying error messages if a duplicate ID is entered</a:t>
            </a:r>
            <a:r>
              <a:rPr lang="en-US" dirty="0"/>
              <a:t>.</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1176</Words>
  <Application>Microsoft Office PowerPoint</Application>
  <PresentationFormat>On-screen Show (16:9)</PresentationFormat>
  <Paragraphs>136</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Bookman Old Style</vt:lpstr>
      <vt:lpstr>Calibri</vt:lpstr>
      <vt:lpstr>Gill Sans MT</vt:lpstr>
      <vt:lpstr>Times New Roman</vt:lpstr>
      <vt:lpstr>Wingdings</vt:lpstr>
      <vt:lpstr>Wingdings 3</vt:lpstr>
      <vt:lpstr>Origin</vt:lpstr>
      <vt:lpstr>CGB1201 – JAVA PROGRAMMING </vt:lpstr>
      <vt:lpstr>Title of the Project</vt:lpstr>
      <vt:lpstr>Problem Identification </vt:lpstr>
      <vt:lpstr>Objective</vt:lpstr>
      <vt:lpstr>Proposed Architecture</vt:lpstr>
      <vt:lpstr>Java Programming  - Concepts Used</vt:lpstr>
      <vt:lpstr>Java Programming  - Concepts Used</vt:lpstr>
      <vt:lpstr>List of Modules</vt:lpstr>
      <vt:lpstr>Module Description</vt:lpstr>
      <vt:lpstr>Module Description (Cont..)</vt:lpstr>
      <vt:lpstr>Module Description (Cont..)</vt:lpstr>
      <vt:lpstr>Source Code</vt:lpstr>
      <vt:lpstr>Source Code</vt:lpstr>
      <vt:lpstr>Source Code</vt:lpstr>
      <vt:lpstr>Source Code</vt:lpstr>
      <vt:lpstr>Results </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2024-12-02T18:11:02Z</dcterms:modified>
</cp:coreProperties>
</file>