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6" Type="http://schemas.microsoft.com/office/2020/02/relationships/classificationlabels" Target="docMetadata/LabelInfo.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302" r:id="rId6"/>
    <p:sldId id="257" r:id="rId7"/>
    <p:sldId id="286" r:id="rId8"/>
    <p:sldId id="299" r:id="rId9"/>
    <p:sldId id="291" r:id="rId10"/>
    <p:sldId id="298" r:id="rId11"/>
    <p:sldId id="300" r:id="rId12"/>
    <p:sldId id="292" r:id="rId13"/>
    <p:sldId id="288" r:id="rId14"/>
    <p:sldId id="301" r:id="rId15"/>
    <p:sldId id="294" r:id="rId16"/>
    <p:sldId id="29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 id="4" name="USER" initials="U" lastIdx="1" clrIdx="3">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5646" autoAdjust="0"/>
  </p:normalViewPr>
  <p:slideViewPr>
    <p:cSldViewPr snapToGrid="0">
      <p:cViewPr varScale="1">
        <p:scale>
          <a:sx n="88" d="100"/>
          <a:sy n="88" d="100"/>
        </p:scale>
        <p:origin x="606" y="84"/>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notesMaster" Target="notesMasters/notesMaster1.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microsoft.com/office/2018/10/relationships/authors" Target="author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commentAuthors" Target="commentAuthor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handoutMaster" Target="handoutMasters/handout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4/5/2024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19389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964844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965845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1616857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3862743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3319086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39900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and Image 2">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anchor="b">
            <a:noAutofit/>
          </a:bodyPr>
          <a:lstStyle>
            <a:lvl1pPr>
              <a:defRPr sz="4200" b="1">
                <a:latin typeface="+mj-lt"/>
              </a:defRPr>
            </a:lvl1pPr>
          </a:lstStyle>
          <a:p>
            <a:r>
              <a:rPr lang="en-US" dirty="0"/>
              <a:t>Click to add title</a:t>
            </a:r>
          </a:p>
        </p:txBody>
      </p:sp>
      <p:sp>
        <p:nvSpPr>
          <p:cNvPr id="15" name="Content Placeholder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2000">
                <a:latin typeface="+mn-lt"/>
              </a:defRPr>
            </a:lvl1pPr>
            <a:lvl2pPr marL="347663" indent="0" algn="ctr">
              <a:buFont typeface="Arial" panose="020B0604020202020204" pitchFamily="34" charset="0"/>
              <a:buNone/>
              <a:defRPr sz="2000">
                <a:latin typeface="+mn-lt"/>
              </a:defRPr>
            </a:lvl2pPr>
            <a:lvl3pPr marL="685800" indent="0" algn="ctr">
              <a:buFont typeface="Arial" panose="020B0604020202020204" pitchFamily="34" charset="0"/>
              <a:buNone/>
              <a:defRPr sz="2000">
                <a:latin typeface="+mn-lt"/>
              </a:defRPr>
            </a:lvl3pPr>
            <a:lvl4pPr marL="914400" indent="0" algn="ctr">
              <a:buFont typeface="Arial" panose="020B0604020202020204" pitchFamily="34" charset="0"/>
              <a:buNone/>
              <a:defRPr sz="2000">
                <a:latin typeface="+mn-lt"/>
              </a:defRPr>
            </a:lvl4pPr>
            <a:lvl5pPr marL="1143000" indent="0" algn="ctr">
              <a:buFont typeface="Arial" panose="020B0604020202020204" pitchFamily="34" charse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99A8D2CC-EE75-85FA-1577-88C0BEC7B10C}"/>
              </a:ext>
            </a:extLst>
          </p:cNvPr>
          <p:cNvSpPr>
            <a:spLocks noGrp="1"/>
          </p:cNvSpPr>
          <p:nvPr>
            <p:ph idx="15" hasCustomPrompt="1"/>
          </p:nvPr>
        </p:nvSpPr>
        <p:spPr>
          <a:xfrm>
            <a:off x="5549490" y="2706369"/>
            <a:ext cx="5943600" cy="3383279"/>
          </a:xfrm>
        </p:spPr>
        <p:txBody>
          <a:bodyPr>
            <a:normAutofit/>
          </a:bodyPr>
          <a:lstStyle>
            <a:lvl1pPr marL="283464" indent="-283464">
              <a:spcBef>
                <a:spcPts val="1000"/>
              </a:spcBef>
              <a:buFont typeface="Arial" panose="020B0604020202020204" pitchFamily="34" charset="0"/>
              <a:buChar char="•"/>
              <a:defRPr sz="2000">
                <a:solidFill>
                  <a:schemeClr val="tx1"/>
                </a:solidFill>
                <a:latin typeface="+mn-lt"/>
              </a:defRPr>
            </a:lvl1pPr>
            <a:lvl2pPr marL="566928" indent="-283464">
              <a:spcBef>
                <a:spcPts val="1000"/>
              </a:spcBef>
              <a:buFont typeface="Arial" panose="020B0604020202020204" pitchFamily="34" charset="0"/>
              <a:buChar char="•"/>
              <a:defRPr sz="2000">
                <a:solidFill>
                  <a:schemeClr val="tx1"/>
                </a:solidFill>
                <a:latin typeface="+mn-lt"/>
              </a:defRPr>
            </a:lvl2pPr>
            <a:lvl3pPr marL="850392" indent="-283464">
              <a:spcBef>
                <a:spcPts val="1000"/>
              </a:spcBef>
              <a:buFont typeface="Arial" panose="020B0604020202020204" pitchFamily="34" charset="0"/>
              <a:buChar char="•"/>
              <a:defRPr sz="2000">
                <a:solidFill>
                  <a:schemeClr val="tx1"/>
                </a:solidFill>
                <a:latin typeface="+mn-lt"/>
              </a:defRPr>
            </a:lvl3pPr>
            <a:lvl4pPr marL="1133856" indent="-283464">
              <a:spcBef>
                <a:spcPts val="1000"/>
              </a:spcBef>
              <a:buFont typeface="Arial" panose="020B0604020202020204" pitchFamily="34" charset="0"/>
              <a:buChar char="•"/>
              <a:defRPr sz="2000">
                <a:solidFill>
                  <a:schemeClr val="tx1"/>
                </a:solidFill>
                <a:latin typeface="+mn-lt"/>
              </a:defRPr>
            </a:lvl4pPr>
            <a:lvl5pPr marL="1463040" indent="-283464">
              <a:spcBef>
                <a:spcPts val="1000"/>
              </a:spcBef>
              <a:buFont typeface="Arial" panose="020B0604020202020204" pitchFamily="34" charset="0"/>
              <a:buChar char="•"/>
              <a:defRPr sz="2000">
                <a:solidFill>
                  <a:schemeClr val="tx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5656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38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and Image 1">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0"/>
            <a:ext cx="12208822" cy="6858002"/>
            <a:chOff x="0" y="0"/>
            <a:chExt cx="12208822" cy="6858002"/>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7200"/>
            <a:ext cx="10643508" cy="1371600"/>
          </a:xfrm>
        </p:spPr>
        <p:txBody>
          <a:bodyPr anchor="b">
            <a:noAutofit/>
          </a:bodyPr>
          <a:lstStyle>
            <a:lvl1pPr>
              <a:defRPr sz="4200" b="1">
                <a:latin typeface="+mj-lt"/>
              </a:defRPr>
            </a:lvl1pPr>
          </a:lstStyle>
          <a:p>
            <a:r>
              <a:rPr lang="en-US" dirty="0"/>
              <a:t>Click to add title</a:t>
            </a:r>
          </a:p>
        </p:txBody>
      </p:sp>
      <p:sp>
        <p:nvSpPr>
          <p:cNvPr id="10" name="Content Placeholder 2">
            <a:extLst>
              <a:ext uri="{FF2B5EF4-FFF2-40B4-BE49-F238E27FC236}">
                <a16:creationId xmlns:a16="http://schemas.microsoft.com/office/drawing/2014/main" id="{B07A1CF7-9B3B-E43E-830E-DAB65B608249}"/>
              </a:ext>
            </a:extLst>
          </p:cNvPr>
          <p:cNvSpPr>
            <a:spLocks noGrp="1"/>
          </p:cNvSpPr>
          <p:nvPr>
            <p:ph idx="15" hasCustomPrompt="1"/>
          </p:nvPr>
        </p:nvSpPr>
        <p:spPr>
          <a:xfrm>
            <a:off x="1166088" y="2652713"/>
            <a:ext cx="5394959" cy="3436936"/>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14">
            <a:extLst>
              <a:ext uri="{FF2B5EF4-FFF2-40B4-BE49-F238E27FC236}">
                <a16:creationId xmlns:a16="http://schemas.microsoft.com/office/drawing/2014/main" id="{D976D8D6-3BDC-1908-3425-FEE3EEF51A26}"/>
              </a:ext>
            </a:extLst>
          </p:cNvPr>
          <p:cNvSpPr>
            <a:spLocks noGrp="1"/>
          </p:cNvSpPr>
          <p:nvPr>
            <p:ph type="pic" sz="quarter" idx="14"/>
          </p:nvPr>
        </p:nvSpPr>
        <p:spPr>
          <a:xfrm>
            <a:off x="7317920" y="1447800"/>
            <a:ext cx="4214010" cy="421401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9303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75" r:id="rId9"/>
    <p:sldLayoutId id="2147483676" r:id="rId10"/>
    <p:sldLayoutId id="2147483661" r:id="rId11"/>
    <p:sldLayoutId id="2147483666" r:id="rId12"/>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notesSlide" Target="../notesSlides/notesSlide7.xml"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notesSlide" Target="../notesSlides/notesSlide8.xml" /><Relationship Id="rId1" Type="http://schemas.openxmlformats.org/officeDocument/2006/relationships/slideLayout" Target="../slideLayouts/slideLayout10.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2.xml" /></Relationships>
</file>

<file path=ppt/slides/_rels/slide2.xml.rels><?xml version="1.0" encoding="UTF-8" standalone="yes"?>
<Relationships xmlns="http://schemas.openxmlformats.org/package/2006/relationships"><Relationship Id="rId2" Type="http://schemas.openxmlformats.org/officeDocument/2006/relationships/hyperlink" Target="mailto:bsanthiya863@gmail.com" TargetMode="Externa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8.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6.xml" /><Relationship Id="rId1" Type="http://schemas.openxmlformats.org/officeDocument/2006/relationships/slideLayout" Target="../slideLayouts/slideLayout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C74F6B-9139-F71B-E161-54E2845F13CD}"/>
              </a:ext>
            </a:extLst>
          </p:cNvPr>
          <p:cNvSpPr>
            <a:spLocks noGrp="1"/>
          </p:cNvSpPr>
          <p:nvPr>
            <p:ph type="ctrTitle"/>
          </p:nvPr>
        </p:nvSpPr>
        <p:spPr>
          <a:xfrm>
            <a:off x="185531" y="-212034"/>
            <a:ext cx="8078896" cy="4081669"/>
          </a:xfrm>
        </p:spPr>
        <p:txBody>
          <a:bodyPr/>
          <a:lstStyle/>
          <a:p>
            <a:r>
              <a:rPr lang="en-US" sz="5400" dirty="0"/>
              <a:t>FACE RECOGNITION USING MACHINE LEARING</a:t>
            </a:r>
            <a:br>
              <a:rPr lang="en-US" sz="5400" dirty="0"/>
            </a:br>
            <a:endParaRPr lang="en-US" sz="5400"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E190-899A-46D2-989D-C4BC6A46F946}"/>
              </a:ext>
            </a:extLst>
          </p:cNvPr>
          <p:cNvSpPr>
            <a:spLocks noGrp="1"/>
          </p:cNvSpPr>
          <p:nvPr>
            <p:ph type="title"/>
          </p:nvPr>
        </p:nvSpPr>
        <p:spPr>
          <a:xfrm>
            <a:off x="5910939" y="291809"/>
            <a:ext cx="5120640" cy="1730829"/>
          </a:xfrm>
        </p:spPr>
        <p:txBody>
          <a:bodyPr/>
          <a:lstStyle/>
          <a:p>
            <a:r>
              <a:rPr lang="en-US" dirty="0"/>
              <a:t>MODELING APPROACH</a:t>
            </a:r>
          </a:p>
        </p:txBody>
      </p:sp>
      <p:sp>
        <p:nvSpPr>
          <p:cNvPr id="3" name="Subtitle 2">
            <a:extLst>
              <a:ext uri="{FF2B5EF4-FFF2-40B4-BE49-F238E27FC236}">
                <a16:creationId xmlns:a16="http://schemas.microsoft.com/office/drawing/2014/main" id="{26BC9DE8-A5CC-4BE1-0DE5-CB15D01A7919}"/>
              </a:ext>
            </a:extLst>
          </p:cNvPr>
          <p:cNvSpPr>
            <a:spLocks noGrp="1"/>
          </p:cNvSpPr>
          <p:nvPr>
            <p:ph type="subTitle" idx="1"/>
          </p:nvPr>
        </p:nvSpPr>
        <p:spPr>
          <a:xfrm>
            <a:off x="5943598" y="2394857"/>
            <a:ext cx="5120640" cy="3091543"/>
          </a:xfrm>
        </p:spPr>
        <p:txBody>
          <a:bodyPr/>
          <a:lstStyle/>
          <a:p>
            <a:r>
              <a:rPr lang="en-US" sz="1800" dirty="0"/>
              <a:t>Modelling approach we employed to develop our face recognition system. This will include details on the algorithms, techniques, and methodologies used for tasks such as face detection, feature extraction, face matching, and real-time processing. We'll provide insights into the architecture of our models and how they were trained and optimized for optimal performance.</a:t>
            </a:r>
          </a:p>
        </p:txBody>
      </p:sp>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4945" b="14945"/>
          <a:stretch>
            <a:fillRect/>
          </a:stretch>
        </p:blipFill>
        <p:spPr/>
      </p:pic>
    </p:spTree>
    <p:extLst>
      <p:ext uri="{BB962C8B-B14F-4D97-AF65-F5344CB8AC3E}">
        <p14:creationId xmlns:p14="http://schemas.microsoft.com/office/powerpoint/2010/main" val="779750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DD638BA-45C6-A33C-C6B2-9AAC24B3D2C1}"/>
              </a:ext>
            </a:extLst>
          </p:cNvPr>
          <p:cNvPicPr>
            <a:picLocks noGrp="1" noChangeAspect="1"/>
          </p:cNvPicPr>
          <p:nvPr>
            <p:ph idx="1"/>
          </p:nvPr>
        </p:nvPicPr>
        <p:blipFill>
          <a:blip r:embed="rId2"/>
          <a:stretch>
            <a:fillRect/>
          </a:stretch>
        </p:blipFill>
        <p:spPr>
          <a:xfrm>
            <a:off x="1369155" y="1198563"/>
            <a:ext cx="9364043" cy="4938186"/>
          </a:xfrm>
        </p:spPr>
      </p:pic>
      <p:sp>
        <p:nvSpPr>
          <p:cNvPr id="5" name="Title 4">
            <a:extLst>
              <a:ext uri="{FF2B5EF4-FFF2-40B4-BE49-F238E27FC236}">
                <a16:creationId xmlns:a16="http://schemas.microsoft.com/office/drawing/2014/main" id="{D6D76898-0AEB-39E1-2F8F-6F466188CB3A}"/>
              </a:ext>
            </a:extLst>
          </p:cNvPr>
          <p:cNvSpPr>
            <a:spLocks noGrp="1"/>
          </p:cNvSpPr>
          <p:nvPr>
            <p:ph type="title"/>
          </p:nvPr>
        </p:nvSpPr>
        <p:spPr>
          <a:xfrm>
            <a:off x="1158864" y="102022"/>
            <a:ext cx="9779183" cy="1095990"/>
          </a:xfrm>
        </p:spPr>
        <p:txBody>
          <a:bodyPr/>
          <a:lstStyle/>
          <a:p>
            <a:r>
              <a:rPr lang="en-US" dirty="0"/>
              <a:t>                          RESULTS </a:t>
            </a:r>
          </a:p>
        </p:txBody>
      </p:sp>
    </p:spTree>
    <p:extLst>
      <p:ext uri="{BB962C8B-B14F-4D97-AF65-F5344CB8AC3E}">
        <p14:creationId xmlns:p14="http://schemas.microsoft.com/office/powerpoint/2010/main" val="2229167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C00FF-6B42-7D84-7831-AACC4E189E93}"/>
              </a:ext>
            </a:extLst>
          </p:cNvPr>
          <p:cNvSpPr>
            <a:spLocks noGrp="1"/>
          </p:cNvSpPr>
          <p:nvPr>
            <p:ph type="title"/>
          </p:nvPr>
        </p:nvSpPr>
        <p:spPr>
          <a:xfrm>
            <a:off x="5549489" y="457199"/>
            <a:ext cx="5943599" cy="1920240"/>
          </a:xfrm>
        </p:spPr>
        <p:txBody>
          <a:bodyPr/>
          <a:lstStyle/>
          <a:p>
            <a:r>
              <a:rPr lang="en-US" dirty="0"/>
              <a:t>CONCLUSION</a:t>
            </a:r>
          </a:p>
        </p:txBody>
      </p:sp>
      <p:sp>
        <p:nvSpPr>
          <p:cNvPr id="4" name="Content Placeholder 3">
            <a:extLst>
              <a:ext uri="{FF2B5EF4-FFF2-40B4-BE49-F238E27FC236}">
                <a16:creationId xmlns:a16="http://schemas.microsoft.com/office/drawing/2014/main" id="{DE5C7B5A-A5C3-15D4-DF71-B692D28942FC}"/>
              </a:ext>
            </a:extLst>
          </p:cNvPr>
          <p:cNvSpPr>
            <a:spLocks noGrp="1"/>
          </p:cNvSpPr>
          <p:nvPr>
            <p:ph idx="15"/>
          </p:nvPr>
        </p:nvSpPr>
        <p:spPr>
          <a:xfrm>
            <a:off x="5549900" y="2706688"/>
            <a:ext cx="5943600" cy="3382962"/>
          </a:xfrm>
        </p:spPr>
        <p:txBody>
          <a:bodyPr>
            <a:normAutofit/>
          </a:bodyPr>
          <a:lstStyle/>
          <a:p>
            <a:pPr marL="0" lvl="0" indent="0" eaLnBrk="0" fontAlgn="base" hangingPunct="0">
              <a:lnSpc>
                <a:spcPct val="100000"/>
              </a:lnSpc>
              <a:spcBef>
                <a:spcPct val="0"/>
              </a:spcBef>
              <a:spcAft>
                <a:spcPct val="0"/>
              </a:spcAft>
              <a:buNone/>
            </a:pPr>
            <a:r>
              <a:rPr lang="en-US" sz="1600" dirty="0">
                <a:latin typeface="Söhne"/>
              </a:rPr>
              <a:t>Finally, we'll conclude the document by summarizing the key findings and contributions of our face recognition project. We'll reiterate the significance of our solution, its implications for various industries and applications, and potential avenues for future research and development. Additionally, we'll highlight any key takeaways or lessons learned from the project and express our vision for the continued advancement of face recognition technology.</a:t>
            </a:r>
          </a:p>
          <a:p>
            <a:pPr marL="0" lvl="0" indent="0" eaLnBrk="0" fontAlgn="base" hangingPunct="0">
              <a:lnSpc>
                <a:spcPct val="100000"/>
              </a:lnSpc>
              <a:spcBef>
                <a:spcPct val="0"/>
              </a:spcBef>
              <a:spcAft>
                <a:spcPct val="0"/>
              </a:spcAft>
              <a:buNone/>
            </a:pPr>
            <a:endParaRPr lang="en-US" sz="4400" dirty="0">
              <a:latin typeface="Arial" panose="020B0604020202020204" pitchFamily="34" charset="0"/>
            </a:endParaRPr>
          </a:p>
          <a:p>
            <a:endParaRPr lang="en-US" dirty="0"/>
          </a:p>
        </p:txBody>
      </p:sp>
      <p:pic>
        <p:nvPicPr>
          <p:cNvPr id="8" name="Content Placeholder 7"/>
          <p:cNvPicPr>
            <a:picLocks noGrp="1" noChangeAspect="1"/>
          </p:cNvPicPr>
          <p:nvPr>
            <p:ph idx="17"/>
          </p:nvPr>
        </p:nvPicPr>
        <p:blipFill>
          <a:blip r:embed="rId3">
            <a:extLst>
              <a:ext uri="{28A0092B-C50C-407E-A947-70E740481C1C}">
                <a14:useLocalDpi xmlns:a14="http://schemas.microsoft.com/office/drawing/2010/main" val="0"/>
              </a:ext>
            </a:extLst>
          </a:blip>
          <a:stretch>
            <a:fillRect/>
          </a:stretch>
        </p:blipFill>
        <p:spPr>
          <a:xfrm>
            <a:off x="822325" y="1488011"/>
            <a:ext cx="4298950" cy="3715359"/>
          </a:xfrm>
        </p:spPr>
      </p:pic>
      <p:sp>
        <p:nvSpPr>
          <p:cNvPr id="5"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0" y="0"/>
            <a:ext cx="50292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000" b="0" i="0" u="none" strike="noStrike" cap="none" normalizeH="0" baseline="0">
                <a:ln>
                  <a:noFill/>
                </a:ln>
                <a:solidFill>
                  <a:schemeClr val="tx1"/>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3261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Thank you</a:t>
            </a:r>
          </a:p>
        </p:txBody>
      </p:sp>
    </p:spTree>
    <p:extLst>
      <p:ext uri="{BB962C8B-B14F-4D97-AF65-F5344CB8AC3E}">
        <p14:creationId xmlns:p14="http://schemas.microsoft.com/office/powerpoint/2010/main" val="16096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59A27D-86C3-5ACC-9C6F-A44D36FE0FBD}"/>
              </a:ext>
            </a:extLst>
          </p:cNvPr>
          <p:cNvSpPr>
            <a:spLocks noGrp="1"/>
          </p:cNvSpPr>
          <p:nvPr>
            <p:ph idx="1"/>
          </p:nvPr>
        </p:nvSpPr>
        <p:spPr>
          <a:xfrm>
            <a:off x="977967" y="1735894"/>
            <a:ext cx="10892118" cy="4767593"/>
          </a:xfrm>
        </p:spPr>
        <p:txBody>
          <a:bodyPr>
            <a:noAutofit/>
          </a:bodyPr>
          <a:lstStyle/>
          <a:p>
            <a:r>
              <a:rPr lang="en-US" sz="2400" b="0" i="0" u="none" strike="noStrike" dirty="0">
                <a:solidFill>
                  <a:srgbClr val="000000"/>
                </a:solidFill>
                <a:effectLst/>
                <a:latin typeface="Arial" panose="020B0604020202020204" pitchFamily="34" charset="0"/>
              </a:rPr>
              <a:t>NAME       :  B.SANTHIYA</a:t>
            </a:r>
            <a:br>
              <a:rPr lang="en-US" sz="2400" b="0" i="0" u="none" strike="noStrike" dirty="0">
                <a:solidFill>
                  <a:srgbClr val="000000"/>
                </a:solidFill>
                <a:effectLst/>
                <a:latin typeface="Arial" panose="020B0604020202020204" pitchFamily="34" charset="0"/>
              </a:rPr>
            </a:br>
            <a:br>
              <a:rPr lang="en-US" sz="2400" b="0" i="0" u="none" strike="noStrike" dirty="0">
                <a:solidFill>
                  <a:srgbClr val="000000"/>
                </a:solidFill>
                <a:effectLst/>
                <a:latin typeface="Arial" panose="020B0604020202020204" pitchFamily="34" charset="0"/>
              </a:rPr>
            </a:br>
            <a:r>
              <a:rPr lang="en-US" sz="2400" b="0" i="0" u="none" strike="noStrike" dirty="0">
                <a:solidFill>
                  <a:srgbClr val="000000"/>
                </a:solidFill>
                <a:effectLst/>
                <a:latin typeface="Arial" panose="020B0604020202020204" pitchFamily="34" charset="0"/>
              </a:rPr>
              <a:t>EMAIL ID  :  </a:t>
            </a:r>
            <a:r>
              <a:rPr lang="en-US" sz="2400" b="0" i="0" u="sng" strike="noStrike" dirty="0">
                <a:solidFill>
                  <a:srgbClr val="0563C1"/>
                </a:solidFill>
                <a:effectLst/>
                <a:latin typeface="Arial" panose="020B0604020202020204" pitchFamily="34" charset="0"/>
                <a:hlinkClick r:id="rId2"/>
              </a:rPr>
              <a:t>bsanthiya863@gmail.com</a:t>
            </a:r>
            <a:br>
              <a:rPr lang="en-US" sz="2400" b="0" i="0" u="sng" strike="noStrike" dirty="0">
                <a:solidFill>
                  <a:srgbClr val="0563C1"/>
                </a:solidFill>
                <a:effectLst/>
                <a:latin typeface="Arial" panose="020B0604020202020204" pitchFamily="34" charset="0"/>
                <a:hlinkClick r:id="rId2"/>
              </a:rPr>
            </a:br>
            <a:br>
              <a:rPr lang="en-US" sz="2400" b="0" i="0" u="sng" strike="noStrike" dirty="0">
                <a:solidFill>
                  <a:srgbClr val="0563C1"/>
                </a:solidFill>
                <a:effectLst/>
                <a:latin typeface="Arial" panose="020B0604020202020204" pitchFamily="34" charset="0"/>
                <a:hlinkClick r:id="rId2"/>
              </a:rPr>
            </a:br>
            <a:r>
              <a:rPr lang="en-US" sz="2400" b="0" i="0" u="none" strike="noStrike" dirty="0">
                <a:solidFill>
                  <a:srgbClr val="000000"/>
                </a:solidFill>
                <a:effectLst/>
                <a:latin typeface="Arial" panose="020B0604020202020204" pitchFamily="34" charset="0"/>
              </a:rPr>
              <a:t>NM ID       : 74D179A6EA17C8FA71F41278DA881C73</a:t>
            </a:r>
            <a:br>
              <a:rPr lang="en-US" sz="2400" b="0" i="0" u="none" strike="noStrike" dirty="0">
                <a:solidFill>
                  <a:srgbClr val="000000"/>
                </a:solidFill>
                <a:effectLst/>
                <a:latin typeface="Arial" panose="020B0604020202020204" pitchFamily="34" charset="0"/>
              </a:rPr>
            </a:br>
            <a:br>
              <a:rPr lang="en-US" sz="2400" b="0" i="0" u="none" strike="noStrike" dirty="0">
                <a:solidFill>
                  <a:srgbClr val="000000"/>
                </a:solidFill>
                <a:effectLst/>
                <a:latin typeface="Arial" panose="020B0604020202020204" pitchFamily="34" charset="0"/>
              </a:rPr>
            </a:br>
            <a:r>
              <a:rPr lang="en-US" sz="2400" b="0" i="0" u="none" strike="noStrike" dirty="0">
                <a:solidFill>
                  <a:srgbClr val="000000"/>
                </a:solidFill>
                <a:effectLst/>
                <a:latin typeface="Arial" panose="020B0604020202020204" pitchFamily="34" charset="0"/>
              </a:rPr>
              <a:t>COLLEGE  : PARK COLLEGE OF ENGINEERING AND TECHNOLOGY   </a:t>
            </a:r>
            <a:br>
              <a:rPr lang="en-US" sz="2400" b="0" i="0" u="none" strike="noStrike" dirty="0">
                <a:solidFill>
                  <a:srgbClr val="000000"/>
                </a:solidFill>
                <a:effectLst/>
                <a:latin typeface="Arial" panose="020B0604020202020204" pitchFamily="34" charset="0"/>
              </a:rPr>
            </a:br>
            <a:r>
              <a:rPr lang="en-US" sz="2400" b="0" i="0" u="none" strike="noStrike" dirty="0">
                <a:solidFill>
                  <a:srgbClr val="000000"/>
                </a:solidFill>
                <a:effectLst/>
                <a:latin typeface="Arial" panose="020B0604020202020204" pitchFamily="34" charset="0"/>
              </a:rPr>
              <a:t>          </a:t>
            </a:r>
            <a:br>
              <a:rPr lang="en-US" sz="2400" b="1" i="0" u="none" strike="noStrike" dirty="0">
                <a:solidFill>
                  <a:srgbClr val="000000"/>
                </a:solidFill>
                <a:effectLst/>
                <a:latin typeface="Arial" panose="020B0604020202020204" pitchFamily="34" charset="0"/>
              </a:rPr>
            </a:br>
            <a:r>
              <a:rPr lang="en-US" sz="2400" b="0" i="0" u="none" strike="noStrike" dirty="0">
                <a:solidFill>
                  <a:srgbClr val="000000"/>
                </a:solidFill>
                <a:effectLst/>
                <a:latin typeface="Arial" panose="020B0604020202020204" pitchFamily="34" charset="0"/>
              </a:rPr>
              <a:t>DEPARTMENT: COMPUTER SCIENCE AND ENGINEERING</a:t>
            </a:r>
            <a:br>
              <a:rPr lang="en-US" sz="2400" b="0" i="0" u="none" strike="noStrike" dirty="0">
                <a:solidFill>
                  <a:srgbClr val="000000"/>
                </a:solidFill>
                <a:effectLst/>
                <a:latin typeface="Arial" panose="020B0604020202020204" pitchFamily="34" charset="0"/>
              </a:rPr>
            </a:br>
            <a:br>
              <a:rPr lang="en-US" sz="2400" b="0" i="0" u="none" strike="noStrike" dirty="0">
                <a:solidFill>
                  <a:srgbClr val="000000"/>
                </a:solidFill>
                <a:effectLst/>
                <a:latin typeface="Arial" panose="020B0604020202020204" pitchFamily="34" charset="0"/>
              </a:rPr>
            </a:br>
            <a:r>
              <a:rPr lang="en-US" sz="2400" b="0" i="0" u="none" strike="noStrike" dirty="0">
                <a:solidFill>
                  <a:srgbClr val="000000"/>
                </a:solidFill>
                <a:effectLst/>
                <a:latin typeface="Arial" panose="020B0604020202020204" pitchFamily="34" charset="0"/>
              </a:rPr>
              <a:t>REG NO          :712221104018</a:t>
            </a:r>
            <a:endParaRPr lang="en-US" sz="2400" dirty="0"/>
          </a:p>
        </p:txBody>
      </p:sp>
    </p:spTree>
    <p:extLst>
      <p:ext uri="{BB962C8B-B14F-4D97-AF65-F5344CB8AC3E}">
        <p14:creationId xmlns:p14="http://schemas.microsoft.com/office/powerpoint/2010/main" val="63386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br>
              <a:rPr lang="en-US" sz="4000" b="0" i="1" dirty="0"/>
            </a:br>
            <a:r>
              <a:rPr lang="en-US" sz="4000" b="0" i="1" dirty="0"/>
              <a:t>AGENDA</a:t>
            </a:r>
            <a:br>
              <a:rPr lang="en-US" sz="4000" i="1" dirty="0"/>
            </a:br>
            <a:br>
              <a:rPr lang="en-US" sz="4000" b="0" i="1" dirty="0"/>
            </a:br>
            <a:endParaRPr lang="en-US" b="0" i="1" dirty="0"/>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647114" y="1575583"/>
            <a:ext cx="10290933" cy="3808700"/>
          </a:xfrm>
        </p:spPr>
        <p:txBody>
          <a:bodyPr vert="horz" lIns="91440" tIns="45720" rIns="91440" bIns="45720" rtlCol="0" anchor="t">
            <a:normAutofit fontScale="92500" lnSpcReduction="10000"/>
          </a:bodyPr>
          <a:lstStyle/>
          <a:p>
            <a:pPr marL="457200" indent="-457200">
              <a:buFont typeface="Wingdings" panose="05000000000000000000" pitchFamily="2" charset="2"/>
              <a:buChar char="v"/>
            </a:pPr>
            <a:r>
              <a:rPr lang="en-US" b="0" i="0" dirty="0">
                <a:effectLst/>
                <a:latin typeface="Roboto" panose="020F0502020204030204" pitchFamily="2" charset="0"/>
              </a:rPr>
              <a:t>1. Problem Statement</a:t>
            </a:r>
          </a:p>
          <a:p>
            <a:pPr marL="457200" indent="-457200">
              <a:buFont typeface="Wingdings" panose="05000000000000000000" pitchFamily="2" charset="2"/>
              <a:buChar char="v"/>
            </a:pPr>
            <a:r>
              <a:rPr lang="en-US" b="0" i="0" dirty="0">
                <a:effectLst/>
                <a:latin typeface="Roboto" panose="020F0502020204030204" pitchFamily="2" charset="0"/>
              </a:rPr>
              <a:t> 2.Project Overview </a:t>
            </a:r>
          </a:p>
          <a:p>
            <a:pPr marL="457200" indent="-457200">
              <a:buFont typeface="Wingdings" panose="05000000000000000000" pitchFamily="2" charset="2"/>
              <a:buChar char="v"/>
            </a:pPr>
            <a:r>
              <a:rPr lang="en-US" b="0" i="0" dirty="0">
                <a:effectLst/>
                <a:latin typeface="Roboto" panose="020F0502020204030204" pitchFamily="2" charset="0"/>
              </a:rPr>
              <a:t>3. End Users</a:t>
            </a:r>
          </a:p>
          <a:p>
            <a:pPr marL="457200" indent="-457200">
              <a:buFont typeface="Wingdings" panose="05000000000000000000" pitchFamily="2" charset="2"/>
              <a:buChar char="v"/>
            </a:pPr>
            <a:r>
              <a:rPr lang="en-US" b="0" i="0" dirty="0">
                <a:effectLst/>
                <a:latin typeface="Roboto" panose="020F0502020204030204" pitchFamily="2" charset="0"/>
              </a:rPr>
              <a:t> 4.Our Solution and Proposition </a:t>
            </a:r>
          </a:p>
          <a:p>
            <a:pPr marL="457200" indent="-457200">
              <a:buFont typeface="Wingdings" panose="05000000000000000000" pitchFamily="2" charset="2"/>
              <a:buChar char="v"/>
            </a:pPr>
            <a:r>
              <a:rPr lang="en-US" b="0" i="0" dirty="0">
                <a:effectLst/>
                <a:latin typeface="Roboto" panose="020F0502020204030204" pitchFamily="2" charset="0"/>
              </a:rPr>
              <a:t>5. Key Features</a:t>
            </a:r>
          </a:p>
          <a:p>
            <a:pPr marL="457200" indent="-457200">
              <a:buFont typeface="Wingdings" panose="05000000000000000000" pitchFamily="2" charset="2"/>
              <a:buChar char="v"/>
            </a:pPr>
            <a:r>
              <a:rPr lang="en-US" b="0" i="0" dirty="0">
                <a:effectLst/>
                <a:latin typeface="Roboto" panose="020F0502020204030204" pitchFamily="2" charset="0"/>
              </a:rPr>
              <a:t> 6.Modelling Approach</a:t>
            </a:r>
          </a:p>
          <a:p>
            <a:pPr marL="457200" indent="-457200">
              <a:buFont typeface="Wingdings" panose="05000000000000000000" pitchFamily="2" charset="2"/>
              <a:buChar char="v"/>
            </a:pPr>
            <a:r>
              <a:rPr lang="en-US" b="0" i="0" dirty="0">
                <a:effectLst/>
                <a:latin typeface="Roboto" panose="020F0502020204030204" pitchFamily="2" charset="0"/>
              </a:rPr>
              <a:t> 7. Results </a:t>
            </a:r>
          </a:p>
          <a:p>
            <a:pPr marL="457200" indent="-457200">
              <a:buFont typeface="Wingdings" panose="05000000000000000000" pitchFamily="2" charset="2"/>
              <a:buChar char="v"/>
            </a:pPr>
            <a:r>
              <a:rPr lang="en-US" b="0" i="0" dirty="0">
                <a:effectLst/>
                <a:latin typeface="Roboto" panose="020F0502020204030204" pitchFamily="2" charset="0"/>
              </a:rPr>
              <a:t>8. Conclusion</a:t>
            </a:r>
            <a:endParaRPr lang="en-US" i="1" dirty="0"/>
          </a:p>
          <a:p>
            <a:pPr marL="457200" indent="-457200">
              <a:buFont typeface="Wingdings" panose="05000000000000000000" pitchFamily="2" charset="2"/>
              <a:buChar char="v"/>
            </a:pPr>
            <a:endParaRPr lang="en-US" i="1" dirty="0"/>
          </a:p>
          <a:p>
            <a:pPr marL="457200" indent="-457200">
              <a:buFont typeface="Wingdings" panose="05000000000000000000" pitchFamily="2" charset="2"/>
              <a:buChar char="v"/>
            </a:pPr>
            <a:endParaRPr lang="en-US" i="1" dirty="0"/>
          </a:p>
          <a:p>
            <a:pPr marL="457200" indent="-457200">
              <a:buFont typeface="Wingdings" panose="05000000000000000000" pitchFamily="2" charset="2"/>
              <a:buChar char="v"/>
            </a:pPr>
            <a:endParaRPr lang="en-US" i="1" dirty="0"/>
          </a:p>
          <a:p>
            <a:pPr marL="457200" indent="-457200">
              <a:buFont typeface="Wingdings" panose="05000000000000000000" pitchFamily="2" charset="2"/>
              <a:buChar char="v"/>
            </a:pPr>
            <a:endParaRPr lang="en-US" i="1" dirty="0"/>
          </a:p>
          <a:p>
            <a:pPr marL="457200" indent="-457200">
              <a:buFont typeface="Wingdings" panose="05000000000000000000" pitchFamily="2" charset="2"/>
              <a:buChar char="v"/>
            </a:pPr>
            <a:endParaRPr lang="en-US" i="1" dirty="0"/>
          </a:p>
          <a:p>
            <a:pPr marL="457200" indent="-457200">
              <a:buFont typeface="Wingdings" panose="05000000000000000000" pitchFamily="2" charset="2"/>
              <a:buChar char="v"/>
            </a:pPr>
            <a:endParaRPr lang="en-US" i="1" dirty="0"/>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1167492" y="1371600"/>
            <a:ext cx="5486400" cy="583809"/>
          </a:xfrm>
        </p:spPr>
        <p:txBody>
          <a:bodyPr/>
          <a:lstStyle/>
          <a:p>
            <a:r>
              <a:rPr lang="en-US" sz="3200" dirty="0"/>
              <a:t>PROBLRM STATEMENT:</a:t>
            </a:r>
          </a:p>
        </p:txBody>
      </p:sp>
      <p:sp>
        <p:nvSpPr>
          <p:cNvPr id="3" name="TextBox 2">
            <a:extLst>
              <a:ext uri="{FF2B5EF4-FFF2-40B4-BE49-F238E27FC236}">
                <a16:creationId xmlns:a16="http://schemas.microsoft.com/office/drawing/2014/main" id="{33E336AB-7A45-8F96-53BA-C004ED51F49B}"/>
              </a:ext>
            </a:extLst>
          </p:cNvPr>
          <p:cNvSpPr txBox="1"/>
          <p:nvPr/>
        </p:nvSpPr>
        <p:spPr>
          <a:xfrm>
            <a:off x="843809" y="2222696"/>
            <a:ext cx="5810083" cy="2246769"/>
          </a:xfrm>
          <a:prstGeom prst="rect">
            <a:avLst/>
          </a:prstGeom>
          <a:noFill/>
        </p:spPr>
        <p:txBody>
          <a:bodyPr wrap="square" rtlCol="0">
            <a:spAutoFit/>
          </a:bodyPr>
          <a:lstStyle/>
          <a:p>
            <a:r>
              <a:rPr lang="en-US" sz="2000" dirty="0"/>
              <a:t>Develop a robust face recognition system capable of accurately identifying individuals from images or video footage in real-time. The system should address challenges such as variations in lighting conditions, facial expressions, occlusions, and pose changes to achieve high accuracy and reliability across diverse scenarios.</a:t>
            </a:r>
          </a:p>
        </p:txBody>
      </p:sp>
      <p:pic>
        <p:nvPicPr>
          <p:cNvPr id="12" name="Picture Placeholder 11">
            <a:extLst>
              <a:ext uri="{FF2B5EF4-FFF2-40B4-BE49-F238E27FC236}">
                <a16:creationId xmlns:a16="http://schemas.microsoft.com/office/drawing/2014/main" id="{A766539A-0612-6F4E-6A5F-51FDDA438E93}"/>
              </a:ext>
            </a:extLst>
          </p:cNvPr>
          <p:cNvPicPr>
            <a:picLocks noGrp="1" noChangeAspect="1"/>
          </p:cNvPicPr>
          <p:nvPr>
            <p:ph type="pic" sz="quarter" idx="10"/>
          </p:nvPr>
        </p:nvPicPr>
        <p:blipFill>
          <a:blip r:embed="rId3"/>
          <a:srcRect l="12600" r="12600"/>
          <a:stretch>
            <a:fillRect/>
          </a:stretch>
        </p:blipFill>
        <p:spPr>
          <a:xfrm>
            <a:off x="6794695" y="1168400"/>
            <a:ext cx="4889305" cy="5133926"/>
          </a:xfrm>
        </p:spPr>
      </p:pic>
    </p:spTree>
    <p:extLst>
      <p:ext uri="{BB962C8B-B14F-4D97-AF65-F5344CB8AC3E}">
        <p14:creationId xmlns:p14="http://schemas.microsoft.com/office/powerpoint/2010/main" val="3662677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endParaRPr lang="en-IN" dirty="0"/>
          </a:p>
        </p:txBody>
      </p:sp>
      <p:sp>
        <p:nvSpPr>
          <p:cNvPr id="3" name="Content Placeholder 2"/>
          <p:cNvSpPr>
            <a:spLocks noGrp="1"/>
          </p:cNvSpPr>
          <p:nvPr>
            <p:ph idx="14"/>
          </p:nvPr>
        </p:nvSpPr>
        <p:spPr/>
        <p:txBody>
          <a:bodyPr>
            <a:normAutofit fontScale="92500" lnSpcReduction="20000"/>
          </a:bodyPr>
          <a:lstStyle/>
          <a:p>
            <a:r>
              <a:rPr lang="en-US" b="1" dirty="0"/>
              <a:t>Frontal Face Detection:</a:t>
            </a:r>
            <a:r>
              <a:rPr lang="en-US" dirty="0"/>
              <a:t> Utilize a frontal face algorithm to detect and locate frontal faces within the video stream or image frames.</a:t>
            </a:r>
          </a:p>
          <a:p>
            <a:r>
              <a:rPr lang="en-US" b="1" dirty="0"/>
              <a:t>Feature Extraction:</a:t>
            </a:r>
            <a:r>
              <a:rPr lang="en-US" dirty="0"/>
              <a:t> Extract distinctive features from detected frontal faces, such as key facial landmarks or </a:t>
            </a:r>
            <a:r>
              <a:rPr lang="en-US" dirty="0" err="1"/>
              <a:t>embeddings</a:t>
            </a:r>
            <a:r>
              <a:rPr lang="en-US" dirty="0"/>
              <a:t>, using deep learning techniques.</a:t>
            </a:r>
          </a:p>
          <a:p>
            <a:r>
              <a:rPr lang="en-US" b="1" dirty="0"/>
              <a:t>Face Matching:</a:t>
            </a:r>
            <a:r>
              <a:rPr lang="en-US" dirty="0"/>
              <a:t> Compare the extracted features against a database of known faces to identify individuals.</a:t>
            </a:r>
          </a:p>
          <a:p>
            <a:r>
              <a:rPr lang="en-US" b="1" dirty="0"/>
              <a:t>Real-time Processing:</a:t>
            </a:r>
            <a:r>
              <a:rPr lang="en-US" dirty="0"/>
              <a:t> Implement efficient algorithms and optimizations to ensure real-time face recognition with minimal delay.</a:t>
            </a:r>
          </a:p>
          <a:p>
            <a:r>
              <a:rPr lang="en-US" b="1" dirty="0"/>
              <a:t>User Interface:</a:t>
            </a:r>
            <a:r>
              <a:rPr lang="en-US" dirty="0"/>
              <a:t> Develop a user-friendly interface to visualize face recognition results and provide feedback to users.</a:t>
            </a:r>
          </a:p>
          <a:p>
            <a:r>
              <a:rPr lang="en-US" b="1" dirty="0"/>
              <a:t>Integration:</a:t>
            </a:r>
            <a:r>
              <a:rPr lang="en-US" dirty="0"/>
              <a:t> Integrate the face recognition system with existing security systems, surveillance cameras, or access control mechanisms.</a:t>
            </a:r>
          </a:p>
          <a:p>
            <a:endParaRPr lang="en-IN" dirty="0"/>
          </a:p>
        </p:txBody>
      </p:sp>
    </p:spTree>
    <p:extLst>
      <p:ext uri="{BB962C8B-B14F-4D97-AF65-F5344CB8AC3E}">
        <p14:creationId xmlns:p14="http://schemas.microsoft.com/office/powerpoint/2010/main" val="885600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1167492" y="69008"/>
            <a:ext cx="9779183" cy="1706563"/>
          </a:xfrm>
        </p:spPr>
        <p:txBody>
          <a:bodyPr/>
          <a:lstStyle/>
          <a:p>
            <a:r>
              <a:rPr lang="en-US" dirty="0"/>
              <a:t>END USER</a:t>
            </a:r>
          </a:p>
        </p:txBody>
      </p:sp>
      <p:sp>
        <p:nvSpPr>
          <p:cNvPr id="4" name="Content Placeholder 3">
            <a:extLst>
              <a:ext uri="{FF2B5EF4-FFF2-40B4-BE49-F238E27FC236}">
                <a16:creationId xmlns:a16="http://schemas.microsoft.com/office/drawing/2014/main" id="{DBA34351-9D9C-8C32-5CC0-3F19A1CAC037}"/>
              </a:ext>
            </a:extLst>
          </p:cNvPr>
          <p:cNvSpPr>
            <a:spLocks noGrp="1"/>
          </p:cNvSpPr>
          <p:nvPr>
            <p:ph idx="12"/>
          </p:nvPr>
        </p:nvSpPr>
        <p:spPr>
          <a:xfrm>
            <a:off x="957944" y="2034948"/>
            <a:ext cx="10319656" cy="3332162"/>
          </a:xfrm>
        </p:spPr>
        <p:txBody>
          <a:bodyPr>
            <a:normAutofit/>
          </a:bodyPr>
          <a:lstStyle/>
          <a:p>
            <a:r>
              <a:rPr lang="en-US" b="1" dirty="0"/>
              <a:t>Security Companies:</a:t>
            </a:r>
            <a:r>
              <a:rPr lang="en-US" dirty="0"/>
              <a:t> Security companies could use your face recognition system for access control in buildings, monitoring public spaces for security threats, or identifying individuals in surveillance footage.</a:t>
            </a:r>
          </a:p>
          <a:p>
            <a:r>
              <a:rPr lang="en-US" b="1" dirty="0"/>
              <a:t>Government Agencies:</a:t>
            </a:r>
            <a:r>
              <a:rPr lang="en-US" dirty="0"/>
              <a:t> Government agencies may use your system for border control, law enforcement, or tracking individuals of interest.</a:t>
            </a:r>
          </a:p>
          <a:p>
            <a:r>
              <a:rPr lang="en-US" b="1" dirty="0"/>
              <a:t>Retailers:</a:t>
            </a:r>
            <a:r>
              <a:rPr lang="en-US" dirty="0"/>
              <a:t> Retailers could utilize the face recognition system for customer analytics, personalized marketing, or identifying known shoplifters.</a:t>
            </a:r>
          </a:p>
          <a:p>
            <a:r>
              <a:rPr lang="en-US" b="1" dirty="0"/>
              <a:t>Corporate Offices:</a:t>
            </a:r>
            <a:r>
              <a:rPr lang="en-US" dirty="0"/>
              <a:t> Corporate offices might use the system for access control to secure sensitive areas or for attendance tracking.</a:t>
            </a:r>
          </a:p>
          <a:p>
            <a:endParaRPr lang="en-US" dirty="0"/>
          </a:p>
          <a:p>
            <a:endParaRPr lang="en-US" dirty="0"/>
          </a:p>
        </p:txBody>
      </p:sp>
    </p:spTree>
    <p:extLst>
      <p:ext uri="{BB962C8B-B14F-4D97-AF65-F5344CB8AC3E}">
        <p14:creationId xmlns:p14="http://schemas.microsoft.com/office/powerpoint/2010/main" val="2652102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786E-306F-FA21-4F87-81A032C68696}"/>
              </a:ext>
            </a:extLst>
          </p:cNvPr>
          <p:cNvSpPr>
            <a:spLocks noGrp="1"/>
          </p:cNvSpPr>
          <p:nvPr>
            <p:ph type="title"/>
          </p:nvPr>
        </p:nvSpPr>
        <p:spPr>
          <a:xfrm>
            <a:off x="1167492" y="136526"/>
            <a:ext cx="9779183" cy="1570038"/>
          </a:xfrm>
        </p:spPr>
        <p:txBody>
          <a:bodyPr/>
          <a:lstStyle/>
          <a:p>
            <a:r>
              <a:rPr lang="en-US" dirty="0"/>
              <a:t>OUR  SOLUTION AND PROPOSITION</a:t>
            </a:r>
          </a:p>
        </p:txBody>
      </p:sp>
      <p:sp>
        <p:nvSpPr>
          <p:cNvPr id="3" name="Content Placeholder 2"/>
          <p:cNvSpPr>
            <a:spLocks noGrp="1"/>
          </p:cNvSpPr>
          <p:nvPr>
            <p:ph idx="1"/>
          </p:nvPr>
        </p:nvSpPr>
        <p:spPr>
          <a:xfrm>
            <a:off x="1167492" y="2150146"/>
            <a:ext cx="9779182" cy="4196225"/>
          </a:xfrm>
        </p:spPr>
        <p:txBody>
          <a:bodyPr/>
          <a:lstStyle/>
          <a:p>
            <a:r>
              <a:rPr lang="en-US" sz="1600" b="1" dirty="0"/>
              <a:t>Solution: Real-time Face Recognition System</a:t>
            </a:r>
            <a:endParaRPr lang="en-US" sz="1600" dirty="0"/>
          </a:p>
          <a:p>
            <a:r>
              <a:rPr lang="en-US" sz="1600" dirty="0"/>
              <a:t>Our solution is a real-time face recognition system with advanced algorithms for accurate detection, feature extraction, and matching of faces. Key components include:</a:t>
            </a:r>
          </a:p>
          <a:p>
            <a:r>
              <a:rPr lang="en-US" sz="1600" b="1" dirty="0"/>
              <a:t>Advanced Face Detection:</a:t>
            </a:r>
            <a:r>
              <a:rPr lang="en-US" sz="1600" dirty="0"/>
              <a:t> Utilizes cutting-edge frontal face detection algorithms for accurate identification of faces facing towards the camera.</a:t>
            </a:r>
          </a:p>
          <a:p>
            <a:r>
              <a:rPr lang="en-US" sz="1600" b="1" dirty="0"/>
              <a:t>Feature Extraction:</a:t>
            </a:r>
            <a:r>
              <a:rPr lang="en-US" sz="1600" dirty="0"/>
              <a:t> Employs deep learning techniques to extract distinctive features for robust recognition in various conditions.</a:t>
            </a:r>
          </a:p>
          <a:p>
            <a:r>
              <a:rPr lang="en-US" sz="1600" b="1" dirty="0"/>
              <a:t>Face Matching:</a:t>
            </a:r>
            <a:r>
              <a:rPr lang="en-US" sz="1600" dirty="0"/>
              <a:t> Utilizes sophisticated algorithms for rapid and accurate matching against a database of known faces.</a:t>
            </a:r>
          </a:p>
          <a:p>
            <a:r>
              <a:rPr lang="en-US" sz="1600" b="1" dirty="0"/>
              <a:t>Real-time Processing:</a:t>
            </a:r>
            <a:r>
              <a:rPr lang="en-US" sz="1600" dirty="0"/>
              <a:t> Ensures seamless integration with minimal delay for instant recognition in live video streams.</a:t>
            </a:r>
          </a:p>
          <a:p>
            <a:r>
              <a:rPr lang="en-US" sz="1600" b="1" dirty="0"/>
              <a:t>Intuitive User Interface:</a:t>
            </a:r>
            <a:r>
              <a:rPr lang="en-US" sz="1600" dirty="0"/>
              <a:t> Provides a user-friendly interface for clear visualization and easy interaction.</a:t>
            </a:r>
          </a:p>
          <a:p>
            <a:endParaRPr lang="en-IN" sz="1600" dirty="0"/>
          </a:p>
        </p:txBody>
      </p:sp>
    </p:spTree>
    <p:extLst>
      <p:ext uri="{BB962C8B-B14F-4D97-AF65-F5344CB8AC3E}">
        <p14:creationId xmlns:p14="http://schemas.microsoft.com/office/powerpoint/2010/main" val="1678163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SOLUTION AND PROPOSITION</a:t>
            </a:r>
            <a:endParaRPr lang="en-IN" dirty="0"/>
          </a:p>
        </p:txBody>
      </p:sp>
      <p:sp>
        <p:nvSpPr>
          <p:cNvPr id="3" name="Content Placeholder 2"/>
          <p:cNvSpPr>
            <a:spLocks noGrp="1"/>
          </p:cNvSpPr>
          <p:nvPr>
            <p:ph idx="1"/>
          </p:nvPr>
        </p:nvSpPr>
        <p:spPr/>
        <p:txBody>
          <a:bodyPr>
            <a:normAutofit fontScale="62500" lnSpcReduction="20000"/>
          </a:bodyPr>
          <a:lstStyle/>
          <a:p>
            <a:r>
              <a:rPr lang="en-US" b="1" dirty="0"/>
              <a:t>Proposition:</a:t>
            </a:r>
            <a:endParaRPr lang="en-US" dirty="0"/>
          </a:p>
          <a:p>
            <a:r>
              <a:rPr lang="en-US" dirty="0"/>
              <a:t>Our face recognition system offers:</a:t>
            </a:r>
          </a:p>
          <a:p>
            <a:r>
              <a:rPr lang="en-US" b="1" dirty="0"/>
              <a:t>Enhanced Security:</a:t>
            </a:r>
            <a:r>
              <a:rPr lang="en-US" dirty="0"/>
              <a:t> Strengthened security measures through accurate identification for access control and surveillance.</a:t>
            </a:r>
          </a:p>
          <a:p>
            <a:r>
              <a:rPr lang="en-US" b="1" dirty="0"/>
              <a:t>Efficient Operations:</a:t>
            </a:r>
            <a:r>
              <a:rPr lang="en-US" dirty="0"/>
              <a:t> Streamlined tasks such as attendance tracking and customer identification for increased efficiency.</a:t>
            </a:r>
          </a:p>
          <a:p>
            <a:r>
              <a:rPr lang="en-US" b="1" dirty="0"/>
              <a:t>Personalized Experiences:</a:t>
            </a:r>
            <a:r>
              <a:rPr lang="en-US" dirty="0"/>
              <a:t> Enables personalized marketing and tailored services based on individual recognition.</a:t>
            </a:r>
          </a:p>
          <a:p>
            <a:r>
              <a:rPr lang="en-US" b="1" dirty="0"/>
              <a:t>Research and Development:</a:t>
            </a:r>
            <a:r>
              <a:rPr lang="en-US" dirty="0"/>
              <a:t> Facilitates innovation and experimentation in face recognition technology for researchers and developers.</a:t>
            </a:r>
          </a:p>
          <a:p>
            <a:r>
              <a:rPr lang="en-US" b="1" dirty="0"/>
              <a:t>Compliance and Privacy:</a:t>
            </a:r>
            <a:r>
              <a:rPr lang="en-US" dirty="0"/>
              <a:t> Ensures compliance with data protection regulations and privacy safeguards for ethical use.</a:t>
            </a:r>
          </a:p>
          <a:p>
            <a:endParaRPr lang="en-IN" dirty="0"/>
          </a:p>
        </p:txBody>
      </p:sp>
    </p:spTree>
    <p:extLst>
      <p:ext uri="{BB962C8B-B14F-4D97-AF65-F5344CB8AC3E}">
        <p14:creationId xmlns:p14="http://schemas.microsoft.com/office/powerpoint/2010/main" val="2259338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F58C-138C-55F4-DA77-4C3F06C81A1C}"/>
              </a:ext>
            </a:extLst>
          </p:cNvPr>
          <p:cNvSpPr>
            <a:spLocks noGrp="1"/>
          </p:cNvSpPr>
          <p:nvPr>
            <p:ph type="title"/>
          </p:nvPr>
        </p:nvSpPr>
        <p:spPr>
          <a:xfrm>
            <a:off x="1167492" y="457200"/>
            <a:ext cx="10643508" cy="1371600"/>
          </a:xfrm>
        </p:spPr>
        <p:txBody>
          <a:bodyPr/>
          <a:lstStyle/>
          <a:p>
            <a:r>
              <a:rPr lang="en-US" dirty="0"/>
              <a:t>KEY FEATURES </a:t>
            </a:r>
          </a:p>
        </p:txBody>
      </p:sp>
      <p:sp>
        <p:nvSpPr>
          <p:cNvPr id="3" name="Content Placeholder 2">
            <a:extLst>
              <a:ext uri="{FF2B5EF4-FFF2-40B4-BE49-F238E27FC236}">
                <a16:creationId xmlns:a16="http://schemas.microsoft.com/office/drawing/2014/main" id="{9B5DDE7C-335B-FD23-E1E6-CDCB99B7878C}"/>
              </a:ext>
            </a:extLst>
          </p:cNvPr>
          <p:cNvSpPr>
            <a:spLocks noGrp="1"/>
          </p:cNvSpPr>
          <p:nvPr>
            <p:ph idx="15"/>
          </p:nvPr>
        </p:nvSpPr>
        <p:spPr>
          <a:xfrm>
            <a:off x="1166813" y="2652713"/>
            <a:ext cx="5394325" cy="3436937"/>
          </a:xfrm>
        </p:spPr>
        <p:txBody>
          <a:bodyPr>
            <a:normAutofit fontScale="70000" lnSpcReduction="20000"/>
          </a:bodyPr>
          <a:lstStyle/>
          <a:p>
            <a:r>
              <a:rPr lang="en-US" b="1" dirty="0"/>
              <a:t>High Accuracy:</a:t>
            </a:r>
            <a:r>
              <a:rPr lang="en-US" dirty="0"/>
              <a:t> Our system achieves high accuracy in identifying individuals, even in challenging conditions such as varying lighting, angles, and occlusions. This ensures reliable performance in real-world scenarios.</a:t>
            </a:r>
          </a:p>
          <a:p>
            <a:r>
              <a:rPr lang="en-US" b="1" dirty="0"/>
              <a:t>Real-time Processing:</a:t>
            </a:r>
            <a:r>
              <a:rPr lang="en-US" dirty="0"/>
              <a:t> Utilizing efficient algorithms and optimizations, our system performs face recognition in real-time with minimal delay. This enables instantaneous identification of faces from live video streams or camera feeds.</a:t>
            </a:r>
          </a:p>
          <a:p>
            <a:r>
              <a:rPr lang="en-US" b="1" dirty="0"/>
              <a:t>Scalability:</a:t>
            </a:r>
            <a:r>
              <a:rPr lang="en-US" dirty="0"/>
              <a:t> Our system is designed to handle a large number of faces and can scale to accommodate growing datasets and user bases. This makes it suitable for deployment in environments with high throughput and traffic.</a:t>
            </a:r>
          </a:p>
          <a:p>
            <a:r>
              <a:rPr lang="en-US" b="1" dirty="0"/>
              <a:t>Robustness:</a:t>
            </a:r>
            <a:r>
              <a:rPr lang="en-US" dirty="0"/>
              <a:t> We have implemented measures to enhance the robustness of our system against factors such as changes in appearance (e.g., facial hair, glasses), age progression, and environmental variations. This ensures consistent performance across diverse conditions.</a:t>
            </a:r>
          </a:p>
          <a:p>
            <a:endParaRPr lang="en-US" dirty="0"/>
          </a:p>
        </p:txBody>
      </p:sp>
      <p:pic>
        <p:nvPicPr>
          <p:cNvPr id="7" name="Picture Placeholder 6"/>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16650" r="16650"/>
          <a:stretch>
            <a:fillRect/>
          </a:stretch>
        </p:blipFill>
        <p:spPr/>
      </p:pic>
    </p:spTree>
    <p:extLst>
      <p:ext uri="{BB962C8B-B14F-4D97-AF65-F5344CB8AC3E}">
        <p14:creationId xmlns:p14="http://schemas.microsoft.com/office/powerpoint/2010/main" val="362649583"/>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2.xml><?xml version="1.0" encoding="utf-8"?>
<ds:datastoreItem xmlns:ds="http://schemas.openxmlformats.org/officeDocument/2006/customXml" ds:itemID="{61E98C35-9ECE-4425-BCBA-00E118C705CE}">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130</TotalTime>
  <Words>916</Words>
  <Application>Microsoft Office PowerPoint</Application>
  <PresentationFormat>Widescreen</PresentationFormat>
  <Paragraphs>71</Paragraphs>
  <Slides>13</Slides>
  <Notes>9</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Custom</vt:lpstr>
      <vt:lpstr>FACE RECOGNITION USING MACHINE LEARING </vt:lpstr>
      <vt:lpstr>PowerPoint Presentation</vt:lpstr>
      <vt:lpstr> AGENDA  </vt:lpstr>
      <vt:lpstr>PROBLRM STATEMENT:</vt:lpstr>
      <vt:lpstr>PROJECT OVERVIEW</vt:lpstr>
      <vt:lpstr>END USER</vt:lpstr>
      <vt:lpstr>OUR  SOLUTION AND PROPOSITION</vt:lpstr>
      <vt:lpstr>OUR  SOLUTION AND PROPOSITION</vt:lpstr>
      <vt:lpstr>KEY FEATURES </vt:lpstr>
      <vt:lpstr>MODELING APPROACH</vt:lpstr>
      <vt:lpstr>                          RESULTS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USING MACHINE LEARING </dc:title>
  <dc:creator>USER</dc:creator>
  <cp:lastModifiedBy>Santhiya. B</cp:lastModifiedBy>
  <cp:revision>7</cp:revision>
  <dcterms:created xsi:type="dcterms:W3CDTF">2024-03-29T12:32:13Z</dcterms:created>
  <dcterms:modified xsi:type="dcterms:W3CDTF">2024-04-05T01:26:02Z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