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3" r:id="rId15"/>
    <p:sldId id="268" r:id="rId16"/>
    <p:sldId id="269" r:id="rId17"/>
    <p:sldId id="270" r:id="rId18"/>
    <p:sldId id="271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044" y="237497"/>
            <a:ext cx="10455910" cy="1099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8535" y="1850707"/>
            <a:ext cx="10849610" cy="3691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2349" y="5190553"/>
            <a:ext cx="2706370" cy="6076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 indent="410845">
              <a:lnSpc>
                <a:spcPct val="105000"/>
              </a:lnSpc>
              <a:spcBef>
                <a:spcPts val="15"/>
              </a:spcBef>
            </a:pPr>
            <a:r>
              <a:rPr sz="1850" b="1" dirty="0">
                <a:solidFill>
                  <a:srgbClr val="00AEEE"/>
                </a:solidFill>
                <a:latin typeface="Arial" panose="020B0604020202020204"/>
                <a:cs typeface="Arial" panose="020B0604020202020204"/>
              </a:rPr>
              <a:t>PRESENTED</a:t>
            </a:r>
            <a:r>
              <a:rPr sz="1850" b="1" spc="160" dirty="0">
                <a:solidFill>
                  <a:srgbClr val="00AEE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b="1" spc="-25" dirty="0">
                <a:solidFill>
                  <a:srgbClr val="00AEEE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1850" b="1" dirty="0">
                <a:solidFill>
                  <a:srgbClr val="00AEEE"/>
                </a:solidFill>
                <a:latin typeface="Arial" panose="020B0604020202020204"/>
                <a:cs typeface="Arial" panose="020B0604020202020204"/>
              </a:rPr>
              <a:t>SANTHIYA</a:t>
            </a:r>
            <a:r>
              <a:rPr sz="1850" b="1" spc="25" dirty="0">
                <a:solidFill>
                  <a:srgbClr val="00AEEE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50" b="1" spc="-25" dirty="0">
                <a:solidFill>
                  <a:srgbClr val="00AEEE"/>
                </a:solidFill>
                <a:latin typeface="Arial" panose="020B0604020202020204"/>
                <a:cs typeface="Arial" panose="020B0604020202020204"/>
              </a:rPr>
              <a:t>S-</a:t>
            </a:r>
            <a:r>
              <a:rPr sz="1850" b="1" spc="-10" dirty="0">
                <a:solidFill>
                  <a:srgbClr val="00AEEE"/>
                </a:solidFill>
                <a:latin typeface="Arial" panose="020B0604020202020204"/>
                <a:cs typeface="Arial" panose="020B0604020202020204"/>
              </a:rPr>
              <a:t>ADB23096</a:t>
            </a:r>
            <a:endParaRPr sz="18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30"/>
              </a:spcBef>
            </a:pPr>
            <a:r>
              <a:rPr sz="2000" dirty="0"/>
              <a:t>K.RAMAKRISHNAN</a:t>
            </a:r>
            <a:r>
              <a:rPr sz="2000" spc="-50" dirty="0"/>
              <a:t> </a:t>
            </a:r>
            <a:r>
              <a:rPr sz="2000" spc="-10" dirty="0"/>
              <a:t>COLLEGE</a:t>
            </a:r>
            <a:r>
              <a:rPr sz="2000" spc="-90" dirty="0"/>
              <a:t> </a:t>
            </a:r>
            <a:r>
              <a:rPr sz="2000" dirty="0"/>
              <a:t>OF</a:t>
            </a:r>
            <a:r>
              <a:rPr sz="2000" spc="-135" dirty="0"/>
              <a:t> </a:t>
            </a:r>
            <a:r>
              <a:rPr sz="2000" spc="-10" dirty="0"/>
              <a:t>TECHNOLOGY</a:t>
            </a:r>
            <a:endParaRPr sz="2000"/>
          </a:p>
          <a:p>
            <a:pPr marL="31115" algn="ctr">
              <a:lnSpc>
                <a:spcPct val="100000"/>
              </a:lnSpc>
              <a:spcBef>
                <a:spcPts val="5"/>
              </a:spcBef>
            </a:pPr>
            <a:r>
              <a:rPr sz="2000" spc="-20" dirty="0"/>
              <a:t>(AUTONOMOUS),</a:t>
            </a:r>
            <a:r>
              <a:rPr sz="2000" spc="-25" dirty="0"/>
              <a:t> </a:t>
            </a:r>
            <a:r>
              <a:rPr sz="2000" spc="-10" dirty="0"/>
              <a:t>TRICHY</a:t>
            </a:r>
            <a:endParaRPr sz="2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09725" y="1857311"/>
            <a:ext cx="9101455" cy="2138680"/>
            <a:chOff x="1609725" y="1857311"/>
            <a:chExt cx="9101455" cy="213868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6208" y="2141750"/>
              <a:ext cx="4663167" cy="36028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5125" y="1857311"/>
              <a:ext cx="3633851" cy="10334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5" y="2409761"/>
              <a:ext cx="9101201" cy="10334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4875" y="2962211"/>
              <a:ext cx="976312" cy="10334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7300" y="2962211"/>
              <a:ext cx="776287" cy="103346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19700" y="2962211"/>
              <a:ext cx="2271776" cy="103346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906651" y="1998344"/>
            <a:ext cx="8377555" cy="16814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985" algn="ctr">
              <a:lnSpc>
                <a:spcPct val="101000"/>
              </a:lnSpc>
              <a:spcBef>
                <a:spcPts val="70"/>
              </a:spcBef>
            </a:pPr>
            <a:r>
              <a:rPr sz="3600" b="1" dirty="0">
                <a:latin typeface="Times New Roman" panose="02020603050405020304"/>
                <a:cs typeface="Times New Roman" panose="02020603050405020304"/>
              </a:rPr>
              <a:t>GROUPING</a:t>
            </a:r>
            <a:r>
              <a:rPr sz="36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dirty="0"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36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10" dirty="0">
                <a:latin typeface="Times New Roman" panose="02020603050405020304"/>
                <a:cs typeface="Times New Roman" panose="02020603050405020304"/>
              </a:rPr>
              <a:t>CUSTOMERS </a:t>
            </a:r>
            <a:r>
              <a:rPr sz="3600" b="1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36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6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dirty="0">
                <a:latin typeface="Times New Roman" panose="02020603050405020304"/>
                <a:cs typeface="Times New Roman" panose="02020603050405020304"/>
              </a:rPr>
              <a:t>PURCHASE</a:t>
            </a:r>
            <a:r>
              <a:rPr sz="36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dirty="0">
                <a:latin typeface="Times New Roman" panose="02020603050405020304"/>
                <a:cs typeface="Times New Roman" panose="02020603050405020304"/>
              </a:rPr>
              <a:t>HABITS</a:t>
            </a:r>
            <a:r>
              <a:rPr sz="360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b="1" spc="-10" dirty="0">
                <a:latin typeface="Times New Roman" panose="02020603050405020304"/>
                <a:cs typeface="Times New Roman" panose="02020603050405020304"/>
              </a:rPr>
              <a:t>USING K-</a:t>
            </a:r>
            <a:r>
              <a:rPr sz="3600" b="1" spc="-20" dirty="0">
                <a:latin typeface="Times New Roman" panose="02020603050405020304"/>
                <a:cs typeface="Times New Roman" panose="02020603050405020304"/>
              </a:rPr>
              <a:t>MEANS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42" rIns="0" bIns="0" rtlCol="0">
            <a:spAutoFit/>
          </a:bodyPr>
          <a:lstStyle/>
          <a:p>
            <a:pPr marL="2884805">
              <a:lnSpc>
                <a:spcPct val="100000"/>
              </a:lnSpc>
              <a:spcBef>
                <a:spcPts val="130"/>
              </a:spcBef>
            </a:pPr>
            <a:r>
              <a:rPr spc="-60" dirty="0">
                <a:solidFill>
                  <a:srgbClr val="FF0000"/>
                </a:solidFill>
              </a:rPr>
              <a:t>MODULE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spc="-45" dirty="0">
                <a:solidFill>
                  <a:srgbClr val="FF0000"/>
                </a:solidFill>
              </a:rPr>
              <a:t>DESCRIPTION</a:t>
            </a:r>
            <a:endParaRPr spc="-4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indent="-340995" algn="just">
              <a:lnSpc>
                <a:spcPts val="2865"/>
              </a:lnSpc>
              <a:spcBef>
                <a:spcPts val="100"/>
              </a:spcBef>
              <a:buFont typeface="Arial MT"/>
              <a:buChar char="•"/>
              <a:tabLst>
                <a:tab pos="353695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Module3:</a:t>
            </a:r>
            <a:r>
              <a:rPr dirty="0"/>
              <a:t>group_by()</a:t>
            </a:r>
            <a:r>
              <a:rPr spc="-30" dirty="0"/>
              <a:t> </a:t>
            </a:r>
            <a:r>
              <a:rPr dirty="0"/>
              <a:t>+</a:t>
            </a:r>
            <a:r>
              <a:rPr spc="-40" dirty="0"/>
              <a:t> </a:t>
            </a:r>
            <a:r>
              <a:rPr spc="-10" dirty="0"/>
              <a:t>summarise()</a:t>
            </a:r>
            <a:endParaRPr spc="-10" dirty="0"/>
          </a:p>
          <a:p>
            <a:pPr marL="1766570" algn="just">
              <a:lnSpc>
                <a:spcPts val="2865"/>
              </a:lnSpc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Library</a:t>
            </a:r>
            <a:r>
              <a:rPr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dirty="0">
                <a:latin typeface="Arial MT"/>
                <a:cs typeface="Arial MT"/>
              </a:rPr>
              <a:t>: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-20" dirty="0">
                <a:latin typeface="Consolas" panose="020B0609020204030204"/>
                <a:cs typeface="Consolas" panose="020B0609020204030204"/>
              </a:rPr>
              <a:t>dplyr</a:t>
            </a:r>
            <a:endParaRPr spc="-20" dirty="0">
              <a:latin typeface="Consolas" panose="020B0609020204030204"/>
              <a:cs typeface="Consolas" panose="020B0609020204030204"/>
            </a:endParaRPr>
          </a:p>
          <a:p>
            <a:pPr marL="12700" marR="5080" indent="1372870" algn="just">
              <a:lnSpc>
                <a:spcPct val="100000"/>
              </a:lnSpc>
              <a:spcBef>
                <a:spcPts val="35"/>
              </a:spcBef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Description</a:t>
            </a:r>
            <a:r>
              <a:rPr dirty="0">
                <a:latin typeface="Arial MT"/>
                <a:cs typeface="Arial MT"/>
              </a:rPr>
              <a:t>:</a:t>
            </a:r>
            <a:r>
              <a:rPr dirty="0"/>
              <a:t>These</a:t>
            </a:r>
            <a:r>
              <a:rPr spc="434" dirty="0"/>
              <a:t> </a:t>
            </a:r>
            <a:r>
              <a:rPr dirty="0"/>
              <a:t>modules</a:t>
            </a:r>
            <a:r>
              <a:rPr spc="420" dirty="0"/>
              <a:t> </a:t>
            </a:r>
            <a:r>
              <a:rPr dirty="0"/>
              <a:t>are</a:t>
            </a:r>
            <a:r>
              <a:rPr spc="409" dirty="0"/>
              <a:t> </a:t>
            </a:r>
            <a:r>
              <a:rPr dirty="0"/>
              <a:t>used</a:t>
            </a:r>
            <a:r>
              <a:rPr spc="400" dirty="0"/>
              <a:t> </a:t>
            </a:r>
            <a:r>
              <a:rPr dirty="0"/>
              <a:t>to</a:t>
            </a:r>
            <a:r>
              <a:rPr spc="409" dirty="0"/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summarize</a:t>
            </a:r>
            <a:r>
              <a:rPr b="1" spc="4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b="1" spc="3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b="1" spc="3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by</a:t>
            </a:r>
            <a:r>
              <a:rPr spc="425" dirty="0"/>
              <a:t> </a:t>
            </a:r>
            <a:r>
              <a:rPr spc="-10" dirty="0"/>
              <a:t>clusters. </a:t>
            </a:r>
            <a:r>
              <a:rPr dirty="0"/>
              <a:t>They</a:t>
            </a:r>
            <a:r>
              <a:rPr spc="110" dirty="0"/>
              <a:t> </a:t>
            </a:r>
            <a:r>
              <a:rPr dirty="0"/>
              <a:t>calculate</a:t>
            </a:r>
            <a:r>
              <a:rPr spc="160" dirty="0"/>
              <a:t> </a:t>
            </a:r>
            <a:r>
              <a:rPr dirty="0"/>
              <a:t>average</a:t>
            </a:r>
            <a:r>
              <a:rPr spc="155" dirty="0"/>
              <a:t> </a:t>
            </a:r>
            <a:r>
              <a:rPr dirty="0"/>
              <a:t>spending</a:t>
            </a:r>
            <a:r>
              <a:rPr spc="110" dirty="0"/>
              <a:t> </a:t>
            </a:r>
            <a:r>
              <a:rPr dirty="0"/>
              <a:t>in</a:t>
            </a:r>
            <a:r>
              <a:rPr spc="125" dirty="0"/>
              <a:t> </a:t>
            </a:r>
            <a:r>
              <a:rPr dirty="0"/>
              <a:t>each</a:t>
            </a:r>
            <a:r>
              <a:rPr spc="100" dirty="0"/>
              <a:t> </a:t>
            </a:r>
            <a:r>
              <a:rPr dirty="0"/>
              <a:t>category</a:t>
            </a:r>
            <a:r>
              <a:rPr spc="145" dirty="0"/>
              <a:t> </a:t>
            </a:r>
            <a:r>
              <a:rPr dirty="0"/>
              <a:t>for</a:t>
            </a:r>
            <a:r>
              <a:rPr spc="114" dirty="0"/>
              <a:t> </a:t>
            </a:r>
            <a:r>
              <a:rPr dirty="0"/>
              <a:t>every</a:t>
            </a:r>
            <a:r>
              <a:rPr spc="150" dirty="0"/>
              <a:t> </a:t>
            </a:r>
            <a:r>
              <a:rPr dirty="0"/>
              <a:t>cluster,</a:t>
            </a:r>
            <a:r>
              <a:rPr spc="160" dirty="0"/>
              <a:t> </a:t>
            </a:r>
            <a:r>
              <a:rPr dirty="0"/>
              <a:t>helping</a:t>
            </a:r>
            <a:r>
              <a:rPr spc="130" dirty="0"/>
              <a:t> </a:t>
            </a:r>
            <a:r>
              <a:rPr spc="-10" dirty="0"/>
              <a:t>understand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characteristics</a:t>
            </a:r>
            <a:r>
              <a:rPr spc="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each</a:t>
            </a:r>
            <a:r>
              <a:rPr spc="-55" dirty="0"/>
              <a:t> </a:t>
            </a:r>
            <a:r>
              <a:rPr dirty="0"/>
              <a:t>customer</a:t>
            </a:r>
            <a:r>
              <a:rPr spc="-60" dirty="0"/>
              <a:t> </a:t>
            </a:r>
            <a:r>
              <a:rPr spc="-10" dirty="0"/>
              <a:t>group.</a:t>
            </a:r>
            <a:endParaRPr spc="-10" dirty="0"/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-10" dirty="0"/>
          </a:p>
          <a:p>
            <a:pPr marL="347345" indent="-33464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47345" algn="l"/>
              </a:tabLst>
            </a:pPr>
            <a:r>
              <a:rPr b="1" spc="-10" dirty="0">
                <a:latin typeface="Times New Roman" panose="02020603050405020304"/>
                <a:cs typeface="Times New Roman" panose="02020603050405020304"/>
              </a:rPr>
              <a:t>Module4:</a:t>
            </a:r>
            <a:r>
              <a:rPr spc="-10" dirty="0"/>
              <a:t>observeEvent()</a:t>
            </a:r>
            <a:endParaRPr spc="-10" dirty="0"/>
          </a:p>
          <a:p>
            <a:pPr marL="1537970">
              <a:lnSpc>
                <a:spcPts val="2870"/>
              </a:lnSpc>
              <a:spcBef>
                <a:spcPts val="45"/>
              </a:spcBef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Library</a:t>
            </a:r>
            <a:r>
              <a:rPr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dirty="0"/>
              <a:t>:</a:t>
            </a:r>
            <a:r>
              <a:rPr spc="-35" dirty="0"/>
              <a:t> </a:t>
            </a:r>
            <a:r>
              <a:rPr spc="-20" dirty="0"/>
              <a:t>shiny</a:t>
            </a:r>
            <a:endParaRPr spc="-20" dirty="0"/>
          </a:p>
          <a:p>
            <a:pPr marL="1537970">
              <a:lnSpc>
                <a:spcPts val="2870"/>
              </a:lnSpc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Description</a:t>
            </a:r>
            <a:r>
              <a:rPr dirty="0"/>
              <a:t>:This</a:t>
            </a:r>
            <a:r>
              <a:rPr spc="-15" dirty="0"/>
              <a:t> </a:t>
            </a:r>
            <a:r>
              <a:rPr dirty="0"/>
              <a:t>module</a:t>
            </a:r>
            <a:r>
              <a:rPr spc="-50" dirty="0"/>
              <a:t> </a:t>
            </a:r>
            <a:r>
              <a:rPr dirty="0"/>
              <a:t>listens</a:t>
            </a:r>
            <a:r>
              <a:rPr spc="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user</a:t>
            </a:r>
            <a:r>
              <a:rPr spc="-80" dirty="0"/>
              <a:t> </a:t>
            </a:r>
            <a:r>
              <a:rPr dirty="0"/>
              <a:t>interaction</a:t>
            </a:r>
            <a:r>
              <a:rPr spc="-35" dirty="0"/>
              <a:t> </a:t>
            </a:r>
            <a:r>
              <a:rPr dirty="0"/>
              <a:t>(button</a:t>
            </a:r>
            <a:r>
              <a:rPr spc="-30" dirty="0"/>
              <a:t> </a:t>
            </a:r>
            <a:r>
              <a:rPr dirty="0"/>
              <a:t>click)</a:t>
            </a:r>
            <a:r>
              <a:rPr spc="-10" dirty="0"/>
              <a:t> </a:t>
            </a:r>
            <a:r>
              <a:rPr spc="-25" dirty="0"/>
              <a:t>and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triggers</a:t>
            </a:r>
            <a:r>
              <a:rPr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spc="-10" dirty="0">
                <a:latin typeface="Times New Roman" panose="02020603050405020304"/>
                <a:cs typeface="Times New Roman" panose="02020603050405020304"/>
              </a:rPr>
              <a:t>K-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Means clustering</a:t>
            </a:r>
            <a:r>
              <a:rPr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when</a:t>
            </a:r>
            <a:r>
              <a:rPr spc="-3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"Run</a:t>
            </a:r>
            <a:r>
              <a:rPr spc="-35" dirty="0"/>
              <a:t> </a:t>
            </a:r>
            <a:r>
              <a:rPr dirty="0"/>
              <a:t>Clustering"</a:t>
            </a:r>
            <a:r>
              <a:rPr spc="-35" dirty="0"/>
              <a:t> </a:t>
            </a:r>
            <a:r>
              <a:rPr dirty="0"/>
              <a:t>button</a:t>
            </a:r>
            <a:r>
              <a:rPr spc="-35" dirty="0"/>
              <a:t> </a:t>
            </a:r>
            <a:r>
              <a:rPr dirty="0"/>
              <a:t>is </a:t>
            </a:r>
            <a:r>
              <a:rPr spc="-10" dirty="0"/>
              <a:t>pressed.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68" rIns="0" bIns="0" rtlCol="0">
            <a:spAutoFit/>
          </a:bodyPr>
          <a:lstStyle/>
          <a:p>
            <a:pPr marL="307848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FF0000"/>
                </a:solidFill>
              </a:rPr>
              <a:t>IMPLEMENTATION</a:t>
            </a:r>
            <a:endParaRPr spc="-10" dirty="0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2000" y="1447800"/>
            <a:ext cx="91071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/>
              <a:t>library(shiny)</a:t>
            </a:r>
            <a:endParaRPr lang="en-US" altLang="en-US"/>
          </a:p>
          <a:p>
            <a:pPr algn="just"/>
            <a:r>
              <a:rPr lang="en-US" altLang="en-US"/>
              <a:t>library(ggplot2)</a:t>
            </a:r>
            <a:endParaRPr lang="en-US" altLang="en-US"/>
          </a:p>
          <a:p>
            <a:pPr algn="just"/>
            <a:r>
              <a:rPr lang="en-US" altLang="en-US"/>
              <a:t>library(factoextra)</a:t>
            </a:r>
            <a:endParaRPr lang="en-US" altLang="en-US"/>
          </a:p>
          <a:p>
            <a:pPr algn="just"/>
            <a:r>
              <a:rPr lang="en-US" altLang="en-US"/>
              <a:t>library(dplyr)</a:t>
            </a:r>
            <a:endParaRPr lang="en-US" altLang="en-US"/>
          </a:p>
          <a:p>
            <a:pPr algn="just"/>
            <a:r>
              <a:rPr lang="en-US" altLang="en-US"/>
              <a:t>generate_data &lt;- function(n = 100) {</a:t>
            </a:r>
            <a:endParaRPr lang="en-US" altLang="en-US"/>
          </a:p>
          <a:p>
            <a:pPr algn="just"/>
            <a:r>
              <a:rPr lang="en-US" altLang="en-US"/>
              <a:t>  set.seed(123)</a:t>
            </a:r>
            <a:endParaRPr lang="en-US" altLang="en-US"/>
          </a:p>
          <a:p>
            <a:pPr algn="just"/>
            <a:r>
              <a:rPr lang="en-US" altLang="en-US"/>
              <a:t>  data.frame(</a:t>
            </a:r>
            <a:endParaRPr lang="en-US" altLang="en-US"/>
          </a:p>
          <a:p>
            <a:pPr algn="just"/>
            <a:r>
              <a:rPr lang="en-US" altLang="en-US"/>
              <a:t>    CustomerID = 1:n,</a:t>
            </a:r>
            <a:endParaRPr lang="en-US" altLang="en-US"/>
          </a:p>
          <a:p>
            <a:pPr algn="just"/>
            <a:r>
              <a:rPr lang="en-US" altLang="en-US"/>
              <a:t>    Groceries = runif(n, 100, 1000),</a:t>
            </a:r>
            <a:endParaRPr lang="en-US" altLang="en-US"/>
          </a:p>
          <a:p>
            <a:pPr algn="just"/>
            <a:r>
              <a:rPr lang="en-US" altLang="en-US"/>
              <a:t>    Electronics = runif(n, 50, 2000),</a:t>
            </a:r>
            <a:endParaRPr lang="en-US" altLang="en-US"/>
          </a:p>
          <a:p>
            <a:pPr algn="just"/>
            <a:r>
              <a:rPr lang="en-US" altLang="en-US"/>
              <a:t>    Clothing = runif(n, 20, 800),</a:t>
            </a:r>
            <a:endParaRPr lang="en-US" altLang="en-US"/>
          </a:p>
          <a:p>
            <a:pPr algn="just"/>
            <a:r>
              <a:rPr lang="en-US" altLang="en-US"/>
              <a:t>    Cosmetics = runif(n, 10, 300))}</a:t>
            </a:r>
            <a:endParaRPr lang="en-US" altLang="en-US"/>
          </a:p>
          <a:p>
            <a:pPr algn="just"/>
            <a:r>
              <a:rPr lang="en-US" altLang="en-US"/>
              <a:t>ui &lt;- fluidPage(</a:t>
            </a:r>
            <a:endParaRPr lang="en-US" altLang="en-US"/>
          </a:p>
          <a:p>
            <a:pPr algn="just"/>
            <a:r>
              <a:rPr lang="en-US" altLang="en-US"/>
              <a:t>  titlePanel("Customer Segmentation Using K-Means"),</a:t>
            </a:r>
            <a:endParaRPr lang="en-US" altLang="en-US"/>
          </a:p>
          <a:p>
            <a:pPr algn="just"/>
            <a:r>
              <a:rPr lang="en-US" altLang="en-US"/>
              <a:t>  sidebarLayout(</a:t>
            </a:r>
            <a:endParaRPr lang="en-US" altLang="en-US"/>
          </a:p>
          <a:p>
            <a:pPr algn="just"/>
            <a:r>
              <a:rPr lang="en-US" altLang="en-US"/>
              <a:t>    sidebarPanel(</a:t>
            </a:r>
            <a:endParaRPr lang="en-US" altLang="en-US"/>
          </a:p>
          <a:p>
            <a:pPr algn="just"/>
            <a:r>
              <a:rPr lang="en-US" altLang="en-US"/>
              <a:t>      sliderInput("k", "Select Number of Clusters (K):", min = 2, max = 10, value = 3),</a:t>
            </a:r>
            <a:endParaRPr lang="en-US" altLang="en-US"/>
          </a:p>
          <a:p>
            <a:pPr algn="just"/>
            <a:r>
              <a:rPr lang="en-US" altLang="en-US"/>
              <a:t>      actionButton("run", "Run Clustering")),</a:t>
            </a:r>
            <a:endParaRPr lang="en-US" altLang="en-US"/>
          </a:p>
          <a:p>
            <a:pPr algn="just"/>
            <a:r>
              <a:rPr lang="en-US" altLang="en-US"/>
              <a:t>    </a:t>
            </a:r>
            <a:endParaRPr lang="en-US"/>
          </a:p>
        </p:txBody>
      </p:sp>
      <p:pic>
        <p:nvPicPr>
          <p:cNvPr id="8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68" rIns="0" bIns="0" rtlCol="0">
            <a:spAutoFit/>
          </a:bodyPr>
          <a:lstStyle/>
          <a:p>
            <a:pPr marL="307848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FF0000"/>
                </a:solidFill>
              </a:rPr>
              <a:t>IMPLEMENTATION</a:t>
            </a:r>
            <a:endParaRPr spc="-10" dirty="0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2000" y="1447800"/>
            <a:ext cx="9107170" cy="4645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/>
              <a:t>mainPanel(</a:t>
            </a:r>
            <a:endParaRPr lang="en-US" altLang="en-US"/>
          </a:p>
          <a:p>
            <a:pPr algn="l"/>
            <a:r>
              <a:rPr lang="en-US" altLang="en-US"/>
              <a:t>      plotOutput("clusterPlot"),</a:t>
            </a:r>
            <a:endParaRPr lang="en-US" altLang="en-US"/>
          </a:p>
          <a:p>
            <a:pPr algn="l"/>
            <a:r>
              <a:rPr lang="en-US" altLang="en-US"/>
              <a:t>      tableOutput("clusterSummary") ) ))</a:t>
            </a:r>
            <a:endParaRPr lang="en-US" altLang="en-US"/>
          </a:p>
          <a:p>
            <a:pPr algn="l"/>
            <a:r>
              <a:rPr lang="en-US" altLang="en-US"/>
              <a:t>server &lt;- function(input, output) {</a:t>
            </a:r>
            <a:endParaRPr lang="en-US" altLang="en-US"/>
          </a:p>
          <a:p>
            <a:pPr algn="l"/>
            <a:r>
              <a:rPr lang="en-US" altLang="en-US"/>
              <a:t>  data &lt;- reactiveVal(generate_data())</a:t>
            </a:r>
            <a:endParaRPr lang="en-US" altLang="en-US"/>
          </a:p>
          <a:p>
            <a:pPr algn="l"/>
            <a:r>
              <a:rPr lang="en-US" altLang="en-US"/>
              <a:t>  observeEvent(input$run, {</a:t>
            </a:r>
            <a:endParaRPr lang="en-US" altLang="en-US"/>
          </a:p>
          <a:p>
            <a:pPr algn="l"/>
            <a:r>
              <a:rPr lang="en-US" altLang="en-US"/>
              <a:t>    df &lt;- data()</a:t>
            </a:r>
            <a:endParaRPr lang="en-US" altLang="en-US"/>
          </a:p>
          <a:p>
            <a:pPr algn="l"/>
            <a:r>
              <a:rPr lang="en-US" altLang="en-US"/>
              <a:t>    df_numeric &lt;- df[, sapply(df, is.numeric)]  # This will select only numeric columns</a:t>
            </a:r>
            <a:endParaRPr lang="en-US" altLang="en-US"/>
          </a:p>
          <a:p>
            <a:pPr algn="l"/>
            <a:r>
              <a:rPr lang="en-US" altLang="en-US"/>
              <a:t>    df_scaled &lt;- scale(df_numeric)</a:t>
            </a:r>
            <a:endParaRPr lang="en-US" altLang="en-US"/>
          </a:p>
          <a:p>
            <a:pPr algn="l"/>
            <a:r>
              <a:rPr lang="en-US" altLang="en-US"/>
              <a:t>    set.seed(123)</a:t>
            </a:r>
            <a:endParaRPr lang="en-US" altLang="en-US"/>
          </a:p>
          <a:p>
            <a:pPr algn="l"/>
            <a:r>
              <a:rPr lang="en-US" altLang="en-US"/>
              <a:t>    km &lt;- kmeans(df_scaled, centers = input$k, nstart = 25)</a:t>
            </a:r>
            <a:endParaRPr lang="en-US" altLang="en-US"/>
          </a:p>
          <a:p>
            <a:pPr algn="l"/>
            <a:r>
              <a:rPr lang="en-US" altLang="en-US"/>
              <a:t>    df$Cluster &lt;- as.factor(km$cluster)</a:t>
            </a:r>
            <a:endParaRPr lang="en-US" altLang="en-US"/>
          </a:p>
          <a:p>
            <a:pPr algn="l"/>
            <a:r>
              <a:rPr lang="en-US" altLang="en-US"/>
              <a:t>    data(df) })</a:t>
            </a:r>
            <a:endParaRPr lang="en-US" altLang="en-US"/>
          </a:p>
          <a:p>
            <a:pPr algn="l"/>
            <a:r>
              <a:rPr lang="en-US" altLang="en-US"/>
              <a:t>  output$clusterPlot &lt;- renderPlot({</a:t>
            </a:r>
            <a:endParaRPr lang="en-US" altLang="en-US"/>
          </a:p>
          <a:p>
            <a:pPr algn="l"/>
            <a:r>
              <a:rPr lang="en-US" altLang="en-US"/>
              <a:t>    req(data()$Cluster)</a:t>
            </a:r>
            <a:endParaRPr lang="en-US" altLang="en-US"/>
          </a:p>
          <a:p>
            <a:pPr algn="l"/>
            <a:r>
              <a:rPr lang="en-US" altLang="en-US"/>
              <a:t>    df &lt;- data()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en-US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68" rIns="0" bIns="0" rtlCol="0">
            <a:spAutoFit/>
          </a:bodyPr>
          <a:lstStyle/>
          <a:p>
            <a:pPr marL="307848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FF0000"/>
                </a:solidFill>
              </a:rPr>
              <a:t>IMPLEMENTATION</a:t>
            </a:r>
            <a:endParaRPr spc="-10" dirty="0">
              <a:solidFill>
                <a:srgbClr val="FF0000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2000" y="1447800"/>
            <a:ext cx="9107170" cy="4645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en-US"/>
              <a:t> df_numeric &lt;- df[, sapply(df, is.numeric)]  # This will select only numeric columns</a:t>
            </a:r>
            <a:endParaRPr lang="en-US" altLang="en-US"/>
          </a:p>
          <a:p>
            <a:pPr algn="just"/>
            <a:r>
              <a:rPr lang="en-US" altLang="en-US"/>
              <a:t>    df_scaled &lt;- scale(df_numeric)</a:t>
            </a:r>
            <a:endParaRPr lang="en-US" altLang="en-US"/>
          </a:p>
          <a:p>
            <a:pPr algn="just"/>
            <a:r>
              <a:rPr lang="en-US" altLang="en-US"/>
              <a:t>    km &lt;- kmeans(df_scaled, centers = input$k, nstart = 25)</a:t>
            </a:r>
            <a:endParaRPr lang="en-US" altLang="en-US"/>
          </a:p>
          <a:p>
            <a:pPr algn="just"/>
            <a:r>
              <a:rPr lang="en-US" altLang="en-US"/>
              <a:t>    fviz_cluster(km, data = df_scaled,</a:t>
            </a:r>
            <a:endParaRPr lang="en-US" altLang="en-US"/>
          </a:p>
          <a:p>
            <a:pPr algn="just"/>
            <a:r>
              <a:rPr lang="en-US" altLang="en-US"/>
              <a:t>                 palette = "jco",</a:t>
            </a:r>
            <a:endParaRPr lang="en-US" altLang="en-US"/>
          </a:p>
          <a:p>
            <a:pPr algn="just"/>
            <a:r>
              <a:rPr lang="en-US" altLang="en-US"/>
              <a:t>                 geom = "point",</a:t>
            </a:r>
            <a:endParaRPr lang="en-US" altLang="en-US"/>
          </a:p>
          <a:p>
            <a:pPr algn="just"/>
            <a:r>
              <a:rPr lang="en-US" altLang="en-US"/>
              <a:t>                 ellipse.type = "convex",</a:t>
            </a:r>
            <a:endParaRPr lang="en-US" altLang="en-US"/>
          </a:p>
          <a:p>
            <a:pPr algn="just"/>
            <a:r>
              <a:rPr lang="en-US" altLang="en-US"/>
              <a:t>                 ggtheme = theme_minimal())})</a:t>
            </a:r>
            <a:endParaRPr lang="en-US" altLang="en-US"/>
          </a:p>
          <a:p>
            <a:pPr algn="just"/>
            <a:r>
              <a:rPr lang="en-US" altLang="en-US"/>
              <a:t>  output$clusterSummary &lt;- renderTable({</a:t>
            </a:r>
            <a:endParaRPr lang="en-US" altLang="en-US"/>
          </a:p>
          <a:p>
            <a:pPr algn="just"/>
            <a:r>
              <a:rPr lang="en-US" altLang="en-US"/>
              <a:t>    req(data()$Cluster)</a:t>
            </a:r>
            <a:endParaRPr lang="en-US" altLang="en-US"/>
          </a:p>
          <a:p>
            <a:pPr algn="just"/>
            <a:r>
              <a:rPr lang="en-US" altLang="en-US"/>
              <a:t>    data() %&gt;%</a:t>
            </a:r>
            <a:endParaRPr lang="en-US" altLang="en-US"/>
          </a:p>
          <a:p>
            <a:pPr algn="just"/>
            <a:r>
              <a:rPr lang="en-US" altLang="en-US"/>
              <a:t>      group_by(Cluster) %&gt;%</a:t>
            </a:r>
            <a:endParaRPr lang="en-US" altLang="en-US"/>
          </a:p>
          <a:p>
            <a:pPr algn="just"/>
            <a:r>
              <a:rPr lang="en-US" altLang="en-US"/>
              <a:t>      summarise(across(Groceries:Cosmetics, mean, .names = "avg_{.col}")) })}</a:t>
            </a:r>
            <a:endParaRPr lang="en-US" altLang="en-US"/>
          </a:p>
          <a:p>
            <a:pPr algn="just"/>
            <a:r>
              <a:rPr lang="en-US" altLang="en-US"/>
              <a:t>shinyApp(ui = ui, server = server)</a:t>
            </a:r>
            <a:endParaRPr lang="en-US" altLang="en-US"/>
          </a:p>
          <a:p>
            <a:pPr algn="ctr"/>
            <a:r>
              <a:rPr lang="en-US" altLang="en-US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en-US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044" y="685807"/>
            <a:ext cx="10455910" cy="1099495"/>
          </a:xfrm>
          <a:prstGeom prst="rect">
            <a:avLst/>
          </a:prstGeom>
        </p:spPr>
        <p:txBody>
          <a:bodyPr vert="horz" wrap="square" lIns="0" tIns="666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OUTPUT: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03120" y="1990725"/>
            <a:ext cx="9193530" cy="4486275"/>
          </a:xfrm>
          <a:prstGeom prst="rect">
            <a:avLst/>
          </a:prstGeom>
        </p:spPr>
      </p:pic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999" y="1524317"/>
            <a:ext cx="10217785" cy="2585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10" dirty="0">
                <a:latin typeface="Times New Roman" panose="02020603050405020304"/>
                <a:cs typeface="Times New Roman" panose="02020603050405020304"/>
              </a:rPr>
              <a:t>CONCLUSION: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 marR="5080" indent="1512570">
              <a:lnSpc>
                <a:spcPct val="102000"/>
              </a:lnSpc>
              <a:spcBef>
                <a:spcPts val="20"/>
              </a:spcBef>
            </a:pPr>
            <a:r>
              <a:rPr sz="275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75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7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7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dirty="0">
                <a:latin typeface="Times New Roman" panose="02020603050405020304"/>
                <a:cs typeface="Times New Roman" panose="02020603050405020304"/>
              </a:rPr>
              <a:t>K-Means</a:t>
            </a:r>
            <a:r>
              <a:rPr sz="2750" b="1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dirty="0">
                <a:latin typeface="Times New Roman" panose="02020603050405020304"/>
                <a:cs typeface="Times New Roman" panose="02020603050405020304"/>
              </a:rPr>
              <a:t>clustering</a:t>
            </a:r>
            <a:r>
              <a:rPr sz="2750" b="1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7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segment</a:t>
            </a:r>
            <a:r>
              <a:rPr sz="275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customers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75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7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7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purchase</a:t>
            </a:r>
            <a:r>
              <a:rPr sz="275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habits.</a:t>
            </a:r>
            <a:r>
              <a:rPr sz="27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dirty="0">
                <a:latin typeface="Times New Roman" panose="02020603050405020304"/>
                <a:cs typeface="Times New Roman" panose="02020603050405020304"/>
              </a:rPr>
              <a:t>Shiny</a:t>
            </a:r>
            <a:r>
              <a:rPr sz="2750" b="1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b="1" dirty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2750" b="1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7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75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interactively</a:t>
            </a:r>
            <a:r>
              <a:rPr sz="27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select</a:t>
            </a:r>
            <a:r>
              <a:rPr sz="27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75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75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clusters</a:t>
            </a:r>
            <a:r>
              <a:rPr sz="27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visualize</a:t>
            </a:r>
            <a:r>
              <a:rPr sz="275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75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results.</a:t>
            </a:r>
            <a:r>
              <a:rPr sz="27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25" dirty="0">
                <a:latin typeface="Times New Roman" panose="02020603050405020304"/>
                <a:cs typeface="Times New Roman" panose="02020603050405020304"/>
              </a:rPr>
              <a:t>Key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functions</a:t>
            </a:r>
            <a:r>
              <a:rPr sz="275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7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kmeans(),</a:t>
            </a:r>
            <a:r>
              <a:rPr sz="2750" spc="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fviz_cluster(),</a:t>
            </a:r>
            <a:r>
              <a:rPr sz="2750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dplyr</a:t>
            </a:r>
            <a:r>
              <a:rPr sz="2750" spc="1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750" spc="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group,</a:t>
            </a:r>
            <a:r>
              <a:rPr sz="275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visualize,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summarize</a:t>
            </a:r>
            <a:r>
              <a:rPr sz="275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75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-10" dirty="0">
                <a:latin typeface="Times New Roman" panose="02020603050405020304"/>
                <a:cs typeface="Times New Roman" panose="02020603050405020304"/>
              </a:rPr>
              <a:t>data.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150" rIns="0" bIns="0" rtlCol="0">
            <a:spAutoFit/>
          </a:bodyPr>
          <a:lstStyle/>
          <a:p>
            <a:pPr marL="1399540">
              <a:lnSpc>
                <a:spcPct val="100000"/>
              </a:lnSpc>
              <a:spcBef>
                <a:spcPts val="125"/>
              </a:spcBef>
            </a:pPr>
            <a:r>
              <a:rPr spc="-60" dirty="0"/>
              <a:t>ADVANTAGES</a:t>
            </a:r>
            <a:r>
              <a:rPr spc="-145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10" dirty="0"/>
              <a:t>PROPOSED</a:t>
            </a:r>
            <a:r>
              <a:rPr spc="-165" dirty="0"/>
              <a:t> </a:t>
            </a:r>
            <a:r>
              <a:rPr spc="-10" dirty="0"/>
              <a:t>SYSTEM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24230" y="1584324"/>
            <a:ext cx="10749280" cy="4207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Advantages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Proposed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System: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02565" indent="-193675">
              <a:lnSpc>
                <a:spcPct val="100000"/>
              </a:lnSpc>
              <a:buSzPct val="95000"/>
              <a:buAutoNum type="arabicPeriod"/>
              <a:tabLst>
                <a:tab pos="202565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Improved</a:t>
            </a:r>
            <a:r>
              <a:rPr sz="20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0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Targeting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680720" lvl="1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grouping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customers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purchasing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behaviors,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businesses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tailor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marketing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campaigns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offerings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segment.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303530" lvl="1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personalized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targeted</a:t>
            </a:r>
            <a:r>
              <a:rPr sz="20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marketing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increasing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likelihood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engaging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customers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improving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conversion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rates.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202565" indent="-193675">
              <a:lnSpc>
                <a:spcPct val="100000"/>
              </a:lnSpc>
              <a:buSzPct val="95000"/>
              <a:buAutoNum type="arabicPeriod" startAt="2"/>
              <a:tabLst>
                <a:tab pos="202565" algn="l"/>
              </a:tabLst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Visualization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0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5080" lvl="1" indent="151130">
              <a:lnSpc>
                <a:spcPct val="100000"/>
              </a:lnSpc>
              <a:buSzPct val="98000"/>
              <a:buFont typeface="Arial MT"/>
              <a:buChar char="•"/>
              <a:tabLst>
                <a:tab pos="16383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system can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visualizations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cluster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plots,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stakeholders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easily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interpret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segmentation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results.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1143635" lvl="1" indent="-11430">
              <a:lnSpc>
                <a:spcPct val="100000"/>
              </a:lnSpc>
              <a:spcBef>
                <a:spcPts val="10"/>
              </a:spcBef>
              <a:buSzPct val="98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	This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visualization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makes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easier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owners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marketing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teams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communicate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behavior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patterns.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1000" y="1447800"/>
            <a:ext cx="369570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0352" rIns="0" bIns="0" rtlCol="0">
            <a:spAutoFit/>
          </a:bodyPr>
          <a:lstStyle/>
          <a:p>
            <a:pPr marL="2692400">
              <a:lnSpc>
                <a:spcPct val="100000"/>
              </a:lnSpc>
              <a:spcBef>
                <a:spcPts val="105"/>
              </a:spcBef>
            </a:pPr>
            <a:r>
              <a:rPr sz="3000" spc="-40" dirty="0">
                <a:solidFill>
                  <a:srgbClr val="000000"/>
                </a:solidFill>
              </a:rPr>
              <a:t>PRESENTATION</a:t>
            </a:r>
            <a:r>
              <a:rPr sz="3000" spc="-140" dirty="0">
                <a:solidFill>
                  <a:srgbClr val="000000"/>
                </a:solidFill>
              </a:rPr>
              <a:t> </a:t>
            </a:r>
            <a:r>
              <a:rPr sz="3000" spc="-10" dirty="0">
                <a:solidFill>
                  <a:srgbClr val="000000"/>
                </a:solidFill>
              </a:rPr>
              <a:t>OVERVIEW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63917" y="1882711"/>
            <a:ext cx="4983480" cy="3093796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Problem</a:t>
            </a:r>
            <a:r>
              <a:rPr sz="2000" b="1" spc="-12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Identification</a:t>
            </a:r>
            <a:endParaRPr sz="200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Objective</a:t>
            </a:r>
            <a:endParaRPr sz="200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356870" indent="-34417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356870" algn="l"/>
              </a:tabLst>
            </a:pPr>
            <a:r>
              <a:rPr sz="2000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Proposed</a:t>
            </a:r>
            <a:r>
              <a:rPr sz="2000" b="1" spc="-9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200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2000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Block</a:t>
            </a:r>
            <a:r>
              <a:rPr sz="2000" b="1" spc="-10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diagram</a:t>
            </a:r>
            <a:r>
              <a:rPr sz="2000" b="1" spc="-10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b="1" spc="-9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proposed</a:t>
            </a:r>
            <a:r>
              <a:rPr sz="2000" b="1" spc="-3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200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2000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b="1" spc="-14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Library</a:t>
            </a:r>
            <a:endParaRPr sz="200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lang="en-US"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Modules</a:t>
            </a:r>
            <a:endParaRPr lang="en-US" sz="2000" b="1" spc="-1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lang="en-US" sz="2000" b="1" spc="-1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Implementation</a:t>
            </a:r>
            <a:endParaRPr lang="en-US" sz="2000" b="1" spc="-1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lang="en-US" sz="2000" b="1" spc="-1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Output</a:t>
            </a:r>
            <a:endParaRPr lang="en-US" sz="2000" b="1" spc="-1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lang="en-US"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Conclusion</a:t>
            </a:r>
            <a:endParaRPr lang="en-US" sz="2000" b="1" spc="-1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 panose="05000000000000000000"/>
              <a:buChar char=""/>
              <a:tabLst>
                <a:tab pos="755650" algn="l"/>
              </a:tabLst>
            </a:pP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Advantages</a:t>
            </a:r>
            <a:r>
              <a:rPr sz="2000" b="1" spc="-8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b="1" spc="-7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proposed</a:t>
            </a:r>
            <a:r>
              <a:rPr sz="2000" b="1" spc="-114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system</a:t>
            </a:r>
            <a:endParaRPr sz="2000" b="1" spc="-10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448" rIns="0" bIns="0" rtlCol="0">
            <a:spAutoFit/>
          </a:bodyPr>
          <a:lstStyle/>
          <a:p>
            <a:pPr marL="242189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-210" dirty="0"/>
              <a:t> </a:t>
            </a:r>
            <a:r>
              <a:rPr spc="-10" dirty="0"/>
              <a:t>IDENTIFICATION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7892" y="6443979"/>
            <a:ext cx="4438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98989"/>
                </a:solidFill>
                <a:latin typeface="Arial MT"/>
                <a:cs typeface="Arial MT"/>
              </a:rPr>
              <a:t>2/7/20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1067" y="1746948"/>
            <a:ext cx="10914380" cy="3691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2265">
              <a:lnSpc>
                <a:spcPct val="100000"/>
              </a:lnSpc>
              <a:spcBef>
                <a:spcPts val="10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segmentation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plays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crucial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role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decision-making. 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Businesses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customers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purchasing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habits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to 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improve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marketing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strategies,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personalize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services,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increase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customer 	satisfaction.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55"/>
              </a:spcBef>
              <a:buFont typeface="Wingdings" panose="05000000000000000000"/>
              <a:buChar char="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90195" indent="-343535">
              <a:lnSpc>
                <a:spcPts val="2860"/>
              </a:lnSpc>
              <a:buFont typeface="Wingdings" panose="05000000000000000000"/>
              <a:buChar char=""/>
              <a:tabLst>
                <a:tab pos="355600" algn="l"/>
                <a:tab pos="4318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consuming,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clustering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K-Means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automate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process.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/>
              <a:buChar char="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ct val="100000"/>
              </a:lnSpc>
              <a:buFont typeface="Wingdings" panose="05000000000000000000"/>
              <a:buChar char=""/>
              <a:tabLst>
                <a:tab pos="354965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K-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Means clustering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commonly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unsupervised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learning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algorithms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segmentation.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5968" rIns="0" bIns="0" rtlCol="0">
            <a:spAutoFit/>
          </a:bodyPr>
          <a:lstStyle/>
          <a:p>
            <a:pPr marL="408368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21067" y="1405953"/>
            <a:ext cx="10598150" cy="47885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4330" marR="1000760" indent="-342265">
              <a:lnSpc>
                <a:spcPts val="2850"/>
              </a:lnSpc>
              <a:spcBef>
                <a:spcPts val="220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primary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objective</a:t>
            </a:r>
            <a:r>
              <a:rPr sz="2400" b="1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customers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purchasing 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behavior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(e.g.,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spending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amount,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purchase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frequency).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 panose="05000000000000000000"/>
              <a:buChar char="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64465" indent="-343535">
              <a:lnSpc>
                <a:spcPct val="100000"/>
              </a:lnSpc>
              <a:buFont typeface="Wingdings" panose="05000000000000000000"/>
              <a:buChar char=""/>
              <a:tabLst>
                <a:tab pos="355600" algn="l"/>
                <a:tab pos="4318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enables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businesses to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distinct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segments,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can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targeted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personalized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marketing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strategies,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promotions,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recommendations.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Font typeface="Wingdings" panose="05000000000000000000"/>
              <a:buChar char="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indent="-342265">
              <a:lnSpc>
                <a:spcPts val="2865"/>
              </a:lnSpc>
              <a:buFont typeface="Wingdings" panose="05000000000000000000"/>
              <a:buChar char=""/>
              <a:tabLst>
                <a:tab pos="354965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aims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automate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40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decision-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making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providing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865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4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behavior.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3535">
              <a:lnSpc>
                <a:spcPct val="100000"/>
              </a:lnSpc>
              <a:buFont typeface="Wingdings" panose="05000000000000000000"/>
              <a:buChar char=""/>
              <a:tabLst>
                <a:tab pos="355600" algn="l"/>
              </a:tabLst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leveraging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customer segmentation,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businesses</a:t>
            </a:r>
            <a:r>
              <a:rPr sz="24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informed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decisions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allocation,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offerings,</a:t>
            </a:r>
            <a:r>
              <a:rPr sz="24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retention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strategies,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ultimately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improving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customer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satisfaction</a:t>
            </a:r>
            <a:r>
              <a:rPr sz="24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performance.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904" y="237497"/>
            <a:ext cx="4092575" cy="107378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pc="-10" dirty="0">
                <a:solidFill>
                  <a:srgbClr val="0000FF"/>
                </a:solidFill>
              </a:rPr>
              <a:t>PROPOSED</a:t>
            </a:r>
            <a:r>
              <a:rPr spc="-170" dirty="0">
                <a:solidFill>
                  <a:srgbClr val="0000FF"/>
                </a:solidFill>
              </a:rPr>
              <a:t> </a:t>
            </a:r>
            <a:r>
              <a:rPr spc="-10" dirty="0">
                <a:solidFill>
                  <a:srgbClr val="0000FF"/>
                </a:solidFill>
              </a:rPr>
              <a:t>SYSTEM</a:t>
            </a:r>
            <a:endParaRPr spc="-10" dirty="0">
              <a:solidFill>
                <a:srgbClr val="0000FF"/>
              </a:solidFill>
            </a:endParaRPr>
          </a:p>
          <a:p>
            <a:pPr marL="474980">
              <a:lnSpc>
                <a:spcPct val="100000"/>
              </a:lnSpc>
              <a:spcBef>
                <a:spcPts val="515"/>
              </a:spcBef>
              <a:tabLst>
                <a:tab pos="2037080" algn="l"/>
              </a:tabLst>
            </a:pPr>
            <a:r>
              <a:rPr sz="2750" spc="-10" dirty="0">
                <a:solidFill>
                  <a:srgbClr val="FF0000"/>
                </a:solidFill>
              </a:rPr>
              <a:t>BLOCK</a:t>
            </a:r>
            <a:r>
              <a:rPr sz="2750" dirty="0">
                <a:solidFill>
                  <a:srgbClr val="FF0000"/>
                </a:solidFill>
              </a:rPr>
              <a:t>	</a:t>
            </a:r>
            <a:r>
              <a:rPr sz="2750" spc="-10" dirty="0">
                <a:solidFill>
                  <a:srgbClr val="FF0000"/>
                </a:solidFill>
              </a:rPr>
              <a:t>DIAGRAM</a:t>
            </a:r>
            <a:endParaRPr sz="275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8225" y="1771650"/>
            <a:ext cx="227647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1477" rIns="0" bIns="0" rtlCol="0">
            <a:spAutoFit/>
          </a:bodyPr>
          <a:lstStyle/>
          <a:p>
            <a:pPr marL="3508375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FF0000"/>
                </a:solidFill>
              </a:rPr>
              <a:t>R</a:t>
            </a:r>
            <a:r>
              <a:rPr spc="-1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Library</a:t>
            </a:r>
            <a:r>
              <a:rPr spc="-14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USED</a:t>
            </a:r>
            <a:endParaRPr spc="-2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030" y="1843722"/>
            <a:ext cx="1085215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sz="2400" b="1" spc="-10" dirty="0">
                <a:latin typeface="Arial" panose="020B0604020202020204"/>
                <a:cs typeface="Arial" panose="020B0604020202020204"/>
              </a:rPr>
              <a:t>shiny</a:t>
            </a:r>
            <a:r>
              <a:rPr sz="2400" spc="-1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12700" marR="5080" indent="589280" algn="just">
              <a:lnSpc>
                <a:spcPts val="2850"/>
              </a:lnSpc>
              <a:spcBef>
                <a:spcPts val="17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Use</a:t>
            </a:r>
            <a:r>
              <a:rPr sz="2400" b="1" spc="34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Case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3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3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</a:t>
            </a:r>
            <a:r>
              <a:rPr sz="2400" spc="3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interactive</a:t>
            </a:r>
            <a:r>
              <a:rPr sz="2400" spc="3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web</a:t>
            </a:r>
            <a:r>
              <a:rPr sz="2400" spc="3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application.</a:t>
            </a:r>
            <a:r>
              <a:rPr sz="2400" spc="3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3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handles</a:t>
            </a:r>
            <a:r>
              <a:rPr sz="2400" spc="3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5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interface</a:t>
            </a:r>
            <a:r>
              <a:rPr sz="2400" spc="5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(UI)</a:t>
            </a:r>
            <a:r>
              <a:rPr sz="2400" spc="6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50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server-</a:t>
            </a:r>
            <a:r>
              <a:rPr sz="2400" dirty="0">
                <a:latin typeface="Arial MT"/>
                <a:cs typeface="Arial MT"/>
              </a:rPr>
              <a:t>side</a:t>
            </a:r>
            <a:r>
              <a:rPr sz="2400" spc="6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logic,</a:t>
            </a:r>
            <a:r>
              <a:rPr sz="2400" spc="5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enabling</a:t>
            </a:r>
            <a:r>
              <a:rPr sz="2400" spc="4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reactive</a:t>
            </a:r>
            <a:r>
              <a:rPr sz="2400" spc="7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behavior</a:t>
            </a:r>
            <a:r>
              <a:rPr sz="2400" spc="75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(e.g., </a:t>
            </a:r>
            <a:r>
              <a:rPr sz="2400" dirty="0">
                <a:latin typeface="Arial MT"/>
                <a:cs typeface="Arial MT"/>
              </a:rPr>
              <a:t>updating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UI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users change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inputs).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400">
              <a:latin typeface="Arial MT"/>
              <a:cs typeface="Arial MT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400" b="1" spc="-10" dirty="0">
                <a:latin typeface="Arial" panose="020B0604020202020204"/>
                <a:cs typeface="Arial" panose="020B0604020202020204"/>
              </a:rPr>
              <a:t>ggplot2</a:t>
            </a:r>
            <a:r>
              <a:rPr sz="2400" spc="-10" dirty="0"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12700" marR="5080" indent="421005" algn="just">
              <a:lnSpc>
                <a:spcPct val="99000"/>
              </a:lnSpc>
              <a:spcBef>
                <a:spcPts val="75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Use</a:t>
            </a:r>
            <a:r>
              <a:rPr sz="2400" b="1" spc="80" dirty="0">
                <a:latin typeface="Arial" panose="020B0604020202020204"/>
                <a:cs typeface="Arial" panose="020B0604020202020204"/>
              </a:rPr>
              <a:t> 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Case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7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8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6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creating</a:t>
            </a:r>
            <a:r>
              <a:rPr sz="2400" spc="9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visualizations,</a:t>
            </a:r>
            <a:r>
              <a:rPr sz="2400" spc="5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specifically</a:t>
            </a:r>
            <a:r>
              <a:rPr sz="2400" spc="7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6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plotting</a:t>
            </a:r>
            <a:r>
              <a:rPr sz="2400" spc="65" dirty="0">
                <a:latin typeface="Arial MT"/>
                <a:cs typeface="Arial MT"/>
              </a:rPr>
              <a:t> 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customer</a:t>
            </a:r>
            <a:r>
              <a:rPr sz="2400" spc="509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segmentation</a:t>
            </a:r>
            <a:r>
              <a:rPr sz="2400" spc="4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results</a:t>
            </a:r>
            <a:r>
              <a:rPr sz="2400" spc="5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after</a:t>
            </a:r>
            <a:r>
              <a:rPr sz="2400" spc="5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clustering.</a:t>
            </a:r>
            <a:r>
              <a:rPr sz="2400" spc="4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</a:t>
            </a:r>
            <a:r>
              <a:rPr sz="2400" spc="4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helps</a:t>
            </a:r>
            <a:r>
              <a:rPr sz="2400" spc="4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generate</a:t>
            </a:r>
            <a:r>
              <a:rPr sz="2400" spc="5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4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cluster </a:t>
            </a:r>
            <a:r>
              <a:rPr sz="2400" dirty="0">
                <a:latin typeface="Arial MT"/>
                <a:cs typeface="Arial MT"/>
              </a:rPr>
              <a:t>visualization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app.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1477" rIns="0" bIns="0" rtlCol="0">
            <a:spAutoFit/>
          </a:bodyPr>
          <a:lstStyle/>
          <a:p>
            <a:pPr marL="3508375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FF0000"/>
                </a:solidFill>
              </a:rPr>
              <a:t>R</a:t>
            </a:r>
            <a:r>
              <a:rPr spc="-16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Library</a:t>
            </a:r>
            <a:r>
              <a:rPr spc="-14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USED</a:t>
            </a:r>
            <a:endParaRPr spc="-2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5030" y="1843722"/>
            <a:ext cx="10854055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865"/>
              </a:lnSpc>
              <a:spcBef>
                <a:spcPts val="100"/>
              </a:spcBef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factoextra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8890" algn="r">
              <a:lnSpc>
                <a:spcPts val="2865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visualize</a:t>
            </a:r>
            <a:r>
              <a:rPr sz="240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4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K-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clustering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easy-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to-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R="7620" algn="r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understand</a:t>
            </a:r>
            <a:r>
              <a:rPr sz="2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scatter</a:t>
            </a:r>
            <a:r>
              <a:rPr sz="2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plot,</a:t>
            </a:r>
            <a:r>
              <a:rPr sz="2400" spc="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clusters</a:t>
            </a:r>
            <a:r>
              <a:rPr sz="2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displayed</a:t>
            </a:r>
            <a:r>
              <a:rPr sz="2400" spc="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colors</a:t>
            </a:r>
            <a:r>
              <a:rPr sz="24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optional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convex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ellipses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around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them.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8745" indent="-114300">
              <a:lnSpc>
                <a:spcPts val="2865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dplyr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762635">
              <a:lnSpc>
                <a:spcPts val="2930"/>
              </a:lnSpc>
              <a:spcBef>
                <a:spcPts val="4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b="1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2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manipulation</a:t>
            </a:r>
            <a:r>
              <a:rPr sz="24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240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summarizing</a:t>
            </a:r>
            <a:r>
              <a:rPr sz="2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customer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clusters</a:t>
            </a:r>
            <a:r>
              <a:rPr sz="24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calculating</a:t>
            </a:r>
            <a:r>
              <a:rPr sz="24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average</a:t>
            </a:r>
            <a:r>
              <a:rPr sz="2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spending</a:t>
            </a:r>
            <a:r>
              <a:rPr sz="24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categories</a:t>
            </a:r>
            <a:r>
              <a:rPr sz="2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each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745"/>
              </a:lnSpc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cluster.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0784" y="557530"/>
            <a:ext cx="3359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0" dirty="0">
                <a:solidFill>
                  <a:srgbClr val="FF0000"/>
                </a:solidFill>
              </a:rPr>
              <a:t>LIST</a:t>
            </a:r>
            <a:r>
              <a:rPr spc="-1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OF</a:t>
            </a:r>
            <a:r>
              <a:rPr spc="-145" dirty="0">
                <a:solidFill>
                  <a:srgbClr val="FF0000"/>
                </a:solidFill>
              </a:rPr>
              <a:t> </a:t>
            </a:r>
            <a:r>
              <a:rPr spc="-40" dirty="0">
                <a:solidFill>
                  <a:srgbClr val="FF0000"/>
                </a:solidFill>
              </a:rPr>
              <a:t>MODULE</a:t>
            </a:r>
            <a:endParaRPr spc="-4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2540" y="2212657"/>
            <a:ext cx="4910455" cy="1986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965" indent="-342265">
              <a:lnSpc>
                <a:spcPts val="3835"/>
              </a:lnSpc>
              <a:spcBef>
                <a:spcPts val="125"/>
              </a:spcBef>
              <a:buFont typeface="Wingdings" panose="05000000000000000000"/>
              <a:buChar char=""/>
              <a:tabLst>
                <a:tab pos="354965" algn="l"/>
              </a:tabLst>
            </a:pP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generate_data()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ts val="3835"/>
              </a:lnSpc>
              <a:buFont typeface="Wingdings" panose="05000000000000000000"/>
              <a:buChar char=""/>
              <a:tabLst>
                <a:tab pos="355600" algn="l"/>
              </a:tabLst>
            </a:pP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fviz_cluster()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ts val="3835"/>
              </a:lnSpc>
              <a:spcBef>
                <a:spcPts val="65"/>
              </a:spcBef>
              <a:buFont typeface="Wingdings" panose="05000000000000000000"/>
              <a:buChar char=""/>
              <a:tabLst>
                <a:tab pos="355600" algn="l"/>
              </a:tabLst>
            </a:pPr>
            <a:r>
              <a:rPr sz="3200" b="1" dirty="0">
                <a:latin typeface="Times New Roman" panose="02020603050405020304"/>
                <a:cs typeface="Times New Roman" panose="02020603050405020304"/>
              </a:rPr>
              <a:t>group_by()</a:t>
            </a:r>
            <a:r>
              <a:rPr sz="320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32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summarise()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ts val="3835"/>
              </a:lnSpc>
              <a:buFont typeface="Wingdings" panose="05000000000000000000"/>
              <a:buChar char=""/>
              <a:tabLst>
                <a:tab pos="355600" algn="l"/>
              </a:tabLst>
            </a:pPr>
            <a:r>
              <a:rPr sz="3200" b="1" spc="-10" dirty="0">
                <a:latin typeface="Times New Roman" panose="02020603050405020304"/>
                <a:cs typeface="Times New Roman" panose="02020603050405020304"/>
              </a:rPr>
              <a:t>observeEvent()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42" rIns="0" bIns="0" rtlCol="0">
            <a:spAutoFit/>
          </a:bodyPr>
          <a:lstStyle/>
          <a:p>
            <a:pPr marL="2884805">
              <a:lnSpc>
                <a:spcPct val="100000"/>
              </a:lnSpc>
              <a:spcBef>
                <a:spcPts val="130"/>
              </a:spcBef>
            </a:pPr>
            <a:r>
              <a:rPr spc="-60" dirty="0">
                <a:solidFill>
                  <a:srgbClr val="FF0000"/>
                </a:solidFill>
              </a:rPr>
              <a:t>MODULE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spc="-45" dirty="0">
                <a:solidFill>
                  <a:srgbClr val="FF0000"/>
                </a:solidFill>
              </a:rPr>
              <a:t>DESCRIPTION</a:t>
            </a:r>
            <a:endParaRPr spc="-45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Module1:</a:t>
            </a:r>
            <a:r>
              <a:rPr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generate_data()</a:t>
            </a:r>
            <a:endParaRPr spc="-10" dirty="0"/>
          </a:p>
          <a:p>
            <a:pPr marL="12700" marR="536575" indent="1677670">
              <a:lnSpc>
                <a:spcPts val="2930"/>
              </a:lnSpc>
              <a:spcBef>
                <a:spcPts val="45"/>
              </a:spcBef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Generates</a:t>
            </a:r>
            <a:r>
              <a:rPr spc="1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sample</a:t>
            </a:r>
            <a:r>
              <a:rPr spc="-40" dirty="0"/>
              <a:t> </a:t>
            </a:r>
            <a:r>
              <a:rPr dirty="0"/>
              <a:t>customer</a:t>
            </a:r>
            <a:r>
              <a:rPr spc="-10" dirty="0"/>
              <a:t> </a:t>
            </a:r>
            <a:r>
              <a:rPr dirty="0"/>
              <a:t>dataset</a:t>
            </a:r>
            <a:r>
              <a:rPr spc="-2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random</a:t>
            </a:r>
            <a:r>
              <a:rPr spc="-15" dirty="0"/>
              <a:t> </a:t>
            </a:r>
            <a:r>
              <a:rPr spc="-10" dirty="0"/>
              <a:t>purchase </a:t>
            </a:r>
            <a:r>
              <a:rPr dirty="0"/>
              <a:t>values across</a:t>
            </a:r>
            <a:r>
              <a:rPr spc="5" dirty="0"/>
              <a:t> </a:t>
            </a:r>
            <a:r>
              <a:rPr dirty="0"/>
              <a:t>categories</a:t>
            </a:r>
            <a:r>
              <a:rPr spc="-70" dirty="0"/>
              <a:t> </a:t>
            </a:r>
            <a:r>
              <a:rPr dirty="0"/>
              <a:t>(Groceries,</a:t>
            </a:r>
            <a:r>
              <a:rPr spc="-30" dirty="0"/>
              <a:t> </a:t>
            </a:r>
            <a:r>
              <a:rPr dirty="0"/>
              <a:t>Electronics,</a:t>
            </a:r>
            <a:r>
              <a:rPr spc="-35" dirty="0"/>
              <a:t> </a:t>
            </a:r>
            <a:r>
              <a:rPr dirty="0"/>
              <a:t>Clothing,</a:t>
            </a:r>
            <a:r>
              <a:rPr spc="-35" dirty="0"/>
              <a:t> </a:t>
            </a:r>
            <a:r>
              <a:rPr spc="-10" dirty="0"/>
              <a:t>Cosmetics).</a:t>
            </a:r>
            <a:endParaRPr spc="-10" dirty="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pc="-10" dirty="0"/>
          </a:p>
          <a:p>
            <a:pPr marL="355600" indent="-342900">
              <a:lnSpc>
                <a:spcPts val="2870"/>
              </a:lnSpc>
              <a:buFont typeface="Arial MT"/>
              <a:buChar char="•"/>
              <a:tabLst>
                <a:tab pos="35560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Module2:</a:t>
            </a:r>
            <a:r>
              <a:rPr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fviz_cluster()</a:t>
            </a:r>
            <a:endParaRPr spc="-10" dirty="0"/>
          </a:p>
          <a:p>
            <a:pPr marL="1614170">
              <a:lnSpc>
                <a:spcPts val="2855"/>
              </a:lnSpc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Library</a:t>
            </a:r>
            <a:r>
              <a:rPr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dirty="0"/>
              <a:t>:</a:t>
            </a:r>
            <a:r>
              <a:rPr spc="-50" dirty="0"/>
              <a:t> </a:t>
            </a:r>
            <a:r>
              <a:rPr spc="-10" dirty="0"/>
              <a:t>factoextra</a:t>
            </a:r>
            <a:endParaRPr spc="-10" dirty="0"/>
          </a:p>
          <a:p>
            <a:pPr marL="12700" marR="5080" indent="1449070">
              <a:lnSpc>
                <a:spcPts val="2930"/>
              </a:lnSpc>
              <a:spcBef>
                <a:spcPts val="35"/>
              </a:spcBef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b="1" spc="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Case</a:t>
            </a:r>
            <a:r>
              <a:rPr dirty="0"/>
              <a:t>:</a:t>
            </a:r>
            <a:r>
              <a:rPr spc="155" dirty="0"/>
              <a:t> </a:t>
            </a:r>
            <a:r>
              <a:rPr dirty="0"/>
              <a:t>Visualizes</a:t>
            </a:r>
            <a:r>
              <a:rPr spc="145" dirty="0"/>
              <a:t> </a:t>
            </a:r>
            <a:r>
              <a:rPr dirty="0"/>
              <a:t>the</a:t>
            </a:r>
            <a:r>
              <a:rPr spc="150" dirty="0"/>
              <a:t> </a:t>
            </a:r>
            <a:r>
              <a:rPr dirty="0"/>
              <a:t>clustering</a:t>
            </a:r>
            <a:r>
              <a:rPr spc="155" dirty="0"/>
              <a:t> </a:t>
            </a:r>
            <a:r>
              <a:rPr dirty="0"/>
              <a:t>results,</a:t>
            </a:r>
            <a:r>
              <a:rPr spc="135" dirty="0"/>
              <a:t> </a:t>
            </a:r>
            <a:r>
              <a:rPr dirty="0"/>
              <a:t>showing</a:t>
            </a:r>
            <a:r>
              <a:rPr spc="135" dirty="0"/>
              <a:t> </a:t>
            </a:r>
            <a:r>
              <a:rPr dirty="0"/>
              <a:t>customers</a:t>
            </a:r>
            <a:r>
              <a:rPr spc="185" dirty="0"/>
              <a:t> </a:t>
            </a:r>
            <a:r>
              <a:rPr dirty="0"/>
              <a:t>grouped</a:t>
            </a:r>
            <a:r>
              <a:rPr spc="150" dirty="0"/>
              <a:t> </a:t>
            </a:r>
            <a:r>
              <a:rPr spc="-25" dirty="0"/>
              <a:t>by </a:t>
            </a:r>
            <a:r>
              <a:rPr dirty="0"/>
              <a:t>their</a:t>
            </a:r>
            <a:r>
              <a:rPr spc="-35" dirty="0"/>
              <a:t> </a:t>
            </a:r>
            <a:r>
              <a:rPr dirty="0"/>
              <a:t>purchasing</a:t>
            </a:r>
            <a:r>
              <a:rPr spc="10" dirty="0"/>
              <a:t> </a:t>
            </a:r>
            <a:r>
              <a:rPr dirty="0"/>
              <a:t>patterns</a:t>
            </a:r>
            <a:r>
              <a:rPr spc="-4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plot.</a:t>
            </a:r>
            <a:endParaRPr spc="-10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8200" y="219075"/>
            <a:ext cx="1057275" cy="10477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625" y="257175"/>
            <a:ext cx="1152525" cy="1104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6382</Words>
  <Application>WPS Presentation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Arial</vt:lpstr>
      <vt:lpstr>Times New Roman</vt:lpstr>
      <vt:lpstr>Wingdings</vt:lpstr>
      <vt:lpstr>Arial MT</vt:lpstr>
      <vt:lpstr>Consolas</vt:lpstr>
      <vt:lpstr>Microsoft YaHei</vt:lpstr>
      <vt:lpstr>Arial Unicode MS</vt:lpstr>
      <vt:lpstr>Calibri</vt:lpstr>
      <vt:lpstr>Office Theme</vt:lpstr>
      <vt:lpstr>(AUTONOMOUS), TRICHY</vt:lpstr>
      <vt:lpstr>PRESENTATION OVERVIEW</vt:lpstr>
      <vt:lpstr>PROBLEM IDENTIFICATION</vt:lpstr>
      <vt:lpstr>OBJECTIVE</vt:lpstr>
      <vt:lpstr>BLOCK	DIAGRAM</vt:lpstr>
      <vt:lpstr>R Library USED</vt:lpstr>
      <vt:lpstr>R Library USED</vt:lpstr>
      <vt:lpstr>LIST OF MODULE</vt:lpstr>
      <vt:lpstr>MODULE DESCRIPTION</vt:lpstr>
      <vt:lpstr>MODULE DESCRIPTION</vt:lpstr>
      <vt:lpstr>IMPLEMENTATION</vt:lpstr>
      <vt:lpstr>IMPLEMENTATION</vt:lpstr>
      <vt:lpstr>IMPLEMENTATION</vt:lpstr>
      <vt:lpstr>OUTPUT:</vt:lpstr>
      <vt:lpstr>PowerPoint 演示文稿</vt:lpstr>
      <vt:lpstr>ADVANTAGES OF PROPOSED SYSTEM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15</cp:revision>
  <dcterms:created xsi:type="dcterms:W3CDTF">2025-04-24T18:04:00Z</dcterms:created>
  <dcterms:modified xsi:type="dcterms:W3CDTF">2025-05-30T10:54:14Z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2025-04-24T11:00:00Z</vt:filetime>
  </property>
  <property fmtid="{D5CDD505-2E9C-101B-9397-08002B2CF9AE}" pid="3" name="LastSaved">
    <vt:filetime>2025-04-24T11:00:00Z</vt:filetime>
  </property>
  <property fmtid="{D5CDD505-2E9C-101B-9397-08002B2CF9AE}" pid="4" name="ICV">
    <vt:lpwstr>CFA638B3F4F9437DA895C26599416186_13</vt:lpwstr>
  </property>
  <property fmtid="{D5CDD505-2E9C-101B-9397-08002B2CF9AE}" pid="5" name="KSOProductBuildVer">
    <vt:lpwstr>1033-12.2.0.21179</vt:lpwstr>
  </property>
</Properties>
</file>