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29" d="100"/>
          <a:sy n="12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 Labels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'Sheet1'!$B$2:$B$10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152607.64</c:v>
                </c:pt>
                <c:pt idx="3">
                  <c:v>172792.41</c:v>
                </c:pt>
                <c:pt idx="5">
                  <c:v>166193.160000000</c:v>
                </c:pt>
                <c:pt idx="6">
                  <c:v>31042.51</c:v>
                </c:pt>
                <c:pt idx="8">
                  <c:v>51165.37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'Sheet1'!$C$2:$C$10</c:f>
              <c:numCache>
                <c:formatCode>General</c:formatCode>
                <c:ptCount val="9"/>
                <c:pt idx="1">
                  <c:v>0.0</c:v>
                </c:pt>
                <c:pt idx="2">
                  <c:v>297073.79</c:v>
                </c:pt>
                <c:pt idx="3">
                  <c:v>472599.390000000</c:v>
                </c:pt>
                <c:pt idx="4">
                  <c:v>299955.46</c:v>
                </c:pt>
                <c:pt idx="5">
                  <c:v>198670.330000000</c:v>
                </c:pt>
                <c:pt idx="6">
                  <c:v>250488.98</c:v>
                </c:pt>
                <c:pt idx="7">
                  <c:v>238929.520000000</c:v>
                </c:pt>
                <c:pt idx="8">
                  <c:v>221707.5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'Sheet1'!$D$2:$D$10</c:f>
              <c:numCache>
                <c:formatCode>General</c:formatCode>
                <c:ptCount val="9"/>
                <c:pt idx="1">
                  <c:v>0.0</c:v>
                </c:pt>
                <c:pt idx="2">
                  <c:v>143647.12</c:v>
                </c:pt>
                <c:pt idx="6">
                  <c:v>32496.88</c:v>
                </c:pt>
                <c:pt idx="7">
                  <c:v>70755.5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'Sheet1'!$E$2:$E$10</c:f>
              <c:numCache>
                <c:formatCode>General</c:formatCode>
                <c:ptCount val="9"/>
                <c:pt idx="0">
                  <c:v>0.0</c:v>
                </c:pt>
                <c:pt idx="2">
                  <c:v>593328.55</c:v>
                </c:pt>
                <c:pt idx="3">
                  <c:v>645391.8</c:v>
                </c:pt>
                <c:pt idx="4">
                  <c:v>299955.46</c:v>
                </c:pt>
                <c:pt idx="5">
                  <c:v>364863.49</c:v>
                </c:pt>
                <c:pt idx="6">
                  <c:v>314028.37</c:v>
                </c:pt>
                <c:pt idx="7">
                  <c:v>309685.020000000</c:v>
                </c:pt>
                <c:pt idx="8">
                  <c:v>272872.87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4BACC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'Sheet1'!$F$2:$F$10</c:f>
              <c:numCache>
                <c:formatCode>General</c:formatCode>
                <c:ptCount val="9"/>
                <c:pt idx="0">
                  <c:v>0.0</c:v>
                </c:pt>
                <c:pt idx="1">
                  <c:v>0.0</c:v>
                </c:pt>
                <c:pt idx="2">
                  <c:v>57419.35</c:v>
                </c:pt>
                <c:pt idx="3">
                  <c:v>109548.34</c:v>
                </c:pt>
                <c:pt idx="4">
                  <c:v>183397.77</c:v>
                </c:pt>
                <c:pt idx="5">
                  <c:v>72876.91</c:v>
                </c:pt>
                <c:pt idx="6">
                  <c:v>72843.23</c:v>
                </c:pt>
                <c:pt idx="7">
                  <c:v>31816.57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F79646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'Sheet1'!$G$2:$G$10</c:f>
              <c:numCache>
                <c:formatCode>General</c:formatCode>
                <c:ptCount val="9"/>
                <c:pt idx="1">
                  <c:v>0.0</c:v>
                </c:pt>
                <c:pt idx="2">
                  <c:v>565951.990000000</c:v>
                </c:pt>
                <c:pt idx="3">
                  <c:v>697951.0</c:v>
                </c:pt>
                <c:pt idx="4">
                  <c:v>278704.46</c:v>
                </c:pt>
                <c:pt idx="5">
                  <c:v>136867.05</c:v>
                </c:pt>
                <c:pt idx="6">
                  <c:v>488667.19</c:v>
                </c:pt>
                <c:pt idx="7">
                  <c:v>310352.590000000</c:v>
                </c:pt>
                <c:pt idx="8">
                  <c:v>327257.86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2C4D74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'Sheet1'!$H$2:$H$10</c:f>
              <c:numCache>
                <c:formatCode>General</c:formatCode>
                <c:ptCount val="9"/>
                <c:pt idx="1">
                  <c:v>0.0</c:v>
                </c:pt>
                <c:pt idx="2">
                  <c:v>52246.29</c:v>
                </c:pt>
                <c:pt idx="3">
                  <c:v>146720.76</c:v>
                </c:pt>
                <c:pt idx="4">
                  <c:v>238334.53</c:v>
                </c:pt>
                <c:pt idx="5">
                  <c:v>159716.94</c:v>
                </c:pt>
                <c:pt idx="6">
                  <c:v>142228.72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782C2A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'Sheet1'!$I$2:$I$10</c:f>
              <c:numCache>
                <c:formatCode>General</c:formatCode>
                <c:ptCount val="9"/>
                <c:pt idx="0">
                  <c:v>0.0</c:v>
                </c:pt>
                <c:pt idx="2">
                  <c:v>675617.630000000</c:v>
                </c:pt>
                <c:pt idx="3">
                  <c:v>954220.1</c:v>
                </c:pt>
                <c:pt idx="4">
                  <c:v>700436.76</c:v>
                </c:pt>
                <c:pt idx="5">
                  <c:v>369460.9</c:v>
                </c:pt>
                <c:pt idx="6">
                  <c:v>703739.14</c:v>
                </c:pt>
                <c:pt idx="7">
                  <c:v>342169.16</c:v>
                </c:pt>
                <c:pt idx="8">
                  <c:v>327257.86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rgbClr val="5D7430"/>
            </a:solidFill>
            <a:ln>
              <a:noFill/>
            </a:ln>
          </c:spPr>
          <c:invertIfNegative val="0"/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cat>
            <c:strRef>
              <c:f>'Sheet1'!$A$2:$A$10</c:f>
              <c:strCache>
                <c:ptCount val="9"/>
                <c:pt idx="1">
                  <c:v>Row Labels</c:v>
                </c:pt>
                <c:pt idx="2">
                  <c:v>Accounting</c:v>
                </c:pt>
                <c:pt idx="3">
                  <c:v>Business Development</c:v>
                </c:pt>
                <c:pt idx="4">
                  <c:v>Engineering</c:v>
                </c:pt>
                <c:pt idx="5">
                  <c:v>Human Resources</c:v>
                </c:pt>
                <c:pt idx="6">
                  <c:v>Legal</c:v>
                </c:pt>
                <c:pt idx="7">
                  <c:v>Marketing</c:v>
                </c:pt>
                <c:pt idx="8">
                  <c:v>NULL</c:v>
                </c:pt>
              </c:strCache>
            </c:strRef>
          </c:cat>
          <c:val>
            <c:numRef>
              <c:f>'Sheet1'!$J$2:$J$10</c:f>
              <c:numCache>
                <c:formatCode>General</c:formatCode>
                <c:ptCount val="9"/>
                <c:pt idx="0">
                  <c:v>0.0</c:v>
                </c:pt>
                <c:pt idx="2">
                  <c:v>1268946.18000000</c:v>
                </c:pt>
                <c:pt idx="3">
                  <c:v>1599611.90000000</c:v>
                </c:pt>
                <c:pt idx="4">
                  <c:v>1000392.22</c:v>
                </c:pt>
                <c:pt idx="5">
                  <c:v>734324.390000000</c:v>
                </c:pt>
                <c:pt idx="6">
                  <c:v>1017767.51</c:v>
                </c:pt>
                <c:pt idx="7">
                  <c:v>651854.180000000</c:v>
                </c:pt>
                <c:pt idx="8">
                  <c:v>600130.73</c:v>
                </c:pt>
              </c:numCache>
            </c:numRef>
          </c:val>
        </c:ser>
        <c:gapWidth val="219"/>
        <c:overlap val="-27"/>
        <c:axId val="0"/>
        <c:axId val="1"/>
      </c:barChart>
      <c:catAx>
        <c:axId val="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ln w="12700">
            <a:solidFill>
              <a:srgbClr val="D9D9D9"/>
            </a:solidFill>
            <a:prstDash val="solid"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1"/>
        <c:crosses val="autoZero"/>
        <c:auto val="1"/>
        <c:lblAlgn val="ctr"/>
        <c:lblOffset val="100"/>
        <c:noMultiLvlLbl val="0"/>
      </c:catAx>
      <c:valAx>
        <c:axId val="1"/>
        <c:scaling>
          <c:orientation val="minMax"/>
        </c:scaling>
        <c:delete val="0"/>
        <c:axPos val="l"/>
        <c:majorGridlines>
          <c:spPr>
            <a:ln w="12700">
              <a:solidFill>
                <a:srgbClr val="D9D9D9"/>
              </a:solidFill>
              <a:prstDash val="solid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 rot="0" vert="horz" anchor="t" anchorCtr="0"/>
          <a:lstStyle/>
          <a:p>
            <a:pPr>
              <a:defRPr sz="1200" b="0" i="0" u="none" strike="noStrike" baseline="0">
                <a:solidFill>
                  <a:srgbClr val="595959"/>
                </a:solidFill>
                <a:latin typeface="Droid Sans"/>
                <a:ea typeface="Droid Sans"/>
                <a:cs typeface="Lucida Sans"/>
              </a:defRPr>
            </a:pPr>
            <a:endParaRPr lang="zh-CN"/>
          </a:p>
        </c:txPr>
        <c:crossAx val="0"/>
        <c:crosses val="autoZero"/>
        <c:crossBetween val="between"/>
      </c:valAx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12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externalData r:id="rId1">
    <c:autoUpdate val="0"/>
  </c:externalData>
  <c:printSettings>
    <c:headerFooter/>
    <c:pageMargins b="0.75" l="0.7" r="0.7" t="0.75" header="0.3" footer="0.3"/>
    <c:pageSetup/>
  </c:printSettings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2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3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9/29/2024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4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5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6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3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41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9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0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1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72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2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4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9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0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72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5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80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9/29/2024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1564463" y="3354853"/>
            <a:ext cx="8610599" cy="18694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 31220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,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asunm11931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220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1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8</a:t>
            </a:r>
            <a:r>
              <a:rPr altLang="zh-CN" baseline="0" b="0" cap="none" sz="2400" i="0" kern="1200" lang="en-US" spc="0" strike="noStrike" u="none">
                <a:solidFill>
                  <a:srgbClr val="222222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7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BCOM-COMMERCE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SINDHI COLLEGE OF ARTS &amp;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3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739774" y="291147"/>
            <a:ext cx="3303904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4800" i="0" kern="120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4800" i="0" kern="120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120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altLang="zh-CN" baseline="0" b="1" cap="none" sz="4800" i="0" kern="120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4800" i="0" kern="120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120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altLang="en-US" baseline="0" b="0" cap="none" sz="4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5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6" name="矩形"/>
          <p:cNvSpPr/>
          <p:nvPr/>
        </p:nvSpPr>
        <p:spPr>
          <a:xfrm rot="0">
            <a:off x="739774" y="1447800"/>
            <a:ext cx="7032625" cy="452431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The Dataset contains Employee Salary Analysis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 Name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Place Of Employment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Sum Of Salary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Type Of Employment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Fixed Term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Permanent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Temporary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Gender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Female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Total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Male Total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lvl="1" marL="7429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Female Total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Grand Total         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342900" marL="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4800" i="0" kern="0" lang="en-US" spc="-4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8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4800" i="0" kern="0" lang="en-US" spc="-40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4194304" name="对象"/>
          <p:cNvGraphicFramePr>
            <a:graphicFrameLocks/>
          </p:cNvGraphicFramePr>
          <p:nvPr/>
        </p:nvGraphicFramePr>
        <p:xfrm>
          <a:off x="755332" y="1044090"/>
          <a:ext cx="8127999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39" name="矩形"/>
          <p:cNvSpPr/>
          <p:nvPr/>
        </p:nvSpPr>
        <p:spPr>
          <a:xfrm rot="0">
            <a:off x="755332" y="1676400"/>
            <a:ext cx="7169468" cy="397031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The Employee Salary Analysis System is a game-changing solution that transforms the way organizations approach Budget management. By harnessing the power of advanced analytics , automation , and AI-driven insights , this system unlocks the  hidden potential of employees, amplifies business performance, and fuels sustainable growth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矩形"/>
          <p:cNvSpPr/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Salary Analysis using Excel</a:t>
            </a:r>
            <a:endParaRPr altLang="en-US" baseline="0" b="0" cap="none" sz="2800" i="0" kern="1200" lang="zh-CN" spc="0" strike="noStrike" u="none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2824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8200" y="1033089"/>
            <a:ext cx="5636895" cy="188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75" name="矩形"/>
          <p:cNvSpPr/>
          <p:nvPr/>
        </p:nvSpPr>
        <p:spPr>
          <a:xfrm rot="0">
            <a:off x="838200" y="2133600"/>
            <a:ext cx="6400800" cy="3444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 Ascertain The Salary Of Every Single Employee And Allocate Funds For HR Department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 To Increase The Pay Of Suitable Candidate 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To Distinguish Genders Of The Employees To Provide Proper Concessions  </a:t>
            </a: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8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84" name="矩形"/>
          <p:cNvSpPr/>
          <p:nvPr/>
        </p:nvSpPr>
        <p:spPr>
          <a:xfrm rot="0">
            <a:off x="990600" y="2133600"/>
            <a:ext cx="7924800" cy="3863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. Tools and Techniques-Used functions such as AVERAGE, MEDIAN, STDEV,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VLOOKUP.Pivot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 Tables and Pivot Charts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 For summarizing and analyzing Data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-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Utilized charts (e.g., bar, line, pie) to represent data visually.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rebuchet MS" pitchFamily="0" charset="0"/>
                <a:ea typeface="宋体" pitchFamily="0" charset="0"/>
                <a:cs typeface="Times New Roman" pitchFamily="18" charset="0"/>
              </a:rPr>
              <a:t>Conditional Formatting-To highlight key data points.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93" name="矩形"/>
          <p:cNvSpPr/>
          <p:nvPr/>
        </p:nvSpPr>
        <p:spPr>
          <a:xfrm rot="0">
            <a:off x="838200" y="1905000"/>
            <a:ext cx="5706746" cy="329184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HR Mangers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Finance Department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Senior Management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Departments Heads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Employees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Compensation Analyst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Grievance &amp; Redressal Offi</a:t>
            </a:r>
            <a:r>
              <a:rPr altLang="zh-CN" baseline="0" b="0" cap="none" sz="2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cer </a:t>
            </a:r>
            <a:endParaRPr altLang="zh-CN" baseline="0" b="0" cap="none" sz="2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8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9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753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-3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6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9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6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2" name="矩形"/>
          <p:cNvSpPr/>
          <p:nvPr/>
        </p:nvSpPr>
        <p:spPr>
          <a:xfrm rot="0">
            <a:off x="3276600" y="1760547"/>
            <a:ext cx="4876800" cy="387798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sng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Solution</a:t>
            </a:r>
            <a:endParaRPr altLang="zh-CN" baseline="0" b="1" cap="none" sz="2800" i="0" kern="1200" lang="en-US" spc="0" strike="noStrike" u="sng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Employee Salary Analysis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sng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For organization</a:t>
            </a:r>
            <a:endParaRPr altLang="zh-CN" baseline="0" b="1" cap="none" sz="2800" i="0" kern="1200" lang="en-US" spc="0" strike="noStrike" u="sng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Cost Optimization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Talent Retention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Data-Driven Solution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Compliance and Equity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0" strike="noStrike" u="sng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For Employee</a:t>
            </a:r>
            <a:endParaRPr altLang="zh-CN" baseline="0" b="1" cap="none" sz="2800" i="0" kern="1200" lang="en-US" spc="0" strike="noStrike" u="sng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Fair Compensation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Career Growth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Calibri" pitchFamily="0" charset="0"/>
              </a:rPr>
              <a:t>Transparency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7" name="矩形"/>
          <p:cNvSpPr/>
          <p:nvPr/>
        </p:nvSpPr>
        <p:spPr>
          <a:xfrm rot="0">
            <a:off x="990600" y="1459557"/>
            <a:ext cx="7093268" cy="424731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DATASET NAME : 	Employee Salary Data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DESCRIPTION: This dataset contains employee salary  data including: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1.Employee Information: Employee ID, Name, Job Title , Department, </a:t>
            </a: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Location,Gender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2 . Goal Setting: Individual Goals, Teams Goals , Company Goals.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  4.Feedback and Coaching : Manager Feedback , peer Feedback, Self- Assessment.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5.Development Planning: Training Needs, Career Development Plans Succession Planning.</a:t>
            </a:r>
            <a:br>
              <a:rPr altLang="en-US" baseline="0" b="0" cap="none" sz="1800" i="0" kern="1200" lang="zh-CN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       6. Performance Evaluations; Regular Performance Reviews, 360-Degree.</a:t>
            </a: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矩形"/>
          <p:cNvSpPr/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altLang="zh-CN" baseline="0" b="1" cap="none" sz="4250" i="0" kern="0" lang="en-US" spc="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altLang="zh-CN" baseline="0" b="1" cap="none" sz="425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6" name="矩形"/>
          <p:cNvSpPr/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133600" y="2182505"/>
            <a:ext cx="6553200" cy="286232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“wow” Factor In Our Solution It is Helpful For Ascertain Budget For Finance Of The Company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Helps in Analysis The Work Force Of The Company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-285750" marL="2857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Classify The Gender Of The Employees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8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2024-09-30T03:24:26Z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415a93726e6d44c9901380fbfb60a795</vt:lpwstr>
  </property>
</Properties>
</file>