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876" y="13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ownloads\S.SANDHIYA%20(2).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[S.SANDHIYA (2).xlsx]Sheet2!PivotTable6</c:name>
    <c:fmtId val="-1"/>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
        <c:idx val="15"/>
        <c:spPr>
          <a:solidFill>
            <a:schemeClr val="accent1"/>
          </a:solidFill>
          <a:ln>
            <a:noFill/>
          </a:ln>
          <a:effectLst/>
        </c:spPr>
        <c:marker>
          <c:symbol val="none"/>
        </c:marker>
      </c:pivotFmt>
      <c:pivotFmt>
        <c:idx val="16"/>
        <c:spPr>
          <a:solidFill>
            <a:schemeClr val="accent1"/>
          </a:solidFill>
          <a:ln>
            <a:noFill/>
          </a:ln>
          <a:effectLst/>
        </c:spPr>
        <c:marker>
          <c:symbol val="none"/>
        </c:marker>
      </c:pivotFmt>
      <c:pivotFmt>
        <c:idx val="17"/>
        <c:spPr>
          <a:solidFill>
            <a:schemeClr val="accent1"/>
          </a:solidFill>
          <a:ln>
            <a:noFill/>
          </a:ln>
          <a:effectLst/>
        </c:spPr>
        <c:marker>
          <c:symbol val="none"/>
        </c:marker>
      </c:pivotFmt>
      <c:pivotFmt>
        <c:idx val="18"/>
        <c:spPr>
          <a:solidFill>
            <a:schemeClr val="accent1"/>
          </a:solidFill>
          <a:ln>
            <a:noFill/>
          </a:ln>
          <a:effectLst/>
        </c:spPr>
        <c:marker>
          <c:symbol val="none"/>
        </c:marker>
      </c:pivotFmt>
      <c:pivotFmt>
        <c:idx val="19"/>
        <c:spPr>
          <a:solidFill>
            <a:schemeClr val="accent1"/>
          </a:solidFill>
          <a:ln>
            <a:noFill/>
          </a:ln>
          <a:effectLst/>
        </c:spPr>
        <c:marker>
          <c:symbol val="none"/>
        </c:marker>
      </c:pivotFmt>
      <c:pivotFmt>
        <c:idx val="20"/>
        <c:spPr>
          <a:solidFill>
            <a:schemeClr val="accent1"/>
          </a:solidFill>
          <a:ln>
            <a:noFill/>
          </a:ln>
          <a:effectLst/>
        </c:spPr>
        <c:marker>
          <c:symbol val="none"/>
        </c:marker>
      </c:pivotFmt>
      <c:pivotFmt>
        <c:idx val="21"/>
        <c:spPr>
          <a:solidFill>
            <a:schemeClr val="accent1"/>
          </a:solidFill>
          <a:ln>
            <a:noFill/>
          </a:ln>
          <a:effectLst/>
        </c:spPr>
        <c:marker>
          <c:symbol val="none"/>
        </c:marker>
      </c:pivotFmt>
      <c:pivotFmt>
        <c:idx val="22"/>
        <c:spPr>
          <a:solidFill>
            <a:schemeClr val="accent1"/>
          </a:solidFill>
          <a:ln>
            <a:noFill/>
          </a:ln>
          <a:effectLst/>
        </c:spPr>
        <c:marker>
          <c:symbol val="none"/>
        </c:marker>
      </c:pivotFmt>
      <c:pivotFmt>
        <c:idx val="23"/>
        <c:spPr>
          <a:solidFill>
            <a:schemeClr val="accent1"/>
          </a:solidFill>
          <a:ln>
            <a:noFill/>
          </a:ln>
          <a:effectLst/>
        </c:spPr>
        <c:marker>
          <c:symbol val="none"/>
        </c:marker>
      </c:pivotFmt>
      <c:pivotFmt>
        <c:idx val="24"/>
        <c:spPr>
          <a:solidFill>
            <a:schemeClr val="accent1"/>
          </a:solidFill>
          <a:ln>
            <a:noFill/>
          </a:ln>
          <a:effectLst/>
        </c:spPr>
        <c:marker>
          <c:symbol val="none"/>
        </c:marker>
      </c:pivotFmt>
      <c:pivotFmt>
        <c:idx val="25"/>
        <c:spPr>
          <a:solidFill>
            <a:schemeClr val="accent1"/>
          </a:solidFill>
          <a:ln>
            <a:noFill/>
          </a:ln>
          <a:effectLst/>
        </c:spPr>
        <c:marker>
          <c:symbol val="none"/>
        </c:marker>
      </c:pivotFmt>
      <c:pivotFmt>
        <c:idx val="26"/>
        <c:spPr>
          <a:solidFill>
            <a:schemeClr val="accent1"/>
          </a:solidFill>
          <a:ln>
            <a:noFill/>
          </a:ln>
          <a:effectLst/>
        </c:spPr>
        <c:marker>
          <c:symbol val="none"/>
        </c:marker>
      </c:pivotFmt>
      <c:pivotFmt>
        <c:idx val="27"/>
        <c:spPr>
          <a:solidFill>
            <a:schemeClr val="accent1"/>
          </a:solidFill>
          <a:ln>
            <a:noFill/>
          </a:ln>
          <a:effectLst/>
        </c:spPr>
        <c:marker>
          <c:symbol val="none"/>
        </c:marker>
      </c:pivotFmt>
      <c:pivotFmt>
        <c:idx val="28"/>
        <c:spPr>
          <a:solidFill>
            <a:schemeClr val="accent1"/>
          </a:solidFill>
          <a:ln>
            <a:noFill/>
          </a:ln>
          <a:effectLst/>
        </c:spPr>
        <c:marker>
          <c:symbol val="none"/>
        </c:marker>
      </c:pivotFmt>
      <c:pivotFmt>
        <c:idx val="29"/>
        <c:spPr>
          <a:solidFill>
            <a:schemeClr val="accent1"/>
          </a:solidFill>
          <a:ln>
            <a:noFill/>
          </a:ln>
          <a:effectLst/>
        </c:spPr>
        <c:marker>
          <c:symbol val="none"/>
        </c:marker>
      </c:pivotFmt>
      <c:pivotFmt>
        <c:idx val="30"/>
        <c:spPr>
          <a:solidFill>
            <a:schemeClr val="accent1"/>
          </a:solidFill>
          <a:ln>
            <a:noFill/>
          </a:ln>
          <a:effectLst/>
        </c:spPr>
        <c:marker>
          <c:symbol val="none"/>
        </c:marker>
      </c:pivotFmt>
      <c:pivotFmt>
        <c:idx val="31"/>
        <c:spPr>
          <a:solidFill>
            <a:schemeClr val="accent1"/>
          </a:solidFill>
          <a:ln>
            <a:noFill/>
          </a:ln>
          <a:effectLst/>
        </c:spPr>
        <c:marker>
          <c:symbol val="none"/>
        </c:marker>
      </c:pivotFmt>
      <c:pivotFmt>
        <c:idx val="32"/>
        <c:spPr>
          <a:solidFill>
            <a:schemeClr val="accent1"/>
          </a:solidFill>
          <a:ln>
            <a:noFill/>
          </a:ln>
          <a:effectLst/>
        </c:spPr>
        <c:marker>
          <c:symbol val="none"/>
        </c:marker>
      </c:pivotFmt>
      <c:pivotFmt>
        <c:idx val="33"/>
        <c:spPr>
          <a:solidFill>
            <a:schemeClr val="accent1"/>
          </a:solidFill>
          <a:ln>
            <a:noFill/>
          </a:ln>
          <a:effectLst/>
        </c:spPr>
        <c:marker>
          <c:symbol val="none"/>
        </c:marker>
      </c:pivotFmt>
      <c:pivotFmt>
        <c:idx val="34"/>
        <c:spPr>
          <a:solidFill>
            <a:schemeClr val="accent1"/>
          </a:solidFill>
          <a:ln>
            <a:noFill/>
          </a:ln>
          <a:effectLst/>
        </c:spPr>
        <c:marker>
          <c:symbol val="none"/>
        </c:marker>
      </c:pivotFmt>
      <c:pivotFmt>
        <c:idx val="35"/>
        <c:spPr>
          <a:solidFill>
            <a:schemeClr val="accent1"/>
          </a:solidFill>
          <a:ln>
            <a:noFill/>
          </a:ln>
          <a:effectLst/>
        </c:spPr>
        <c:marker>
          <c:symbol val="none"/>
        </c:marker>
      </c:pivotFmt>
      <c:pivotFmt>
        <c:idx val="36"/>
        <c:spPr>
          <a:solidFill>
            <a:schemeClr val="accent1"/>
          </a:solidFill>
          <a:ln>
            <a:noFill/>
          </a:ln>
          <a:effectLst/>
        </c:spPr>
        <c:marker>
          <c:symbol val="none"/>
        </c:marker>
      </c:pivotFmt>
      <c:pivotFmt>
        <c:idx val="37"/>
        <c:spPr>
          <a:solidFill>
            <a:schemeClr val="accent1"/>
          </a:solidFill>
          <a:ln>
            <a:noFill/>
          </a:ln>
          <a:effectLst/>
        </c:spPr>
        <c:marker>
          <c:symbol val="none"/>
        </c:marker>
      </c:pivotFmt>
      <c:pivotFmt>
        <c:idx val="38"/>
        <c:spPr>
          <a:solidFill>
            <a:schemeClr val="accent1"/>
          </a:solidFill>
          <a:ln>
            <a:noFill/>
          </a:ln>
          <a:effectLst/>
        </c:spPr>
        <c:marker>
          <c:symbol val="none"/>
        </c:marker>
      </c:pivotFmt>
      <c:pivotFmt>
        <c:idx val="39"/>
        <c:spPr>
          <a:solidFill>
            <a:schemeClr val="accent1"/>
          </a:solidFill>
          <a:ln>
            <a:noFill/>
          </a:ln>
          <a:effectLst/>
        </c:spPr>
        <c:marker>
          <c:symbol val="none"/>
        </c:marker>
      </c:pivotFmt>
      <c:pivotFmt>
        <c:idx val="40"/>
        <c:spPr>
          <a:solidFill>
            <a:schemeClr val="accent1"/>
          </a:solidFill>
          <a:ln>
            <a:noFill/>
          </a:ln>
          <a:effectLst/>
        </c:spPr>
        <c:marker>
          <c:symbol val="none"/>
        </c:marker>
      </c:pivotFmt>
      <c:pivotFmt>
        <c:idx val="41"/>
        <c:spPr>
          <a:solidFill>
            <a:schemeClr val="accent1"/>
          </a:solidFill>
          <a:ln>
            <a:noFill/>
          </a:ln>
          <a:effectLst/>
        </c:spPr>
        <c:marker>
          <c:symbol val="none"/>
        </c:marker>
      </c:pivotFmt>
      <c:pivotFmt>
        <c:idx val="42"/>
        <c:spPr>
          <a:solidFill>
            <a:schemeClr val="accent1"/>
          </a:solidFill>
          <a:ln>
            <a:noFill/>
          </a:ln>
          <a:effectLst/>
        </c:spPr>
        <c:marker>
          <c:symbol val="none"/>
        </c:marker>
      </c:pivotFmt>
      <c:pivotFmt>
        <c:idx val="43"/>
        <c:spPr>
          <a:solidFill>
            <a:schemeClr val="accent1"/>
          </a:solidFill>
          <a:ln>
            <a:noFill/>
          </a:ln>
          <a:effectLst/>
        </c:spPr>
        <c:marker>
          <c:symbol val="none"/>
        </c:marker>
      </c:pivotFmt>
      <c:pivotFmt>
        <c:idx val="44"/>
        <c:spPr>
          <a:solidFill>
            <a:schemeClr val="accent1"/>
          </a:solidFill>
          <a:ln>
            <a:noFill/>
          </a:ln>
          <a:effectLst/>
        </c:spPr>
        <c:marker>
          <c:symbol val="none"/>
        </c:marker>
      </c:pivotFmt>
      <c:pivotFmt>
        <c:idx val="45"/>
        <c:spPr>
          <a:solidFill>
            <a:schemeClr val="accent1"/>
          </a:solidFill>
          <a:ln>
            <a:noFill/>
          </a:ln>
          <a:effectLst/>
        </c:spPr>
        <c:marker>
          <c:symbol val="none"/>
        </c:marker>
      </c:pivotFmt>
      <c:pivotFmt>
        <c:idx val="46"/>
        <c:spPr>
          <a:solidFill>
            <a:schemeClr val="accent1"/>
          </a:solidFill>
          <a:ln>
            <a:noFill/>
          </a:ln>
          <a:effectLst/>
        </c:spPr>
        <c:marker>
          <c:symbol val="none"/>
        </c:marker>
      </c:pivotFmt>
      <c:pivotFmt>
        <c:idx val="47"/>
        <c:spPr>
          <a:solidFill>
            <a:schemeClr val="accent1"/>
          </a:solidFill>
          <a:ln>
            <a:noFill/>
          </a:ln>
          <a:effectLst/>
        </c:spPr>
        <c:marker>
          <c:symbol val="none"/>
        </c:marker>
      </c:pivotFmt>
      <c:pivotFmt>
        <c:idx val="48"/>
        <c:spPr>
          <a:solidFill>
            <a:schemeClr val="accent1"/>
          </a:solidFill>
          <a:ln>
            <a:noFill/>
          </a:ln>
          <a:effectLst/>
        </c:spPr>
        <c:marker>
          <c:symbol val="none"/>
        </c:marker>
      </c:pivotFmt>
      <c:pivotFmt>
        <c:idx val="49"/>
        <c:spPr>
          <a:solidFill>
            <a:schemeClr val="accent1"/>
          </a:solidFill>
          <a:ln>
            <a:noFill/>
          </a:ln>
          <a:effectLst/>
        </c:spPr>
        <c:marker>
          <c:symbol val="none"/>
        </c:marker>
      </c:pivotFmt>
      <c:pivotFmt>
        <c:idx val="50"/>
        <c:spPr>
          <a:solidFill>
            <a:schemeClr val="accent1"/>
          </a:solidFill>
          <a:ln>
            <a:noFill/>
          </a:ln>
          <a:effectLst/>
        </c:spPr>
        <c:marker>
          <c:symbol val="none"/>
        </c:marker>
      </c:pivotFmt>
      <c:pivotFmt>
        <c:idx val="51"/>
        <c:spPr>
          <a:solidFill>
            <a:schemeClr val="accent1"/>
          </a:solidFill>
          <a:ln>
            <a:noFill/>
          </a:ln>
          <a:effectLst/>
        </c:spPr>
        <c:marker>
          <c:symbol val="none"/>
        </c:marker>
      </c:pivotFmt>
      <c:pivotFmt>
        <c:idx val="52"/>
        <c:spPr>
          <a:solidFill>
            <a:schemeClr val="accent1"/>
          </a:solidFill>
          <a:ln>
            <a:noFill/>
          </a:ln>
          <a:effectLst/>
        </c:spPr>
        <c:marker>
          <c:symbol val="none"/>
        </c:marker>
      </c:pivotFmt>
      <c:pivotFmt>
        <c:idx val="53"/>
        <c:spPr>
          <a:solidFill>
            <a:schemeClr val="accent1"/>
          </a:solidFill>
          <a:ln>
            <a:noFill/>
          </a:ln>
          <a:effectLst/>
        </c:spPr>
        <c:marker>
          <c:symbol val="none"/>
        </c:marker>
      </c:pivotFmt>
    </c:pivotFmts>
    <c:plotArea>
      <c:layout/>
      <c:barChart>
        <c:barDir val="bar"/>
        <c:grouping val="percentStacked"/>
        <c:varyColors val="0"/>
        <c:ser>
          <c:idx val="0"/>
          <c:order val="0"/>
          <c:tx>
            <c:strRef>
              <c:f>Sheet2!$B$3:$B$5</c:f>
              <c:strCache>
                <c:ptCount val="1"/>
                <c:pt idx="0">
                  <c:v>Absent - Finance</c:v>
                </c:pt>
              </c:strCache>
            </c:strRef>
          </c:tx>
          <c:spPr>
            <a:solidFill>
              <a:schemeClr val="accent1"/>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Sheet2!$B$6:$B$47</c:f>
              <c:numCache>
                <c:formatCode>General</c:formatCode>
                <c:ptCount val="41"/>
                <c:pt idx="17">
                  <c:v>1</c:v>
                </c:pt>
                <c:pt idx="29">
                  <c:v>1</c:v>
                </c:pt>
              </c:numCache>
            </c:numRef>
          </c:val>
          <c:extLst>
            <c:ext xmlns:c16="http://schemas.microsoft.com/office/drawing/2014/chart" uri="{C3380CC4-5D6E-409C-BE32-E72D297353CC}">
              <c16:uniqueId val="{00000000-ABCF-4027-BE83-3ABED21531F4}"/>
            </c:ext>
          </c:extLst>
        </c:ser>
        <c:ser>
          <c:idx val="1"/>
          <c:order val="1"/>
          <c:tx>
            <c:strRef>
              <c:f>Sheet2!$C$3:$C$5</c:f>
              <c:strCache>
                <c:ptCount val="1"/>
                <c:pt idx="0">
                  <c:v>Absent - HR</c:v>
                </c:pt>
              </c:strCache>
            </c:strRef>
          </c:tx>
          <c:spPr>
            <a:solidFill>
              <a:schemeClr val="accent2"/>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Sheet2!$C$6:$C$47</c:f>
              <c:numCache>
                <c:formatCode>General</c:formatCode>
                <c:ptCount val="41"/>
                <c:pt idx="8">
                  <c:v>1</c:v>
                </c:pt>
                <c:pt idx="30">
                  <c:v>1</c:v>
                </c:pt>
              </c:numCache>
            </c:numRef>
          </c:val>
          <c:extLst>
            <c:ext xmlns:c16="http://schemas.microsoft.com/office/drawing/2014/chart" uri="{C3380CC4-5D6E-409C-BE32-E72D297353CC}">
              <c16:uniqueId val="{00000001-ABCF-4027-BE83-3ABED21531F4}"/>
            </c:ext>
          </c:extLst>
        </c:ser>
        <c:ser>
          <c:idx val="2"/>
          <c:order val="2"/>
          <c:tx>
            <c:strRef>
              <c:f>Sheet2!$D$3:$D$5</c:f>
              <c:strCache>
                <c:ptCount val="1"/>
                <c:pt idx="0">
                  <c:v>Absent - IT</c:v>
                </c:pt>
              </c:strCache>
            </c:strRef>
          </c:tx>
          <c:spPr>
            <a:solidFill>
              <a:schemeClr val="accent3"/>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Sheet2!$D$6:$D$47</c:f>
              <c:numCache>
                <c:formatCode>General</c:formatCode>
                <c:ptCount val="41"/>
                <c:pt idx="9">
                  <c:v>1</c:v>
                </c:pt>
                <c:pt idx="35">
                  <c:v>1</c:v>
                </c:pt>
                <c:pt idx="39">
                  <c:v>1</c:v>
                </c:pt>
              </c:numCache>
            </c:numRef>
          </c:val>
          <c:extLst>
            <c:ext xmlns:c16="http://schemas.microsoft.com/office/drawing/2014/chart" uri="{C3380CC4-5D6E-409C-BE32-E72D297353CC}">
              <c16:uniqueId val="{00000002-ABCF-4027-BE83-3ABED21531F4}"/>
            </c:ext>
          </c:extLst>
        </c:ser>
        <c:ser>
          <c:idx val="3"/>
          <c:order val="3"/>
          <c:tx>
            <c:strRef>
              <c:f>Sheet2!$E$3:$E$5</c:f>
              <c:strCache>
                <c:ptCount val="1"/>
                <c:pt idx="0">
                  <c:v>Absent - Marketing</c:v>
                </c:pt>
              </c:strCache>
            </c:strRef>
          </c:tx>
          <c:spPr>
            <a:solidFill>
              <a:schemeClr val="accent4"/>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Sheet2!$E$6:$E$47</c:f>
              <c:numCache>
                <c:formatCode>General</c:formatCode>
                <c:ptCount val="41"/>
                <c:pt idx="27">
                  <c:v>1</c:v>
                </c:pt>
              </c:numCache>
            </c:numRef>
          </c:val>
          <c:extLst>
            <c:ext xmlns:c16="http://schemas.microsoft.com/office/drawing/2014/chart" uri="{C3380CC4-5D6E-409C-BE32-E72D297353CC}">
              <c16:uniqueId val="{00000003-ABCF-4027-BE83-3ABED21531F4}"/>
            </c:ext>
          </c:extLst>
        </c:ser>
        <c:ser>
          <c:idx val="4"/>
          <c:order val="4"/>
          <c:tx>
            <c:strRef>
              <c:f>Sheet2!$G$3:$G$5</c:f>
              <c:strCache>
                <c:ptCount val="1"/>
                <c:pt idx="0">
                  <c:v>Early Leave - HR</c:v>
                </c:pt>
              </c:strCache>
            </c:strRef>
          </c:tx>
          <c:spPr>
            <a:solidFill>
              <a:schemeClr val="accent5"/>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Sheet2!$G$6:$G$47</c:f>
              <c:numCache>
                <c:formatCode>General</c:formatCode>
                <c:ptCount val="41"/>
                <c:pt idx="1">
                  <c:v>1</c:v>
                </c:pt>
              </c:numCache>
            </c:numRef>
          </c:val>
          <c:extLst>
            <c:ext xmlns:c16="http://schemas.microsoft.com/office/drawing/2014/chart" uri="{C3380CC4-5D6E-409C-BE32-E72D297353CC}">
              <c16:uniqueId val="{00000004-ABCF-4027-BE83-3ABED21531F4}"/>
            </c:ext>
          </c:extLst>
        </c:ser>
        <c:ser>
          <c:idx val="5"/>
          <c:order val="5"/>
          <c:tx>
            <c:strRef>
              <c:f>Sheet2!$H$3:$H$5</c:f>
              <c:strCache>
                <c:ptCount val="1"/>
                <c:pt idx="0">
                  <c:v>Early Leave - IT</c:v>
                </c:pt>
              </c:strCache>
            </c:strRef>
          </c:tx>
          <c:spPr>
            <a:solidFill>
              <a:schemeClr val="accent6"/>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Sheet2!$H$6:$H$47</c:f>
              <c:numCache>
                <c:formatCode>General</c:formatCode>
                <c:ptCount val="41"/>
                <c:pt idx="2">
                  <c:v>1</c:v>
                </c:pt>
              </c:numCache>
            </c:numRef>
          </c:val>
          <c:extLst>
            <c:ext xmlns:c16="http://schemas.microsoft.com/office/drawing/2014/chart" uri="{C3380CC4-5D6E-409C-BE32-E72D297353CC}">
              <c16:uniqueId val="{00000005-ABCF-4027-BE83-3ABED21531F4}"/>
            </c:ext>
          </c:extLst>
        </c:ser>
        <c:ser>
          <c:idx val="6"/>
          <c:order val="6"/>
          <c:tx>
            <c:strRef>
              <c:f>Sheet2!$I$3:$I$5</c:f>
              <c:strCache>
                <c:ptCount val="1"/>
                <c:pt idx="0">
                  <c:v>Early Leave - Marketing</c:v>
                </c:pt>
              </c:strCache>
            </c:strRef>
          </c:tx>
          <c:spPr>
            <a:solidFill>
              <a:schemeClr val="accent1">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Sheet2!$I$6:$I$47</c:f>
              <c:numCache>
                <c:formatCode>General</c:formatCode>
                <c:ptCount val="41"/>
                <c:pt idx="22">
                  <c:v>1</c:v>
                </c:pt>
                <c:pt idx="25">
                  <c:v>1</c:v>
                </c:pt>
              </c:numCache>
            </c:numRef>
          </c:val>
          <c:extLst>
            <c:ext xmlns:c16="http://schemas.microsoft.com/office/drawing/2014/chart" uri="{C3380CC4-5D6E-409C-BE32-E72D297353CC}">
              <c16:uniqueId val="{00000006-ABCF-4027-BE83-3ABED21531F4}"/>
            </c:ext>
          </c:extLst>
        </c:ser>
        <c:ser>
          <c:idx val="7"/>
          <c:order val="7"/>
          <c:tx>
            <c:strRef>
              <c:f>Sheet2!$J$3:$J$5</c:f>
              <c:strCache>
                <c:ptCount val="1"/>
                <c:pt idx="0">
                  <c:v>Early Leave - Sales</c:v>
                </c:pt>
              </c:strCache>
            </c:strRef>
          </c:tx>
          <c:spPr>
            <a:solidFill>
              <a:schemeClr val="accent2">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Sheet2!$J$6:$J$47</c:f>
              <c:numCache>
                <c:formatCode>General</c:formatCode>
                <c:ptCount val="41"/>
                <c:pt idx="7">
                  <c:v>1</c:v>
                </c:pt>
              </c:numCache>
            </c:numRef>
          </c:val>
          <c:extLst>
            <c:ext xmlns:c16="http://schemas.microsoft.com/office/drawing/2014/chart" uri="{C3380CC4-5D6E-409C-BE32-E72D297353CC}">
              <c16:uniqueId val="{00000007-ABCF-4027-BE83-3ABED21531F4}"/>
            </c:ext>
          </c:extLst>
        </c:ser>
        <c:ser>
          <c:idx val="8"/>
          <c:order val="8"/>
          <c:tx>
            <c:strRef>
              <c:f>Sheet2!$L$3:$L$5</c:f>
              <c:strCache>
                <c:ptCount val="1"/>
                <c:pt idx="0">
                  <c:v>Late - Finance</c:v>
                </c:pt>
              </c:strCache>
            </c:strRef>
          </c:tx>
          <c:spPr>
            <a:solidFill>
              <a:schemeClr val="accent3">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Sheet2!$L$6:$L$47</c:f>
              <c:numCache>
                <c:formatCode>General</c:formatCode>
                <c:ptCount val="41"/>
                <c:pt idx="0">
                  <c:v>1</c:v>
                </c:pt>
              </c:numCache>
            </c:numRef>
          </c:val>
          <c:extLst>
            <c:ext xmlns:c16="http://schemas.microsoft.com/office/drawing/2014/chart" uri="{C3380CC4-5D6E-409C-BE32-E72D297353CC}">
              <c16:uniqueId val="{00000008-ABCF-4027-BE83-3ABED21531F4}"/>
            </c:ext>
          </c:extLst>
        </c:ser>
        <c:ser>
          <c:idx val="9"/>
          <c:order val="9"/>
          <c:tx>
            <c:strRef>
              <c:f>Sheet2!$M$3:$M$5</c:f>
              <c:strCache>
                <c:ptCount val="1"/>
                <c:pt idx="0">
                  <c:v>Late - IT</c:v>
                </c:pt>
              </c:strCache>
            </c:strRef>
          </c:tx>
          <c:spPr>
            <a:solidFill>
              <a:schemeClr val="accent4">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Sheet2!$M$6:$M$47</c:f>
              <c:numCache>
                <c:formatCode>General</c:formatCode>
                <c:ptCount val="41"/>
                <c:pt idx="32">
                  <c:v>1</c:v>
                </c:pt>
                <c:pt idx="33">
                  <c:v>1</c:v>
                </c:pt>
              </c:numCache>
            </c:numRef>
          </c:val>
          <c:extLst>
            <c:ext xmlns:c16="http://schemas.microsoft.com/office/drawing/2014/chart" uri="{C3380CC4-5D6E-409C-BE32-E72D297353CC}">
              <c16:uniqueId val="{00000009-ABCF-4027-BE83-3ABED21531F4}"/>
            </c:ext>
          </c:extLst>
        </c:ser>
        <c:ser>
          <c:idx val="10"/>
          <c:order val="10"/>
          <c:tx>
            <c:strRef>
              <c:f>Sheet2!$N$3:$N$5</c:f>
              <c:strCache>
                <c:ptCount val="1"/>
                <c:pt idx="0">
                  <c:v>Late - Marketing</c:v>
                </c:pt>
              </c:strCache>
            </c:strRef>
          </c:tx>
          <c:spPr>
            <a:solidFill>
              <a:schemeClr val="accent5">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Sheet2!$N$6:$N$47</c:f>
              <c:numCache>
                <c:formatCode>General</c:formatCode>
                <c:ptCount val="41"/>
                <c:pt idx="13">
                  <c:v>1</c:v>
                </c:pt>
                <c:pt idx="15">
                  <c:v>1</c:v>
                </c:pt>
              </c:numCache>
            </c:numRef>
          </c:val>
          <c:extLst>
            <c:ext xmlns:c16="http://schemas.microsoft.com/office/drawing/2014/chart" uri="{C3380CC4-5D6E-409C-BE32-E72D297353CC}">
              <c16:uniqueId val="{0000000A-ABCF-4027-BE83-3ABED21531F4}"/>
            </c:ext>
          </c:extLst>
        </c:ser>
        <c:ser>
          <c:idx val="11"/>
          <c:order val="11"/>
          <c:tx>
            <c:strRef>
              <c:f>Sheet2!$O$3:$O$5</c:f>
              <c:strCache>
                <c:ptCount val="1"/>
                <c:pt idx="0">
                  <c:v>Late - Sales</c:v>
                </c:pt>
              </c:strCache>
            </c:strRef>
          </c:tx>
          <c:spPr>
            <a:solidFill>
              <a:schemeClr val="accent6">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Sheet2!$O$6:$O$47</c:f>
              <c:numCache>
                <c:formatCode>General</c:formatCode>
                <c:ptCount val="41"/>
                <c:pt idx="18">
                  <c:v>1</c:v>
                </c:pt>
                <c:pt idx="31">
                  <c:v>1</c:v>
                </c:pt>
              </c:numCache>
            </c:numRef>
          </c:val>
          <c:extLst>
            <c:ext xmlns:c16="http://schemas.microsoft.com/office/drawing/2014/chart" uri="{C3380CC4-5D6E-409C-BE32-E72D297353CC}">
              <c16:uniqueId val="{0000000B-ABCF-4027-BE83-3ABED21531F4}"/>
            </c:ext>
          </c:extLst>
        </c:ser>
        <c:ser>
          <c:idx val="12"/>
          <c:order val="12"/>
          <c:tx>
            <c:strRef>
              <c:f>Sheet2!$Q$3:$Q$5</c:f>
              <c:strCache>
                <c:ptCount val="1"/>
                <c:pt idx="0">
                  <c:v>Present - Finance</c:v>
                </c:pt>
              </c:strCache>
            </c:strRef>
          </c:tx>
          <c:spPr>
            <a:solidFill>
              <a:schemeClr val="accent1">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Sheet2!$Q$6:$Q$47</c:f>
              <c:numCache>
                <c:formatCode>General</c:formatCode>
                <c:ptCount val="41"/>
                <c:pt idx="4">
                  <c:v>1</c:v>
                </c:pt>
                <c:pt idx="11">
                  <c:v>1</c:v>
                </c:pt>
                <c:pt idx="23">
                  <c:v>1</c:v>
                </c:pt>
                <c:pt idx="36">
                  <c:v>1</c:v>
                </c:pt>
              </c:numCache>
            </c:numRef>
          </c:val>
          <c:extLst>
            <c:ext xmlns:c16="http://schemas.microsoft.com/office/drawing/2014/chart" uri="{C3380CC4-5D6E-409C-BE32-E72D297353CC}">
              <c16:uniqueId val="{0000000C-ABCF-4027-BE83-3ABED21531F4}"/>
            </c:ext>
          </c:extLst>
        </c:ser>
        <c:ser>
          <c:idx val="13"/>
          <c:order val="13"/>
          <c:tx>
            <c:strRef>
              <c:f>Sheet2!$R$3:$R$5</c:f>
              <c:strCache>
                <c:ptCount val="1"/>
                <c:pt idx="0">
                  <c:v>Present - HR</c:v>
                </c:pt>
              </c:strCache>
            </c:strRef>
          </c:tx>
          <c:spPr>
            <a:solidFill>
              <a:schemeClr val="accent2">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Sheet2!$R$6:$R$47</c:f>
              <c:numCache>
                <c:formatCode>General</c:formatCode>
                <c:ptCount val="41"/>
                <c:pt idx="19">
                  <c:v>1</c:v>
                </c:pt>
                <c:pt idx="20">
                  <c:v>1</c:v>
                </c:pt>
                <c:pt idx="21">
                  <c:v>1</c:v>
                </c:pt>
                <c:pt idx="26">
                  <c:v>1</c:v>
                </c:pt>
              </c:numCache>
            </c:numRef>
          </c:val>
          <c:extLst>
            <c:ext xmlns:c16="http://schemas.microsoft.com/office/drawing/2014/chart" uri="{C3380CC4-5D6E-409C-BE32-E72D297353CC}">
              <c16:uniqueId val="{0000000D-ABCF-4027-BE83-3ABED21531F4}"/>
            </c:ext>
          </c:extLst>
        </c:ser>
        <c:ser>
          <c:idx val="14"/>
          <c:order val="14"/>
          <c:tx>
            <c:strRef>
              <c:f>Sheet2!$S$3:$S$5</c:f>
              <c:strCache>
                <c:ptCount val="1"/>
                <c:pt idx="0">
                  <c:v>Present - IT</c:v>
                </c:pt>
              </c:strCache>
            </c:strRef>
          </c:tx>
          <c:spPr>
            <a:solidFill>
              <a:schemeClr val="accent3">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Sheet2!$S$6:$S$47</c:f>
              <c:numCache>
                <c:formatCode>General</c:formatCode>
                <c:ptCount val="41"/>
                <c:pt idx="12">
                  <c:v>1</c:v>
                </c:pt>
                <c:pt idx="14">
                  <c:v>1</c:v>
                </c:pt>
                <c:pt idx="24">
                  <c:v>1</c:v>
                </c:pt>
                <c:pt idx="28">
                  <c:v>1</c:v>
                </c:pt>
              </c:numCache>
            </c:numRef>
          </c:val>
          <c:extLst>
            <c:ext xmlns:c16="http://schemas.microsoft.com/office/drawing/2014/chart" uri="{C3380CC4-5D6E-409C-BE32-E72D297353CC}">
              <c16:uniqueId val="{0000000E-ABCF-4027-BE83-3ABED21531F4}"/>
            </c:ext>
          </c:extLst>
        </c:ser>
        <c:ser>
          <c:idx val="15"/>
          <c:order val="15"/>
          <c:tx>
            <c:strRef>
              <c:f>Sheet2!$T$3:$T$5</c:f>
              <c:strCache>
                <c:ptCount val="1"/>
                <c:pt idx="0">
                  <c:v>Present - Marketing</c:v>
                </c:pt>
              </c:strCache>
            </c:strRef>
          </c:tx>
          <c:spPr>
            <a:solidFill>
              <a:schemeClr val="accent4">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Sheet2!$T$6:$T$47</c:f>
              <c:numCache>
                <c:formatCode>General</c:formatCode>
                <c:ptCount val="41"/>
                <c:pt idx="34">
                  <c:v>1</c:v>
                </c:pt>
                <c:pt idx="37">
                  <c:v>1</c:v>
                </c:pt>
                <c:pt idx="38">
                  <c:v>1</c:v>
                </c:pt>
              </c:numCache>
            </c:numRef>
          </c:val>
          <c:extLst>
            <c:ext xmlns:c16="http://schemas.microsoft.com/office/drawing/2014/chart" uri="{C3380CC4-5D6E-409C-BE32-E72D297353CC}">
              <c16:uniqueId val="{0000000F-ABCF-4027-BE83-3ABED21531F4}"/>
            </c:ext>
          </c:extLst>
        </c:ser>
        <c:ser>
          <c:idx val="16"/>
          <c:order val="16"/>
          <c:tx>
            <c:strRef>
              <c:f>Sheet2!$U$3:$U$5</c:f>
              <c:strCache>
                <c:ptCount val="1"/>
                <c:pt idx="0">
                  <c:v>Present - Sales</c:v>
                </c:pt>
              </c:strCache>
            </c:strRef>
          </c:tx>
          <c:spPr>
            <a:solidFill>
              <a:schemeClr val="accent5">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Sheet2!$U$6:$U$47</c:f>
              <c:numCache>
                <c:formatCode>General</c:formatCode>
                <c:ptCount val="41"/>
                <c:pt idx="3">
                  <c:v>1</c:v>
                </c:pt>
                <c:pt idx="5">
                  <c:v>1</c:v>
                </c:pt>
                <c:pt idx="6">
                  <c:v>1</c:v>
                </c:pt>
                <c:pt idx="10">
                  <c:v>1</c:v>
                </c:pt>
                <c:pt idx="16">
                  <c:v>1</c:v>
                </c:pt>
              </c:numCache>
            </c:numRef>
          </c:val>
          <c:extLst>
            <c:ext xmlns:c16="http://schemas.microsoft.com/office/drawing/2014/chart" uri="{C3380CC4-5D6E-409C-BE32-E72D297353CC}">
              <c16:uniqueId val="{00000010-ABCF-4027-BE83-3ABED21531F4}"/>
            </c:ext>
          </c:extLst>
        </c:ser>
        <c:ser>
          <c:idx val="17"/>
          <c:order val="17"/>
          <c:tx>
            <c:strRef>
              <c:f>Sheet2!$W$3:$W$5</c:f>
              <c:strCache>
                <c:ptCount val="1"/>
                <c:pt idx="0">
                  <c:v>(blank) - (blank)</c:v>
                </c:pt>
              </c:strCache>
            </c:strRef>
          </c:tx>
          <c:spPr>
            <a:solidFill>
              <a:schemeClr val="accent6">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Sheet2!$W$6:$W$47</c:f>
              <c:numCache>
                <c:formatCode>General</c:formatCode>
                <c:ptCount val="41"/>
              </c:numCache>
            </c:numRef>
          </c:val>
          <c:extLst>
            <c:ext xmlns:c16="http://schemas.microsoft.com/office/drawing/2014/chart" uri="{C3380CC4-5D6E-409C-BE32-E72D297353CC}">
              <c16:uniqueId val="{00000011-ABCF-4027-BE83-3ABED21531F4}"/>
            </c:ext>
          </c:extLst>
        </c:ser>
        <c:dLbls>
          <c:showLegendKey val="0"/>
          <c:showVal val="0"/>
          <c:showCatName val="0"/>
          <c:showSerName val="0"/>
          <c:showPercent val="0"/>
          <c:showBubbleSize val="0"/>
        </c:dLbls>
        <c:gapWidth val="219"/>
        <c:overlap val="100"/>
        <c:axId val="302747200"/>
        <c:axId val="302747528"/>
      </c:barChart>
      <c:catAx>
        <c:axId val="30274720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2747528"/>
        <c:crosses val="autoZero"/>
        <c:auto val="1"/>
        <c:lblAlgn val="ctr"/>
        <c:lblOffset val="100"/>
        <c:noMultiLvlLbl val="0"/>
      </c:catAx>
      <c:valAx>
        <c:axId val="302747528"/>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274720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5" y="990595"/>
            <a:ext cx="1743075" cy="1333495"/>
            <a:chOff x="742950" y="1104895"/>
            <a:chExt cx="1743075" cy="1333495"/>
          </a:xfrm>
        </p:grpSpPr>
        <p:sp>
          <p:nvSpPr>
            <p:cNvPr id="3" name="object 3"/>
            <p:cNvSpPr/>
            <p:nvPr/>
          </p:nvSpPr>
          <p:spPr>
            <a:xfrm>
              <a:off x="742950" y="1381129"/>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pPr/>
            </a:p>
          </p:txBody>
        </p:sp>
        <p:sp>
          <p:nvSpPr>
            <p:cNvPr id="4" name="object 4"/>
            <p:cNvSpPr/>
            <p:nvPr/>
          </p:nvSpPr>
          <p:spPr>
            <a:xfrm>
              <a:off x="1838329" y="1104895"/>
              <a:ext cx="647695" cy="561970"/>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pPr/>
            </a:p>
          </p:txBody>
        </p:sp>
      </p:grpSp>
      <p:sp>
        <p:nvSpPr>
          <p:cNvPr id="5" name="object 5"/>
          <p:cNvSpPr/>
          <p:nvPr/>
        </p:nvSpPr>
        <p:spPr>
          <a:xfrm>
            <a:off x="3752854" y="1190620"/>
            <a:ext cx="1666879" cy="1438279"/>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pPr/>
          </a:p>
        </p:txBody>
      </p:sp>
      <p:sp>
        <p:nvSpPr>
          <p:cNvPr id="6" name="object 6"/>
          <p:cNvSpPr/>
          <p:nvPr/>
        </p:nvSpPr>
        <p:spPr>
          <a:xfrm>
            <a:off x="3800475" y="5229225"/>
            <a:ext cx="723904" cy="619120"/>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pPr/>
          </a:p>
        </p:txBody>
      </p:sp>
      <p:sp>
        <p:nvSpPr>
          <p:cNvPr id="7" name="object 7"/>
          <p:cNvSpPr txBox="1">
            <a:spLocks noGrp="1"/>
          </p:cNvSpPr>
          <p:nvPr>
            <p:ph type="ctrTitle"/>
          </p:nvPr>
        </p:nvSpPr>
        <p:spPr>
          <a:xfrm>
            <a:off x="-828675" y="19659"/>
            <a:ext cx="9982204" cy="1001562"/>
          </a:xfrm>
          <a:prstGeom prst="rect">
            <a:avLst/>
          </a:prstGeom>
        </p:spPr>
        <p:txBody>
          <a:bodyPr vert="horz" wrap="square" lIns="0" tIns="16510" rIns="0" bIns="0" rtlCol="0">
            <a:spAutoFit/>
          </a:bodyPr>
          <a:lstStyle/>
          <a:p>
            <a:pPr marL="3213738"/>
            <a:r>
              <a:rPr b="1">
                <a:solidFill>
                  <a:srgbClr val="0F0F0F"/>
                </a:solidFill>
                <a:latin typeface="Times New Roman"/>
                <a:cs typeface="Times New Roman"/>
              </a:rPr>
              <a:t>Employee Data Analysis using Excel</a:t>
            </a:r>
            <a:r>
              <a:rPr b="1">
                <a:solidFill>
                  <a:srgbClr val="0F0F0F"/>
                </a:solidFill>
                <a:latin typeface="Times New Roman"/>
                <a:cs typeface="Times New Roman"/>
              </a:rPr>
              <a:t> </a:t>
            </a:r>
            <a:br>
              <a:rPr b="1">
                <a:solidFill>
                  <a:srgbClr val="0F0F0F"/>
                </a:solidFill>
              </a:rPr>
            </a:br>
          </a:p>
        </p:txBody>
      </p:sp>
      <p:pic>
        <p:nvPicPr>
          <p:cNvPr id="9" name="object 9"/>
          <p:cNvPicPr/>
          <p:nvPr/>
        </p:nvPicPr>
        <p:blipFill>
          <a:blip r:embed="rId3" cstate="print"/>
          <a:stretch>
            <a:fillRect/>
          </a:stretch>
        </p:blipFill>
        <p:spPr>
          <a:xfrm>
            <a:off x="676270" y="6467479"/>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1</a:t>
            </a:r>
          </a:p>
        </p:txBody>
      </p:sp>
      <p:sp>
        <p:nvSpPr>
          <p:cNvPr id="14" name="TextBox 13">
            <a:extLst>
              <a:ext uri="{FF2B5EF4-FFF2-40B4-BE49-F238E27FC236}">
                <a16:creationId xmlns:a16="http://schemas.microsoft.com/office/drawing/2014/main" id="{D55ADE35-C35B-07C1-F5AA-C33B3DDB802E}"/>
              </a:ext>
            </a:extLst>
          </p:cNvPr>
          <p:cNvSpPr txBox="1"/>
          <p:nvPr/>
        </p:nvSpPr>
        <p:spPr>
          <a:xfrm>
            <a:off x="2105020" y="3412438"/>
            <a:ext cx="8610604" cy="2308324"/>
          </a:xfrm>
          <a:prstGeom prst="rect">
            <a:avLst/>
          </a:prstGeom>
          <a:noFill/>
        </p:spPr>
        <p:txBody>
          <a:bodyPr wrap="square" rtlCol="0">
            <a:spAutoFit/>
          </a:bodyPr>
          <a:lstStyle/>
          <a:p>
            <a:pPr/>
            <a:r>
              <a:rPr b="1" sz="2400"/>
              <a:t>STUDENT NAME   :santhiya. p</a:t>
            </a:r>
          </a:p>
          <a:p>
            <a:pPr/>
            <a:r>
              <a:rPr b="1" sz="2400"/>
              <a:t>REGISTER NO        </a:t>
            </a:r>
            <a:r>
              <a:rPr sz="2400"/>
              <a:t>: 312203075(unm133312203075)</a:t>
            </a:r>
          </a:p>
          <a:p>
            <a:pPr/>
            <a:r>
              <a:rPr b="1" sz="2400"/>
              <a:t>DEPARTMENT</a:t>
            </a:r>
            <a:r>
              <a:rPr sz="2400"/>
              <a:t>       : BCOM(COMPUTER APPLICATION)</a:t>
            </a:r>
          </a:p>
          <a:p>
            <a:pPr/>
            <a:r>
              <a:rPr b="1" sz="2400"/>
              <a:t>COLLEGE</a:t>
            </a:r>
            <a:r>
              <a:rPr sz="2400"/>
              <a:t>                : ASAN MEMORIAL COLLEGE OF ARTS AND SCIENCE </a:t>
            </a:r>
          </a:p>
          <a:p>
            <a:pPr/>
            <a:r>
              <a:rPr sz="240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6" name="object 6"/>
          <p:cNvPicPr/>
          <p:nvPr/>
        </p:nvPicPr>
        <p:blipFill>
          <a:blip r:embed="rId2" cstate="print"/>
          <a:stretch>
            <a:fillRect/>
          </a:stretch>
        </p:blipFill>
        <p:spPr>
          <a:xfrm>
            <a:off x="1666879" y="6467479"/>
            <a:ext cx="76195" cy="177798"/>
          </a:xfrm>
          <a:prstGeom prst="rect">
            <a:avLst/>
          </a:prstGeom>
        </p:spPr>
      </p:pic>
      <p:sp>
        <p:nvSpPr>
          <p:cNvPr id="9" name="object 9"/>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10</a:t>
            </a:r>
          </a:p>
        </p:txBody>
      </p:sp>
      <p:sp>
        <p:nvSpPr>
          <p:cNvPr id="8" name="object 8"/>
          <p:cNvSpPr txBox="1"/>
          <p:nvPr/>
        </p:nvSpPr>
        <p:spPr>
          <a:xfrm>
            <a:off x="739768" y="291149"/>
            <a:ext cx="3303900" cy="1529264"/>
          </a:xfrm>
          <a:prstGeom prst="rect">
            <a:avLst/>
          </a:prstGeom>
        </p:spPr>
        <p:txBody>
          <a:bodyPr vert="horz" wrap="square" lIns="0" tIns="13335" rIns="0" bIns="0" rtlCol="0">
            <a:spAutoFit/>
          </a:bodyPr>
          <a:lstStyle/>
          <a:p>
            <a:pPr marL="12696">
              <a:lnSpc>
                <a:spcPct val="100000"/>
              </a:lnSpc>
              <a:spcBef>
                <a:spcPts val="105"/>
              </a:spcBef>
            </a:pPr>
            <a:r>
              <a:rPr b="1" u="sng" sz="2400">
                <a:latin typeface="Trebuchet MS"/>
                <a:cs typeface="Trebuchet MS"/>
              </a:rPr>
              <a:t>M</a:t>
            </a:r>
            <a:r>
              <a:rPr b="1" u="sng" sz="2400">
                <a:latin typeface="Trebuchet MS"/>
                <a:cs typeface="Trebuchet MS"/>
              </a:rPr>
              <a:t>O</a:t>
            </a:r>
            <a:r>
              <a:rPr b="1" u="sng" sz="2400">
                <a:latin typeface="Trebuchet MS"/>
                <a:cs typeface="Trebuchet MS"/>
              </a:rPr>
              <a:t>D</a:t>
            </a:r>
            <a:r>
              <a:rPr b="1" u="sng" sz="2400">
                <a:latin typeface="Trebuchet MS"/>
                <a:cs typeface="Trebuchet MS"/>
              </a:rPr>
              <a:t>E</a:t>
            </a:r>
            <a:r>
              <a:rPr b="1" u="sng" sz="2400">
                <a:latin typeface="Trebuchet MS"/>
                <a:cs typeface="Trebuchet MS"/>
              </a:rPr>
              <a:t>LL</a:t>
            </a:r>
            <a:r>
              <a:rPr b="1" u="sng" sz="2400">
                <a:latin typeface="Trebuchet MS"/>
                <a:cs typeface="Trebuchet MS"/>
              </a:rPr>
              <a:t>I</a:t>
            </a:r>
            <a:r>
              <a:rPr b="1" u="sng" sz="2400">
                <a:latin typeface="Trebuchet MS"/>
                <a:cs typeface="Trebuchet MS"/>
              </a:rPr>
              <a:t>N</a:t>
            </a:r>
            <a:r>
              <a:rPr b="1" u="sng" sz="2400">
                <a:latin typeface="Trebuchet MS"/>
                <a:cs typeface="Trebuchet MS"/>
              </a:rPr>
              <a:t>G</a:t>
            </a:r>
          </a:p>
          <a:p>
            <a:pPr marL="12696">
              <a:lnSpc>
                <a:spcPct val="100000"/>
              </a:lnSpc>
              <a:spcBef>
                <a:spcPts val="105"/>
              </a:spcBef>
            </a:pPr>
          </a:p>
          <a:p>
            <a:pPr marL="12696">
              <a:lnSpc>
                <a:spcPct val="100000"/>
              </a:lnSpc>
              <a:spcBef>
                <a:spcPts val="105"/>
              </a:spcBef>
            </a:pPr>
          </a:p>
          <a:p>
            <a:pPr marL="12696">
              <a:lnSpc>
                <a:spcPct val="100000"/>
              </a:lnSpc>
              <a:spcBef>
                <a:spcPts val="105"/>
              </a:spcBef>
            </a:pPr>
          </a:p>
        </p:txBody>
      </p:sp>
      <p:sp>
        <p:nvSpPr>
          <p:cNvPr id="14" name="object 3"/>
          <p:cNvSpPr/>
          <p:nvPr/>
        </p:nvSpPr>
        <p:spPr>
          <a:xfrm>
            <a:off x="10058400" y="52513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2" name="Rectangle 1"/>
          <p:cNvSpPr>
            <a:spLocks noChangeArrowheads="1"/>
          </p:cNvSpPr>
          <p:nvPr/>
        </p:nvSpPr>
        <p:spPr bwMode="auto">
          <a:xfrm>
            <a:off x="0" y="1283740"/>
            <a:ext cx="12191995" cy="2831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indent="0">
              <a:lnSpc>
                <a:spcPct val="100000"/>
              </a:lnSpc>
              <a:spcBef>
                <a:spcPct val="0"/>
              </a:spcBef>
              <a:spcAft>
                <a:spcPct val="0"/>
              </a:spcAft>
              <a:buNone/>
            </a:pPr>
          </a:p>
          <a:p>
            <a:pPr marL="0" marR="0" indent="0">
              <a:lnSpc>
                <a:spcPct val="100000"/>
              </a:lnSpc>
              <a:spcBef>
                <a:spcPct val="0"/>
              </a:spcBef>
              <a:spcAft>
                <a:spcPct val="0"/>
              </a:spcAft>
              <a:buAutoNum type="arabicPeriod"/>
            </a:pPr>
            <a:r>
              <a:rPr b="1" cap="none" sz="2000" baseline="0">
                <a:solidFill>
                  <a:schemeClr val="tx1"/>
                </a:solidFill>
                <a:latin typeface="Arial"/>
              </a:rPr>
              <a:t>Data Collection</a:t>
            </a:r>
            <a:r>
              <a:rPr cap="none" sz="2000" baseline="0">
                <a:solidFill>
                  <a:schemeClr val="tx1"/>
                </a:solidFill>
                <a:latin typeface="Arial"/>
              </a:rPr>
              <a:t>: Gather attendance data from various sources (e.g., time clocks, manual entries).</a:t>
            </a:r>
          </a:p>
          <a:p>
            <a:pPr marL="0" marR="0" indent="0">
              <a:lnSpc>
                <a:spcPct val="100000"/>
              </a:lnSpc>
              <a:spcBef>
                <a:spcPct val="0"/>
              </a:spcBef>
              <a:spcAft>
                <a:spcPct val="0"/>
              </a:spcAft>
              <a:buAutoNum type="arabicPeriod"/>
            </a:pPr>
            <a:r>
              <a:rPr b="1" cap="none" sz="2000" baseline="0">
                <a:solidFill>
                  <a:schemeClr val="tx1"/>
                </a:solidFill>
                <a:latin typeface="Arial"/>
              </a:rPr>
              <a:t>Data Integration</a:t>
            </a:r>
            <a:r>
              <a:rPr cap="none" sz="2000" baseline="0">
                <a:solidFill>
                  <a:schemeClr val="tx1"/>
                </a:solidFill>
                <a:latin typeface="Arial"/>
              </a:rPr>
              <a:t>: Combine data into a centralized system for comprehensive analysis.</a:t>
            </a:r>
          </a:p>
          <a:p>
            <a:pPr marL="0" marR="0" indent="0">
              <a:lnSpc>
                <a:spcPct val="100000"/>
              </a:lnSpc>
              <a:spcBef>
                <a:spcPct val="0"/>
              </a:spcBef>
              <a:spcAft>
                <a:spcPct val="0"/>
              </a:spcAft>
              <a:buAutoNum type="arabicPeriod"/>
            </a:pPr>
            <a:r>
              <a:rPr b="1" cap="none" sz="2000" baseline="0">
                <a:solidFill>
                  <a:schemeClr val="tx1"/>
                </a:solidFill>
                <a:latin typeface="Arial"/>
              </a:rPr>
              <a:t>Pattern Analysis</a:t>
            </a:r>
            <a:r>
              <a:rPr cap="none" sz="2000" baseline="0">
                <a:solidFill>
                  <a:schemeClr val="tx1"/>
                </a:solidFill>
                <a:latin typeface="Arial"/>
              </a:rPr>
              <a:t>: Identify trends and patterns in attendance (e.g., frequent absences, peak times).</a:t>
            </a:r>
          </a:p>
          <a:p>
            <a:pPr marL="0" marR="0" indent="0">
              <a:lnSpc>
                <a:spcPct val="100000"/>
              </a:lnSpc>
              <a:spcBef>
                <a:spcPct val="0"/>
              </a:spcBef>
              <a:spcAft>
                <a:spcPct val="0"/>
              </a:spcAft>
              <a:buAutoNum type="arabicPeriod"/>
            </a:pPr>
            <a:r>
              <a:rPr b="1" cap="none" sz="2000" baseline="0">
                <a:solidFill>
                  <a:schemeClr val="tx1"/>
                </a:solidFill>
                <a:latin typeface="Arial"/>
              </a:rPr>
              <a:t>Predictive Analytics</a:t>
            </a:r>
            <a:r>
              <a:rPr cap="none" sz="2000" baseline="0">
                <a:solidFill>
                  <a:schemeClr val="tx1"/>
                </a:solidFill>
                <a:latin typeface="Arial"/>
              </a:rPr>
              <a:t>: Use historical data to forecast future attendance issues and potential impacts.</a:t>
            </a:r>
          </a:p>
          <a:p>
            <a:pPr marL="0" marR="0" indent="0">
              <a:lnSpc>
                <a:spcPct val="100000"/>
              </a:lnSpc>
              <a:spcBef>
                <a:spcPct val="0"/>
              </a:spcBef>
              <a:spcAft>
                <a:spcPct val="0"/>
              </a:spcAft>
              <a:buAutoNum type="arabicPeriod"/>
            </a:pPr>
            <a:r>
              <a:rPr b="1" cap="none" sz="2000" baseline="0">
                <a:solidFill>
                  <a:schemeClr val="tx1"/>
                </a:solidFill>
                <a:latin typeface="Arial"/>
              </a:rPr>
              <a:t>Visualization</a:t>
            </a:r>
            <a:r>
              <a:rPr cap="none" sz="2000" baseline="0">
                <a:solidFill>
                  <a:schemeClr val="tx1"/>
                </a:solidFill>
                <a:latin typeface="Arial"/>
              </a:rPr>
              <a:t>: Create charts, graphs, and dashboards to represent attendance trends and metrics clearly.</a:t>
            </a:r>
          </a:p>
          <a:p>
            <a:pPr marL="0" marR="0" indent="0">
              <a:lnSpc>
                <a:spcPct val="100000"/>
              </a:lnSpc>
              <a:spcBef>
                <a:spcPct val="0"/>
              </a:spcBef>
              <a:spcAft>
                <a:spcPct val="0"/>
              </a:spcAft>
              <a:buAutoNum type="arabicPeriod"/>
            </a:pPr>
            <a:r>
              <a:rPr b="1" cap="none" sz="2000" baseline="0">
                <a:solidFill>
                  <a:schemeClr val="tx1"/>
                </a:solidFill>
                <a:latin typeface="Arial"/>
              </a:rPr>
              <a:t>Reporting</a:t>
            </a:r>
            <a:r>
              <a:rPr cap="none" sz="2000" baseline="0">
                <a:solidFill>
                  <a:schemeClr val="tx1"/>
                </a:solidFill>
                <a:latin typeface="Arial"/>
              </a:rPr>
              <a:t>: Generate detailed reports for HR and management to make informed decisions.</a:t>
            </a:r>
          </a:p>
          <a:p>
            <a:pPr marL="0" marR="0" indent="0">
              <a:lnSpc>
                <a:spcPct val="100000"/>
              </a:lnSpc>
              <a:spcBef>
                <a:spcPct val="0"/>
              </a:spcBef>
              <a:spcAft>
                <a:spcPct val="0"/>
              </a:spcAft>
              <a:buNone/>
            </a:p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6696079" y="1695454"/>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5" name="object 5"/>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6" name="object 6"/>
          <p:cNvPicPr/>
          <p:nvPr/>
        </p:nvPicPr>
        <p:blipFill>
          <a:blip r:embed="rId2" cstate="print"/>
          <a:stretch>
            <a:fillRect/>
          </a:stretch>
        </p:blipFill>
        <p:spPr>
          <a:xfrm>
            <a:off x="1666879" y="6467479"/>
            <a:ext cx="76195" cy="177798"/>
          </a:xfrm>
          <a:prstGeom prst="rect">
            <a:avLst/>
          </a:prstGeom>
        </p:spPr>
      </p:pic>
      <p:sp>
        <p:nvSpPr>
          <p:cNvPr id="7" name="object 7"/>
          <p:cNvSpPr txBox="1">
            <a:spLocks noGrp="1"/>
          </p:cNvSpPr>
          <p:nvPr>
            <p:ph type="title"/>
          </p:nvPr>
        </p:nvSpPr>
        <p:spPr>
          <a:xfrm>
            <a:off x="755325" y="385441"/>
            <a:ext cx="2437134" cy="1121457"/>
          </a:xfrm>
          <a:prstGeom prst="rect">
            <a:avLst/>
          </a:prstGeom>
        </p:spPr>
        <p:txBody>
          <a:bodyPr vert="horz" wrap="square" lIns="0" tIns="13335" rIns="0" bIns="0" rtlCol="0">
            <a:spAutoFit/>
          </a:bodyPr>
          <a:lstStyle/>
          <a:p>
            <a:pPr marL="12696">
              <a:lnSpc>
                <a:spcPct val="100000"/>
              </a:lnSpc>
              <a:spcBef>
                <a:spcPts val="105"/>
              </a:spcBef>
            </a:pPr>
            <a:r>
              <a:rPr u="sng" sz="2400"/>
              <a:t>R</a:t>
            </a:r>
            <a:r>
              <a:rPr u="sng" sz="2400"/>
              <a:t>E</a:t>
            </a:r>
            <a:r>
              <a:rPr u="sng" sz="2400"/>
              <a:t>S</a:t>
            </a:r>
            <a:r>
              <a:rPr u="sng" sz="2400"/>
              <a:t>U</a:t>
            </a:r>
            <a:r>
              <a:rPr u="sng" sz="2400"/>
              <a:t>L</a:t>
            </a:r>
            <a:r>
              <a:rPr u="sng" sz="2400"/>
              <a:t>TS</a:t>
            </a:r>
            <a:br>
              <a:rPr u="sng" sz="2400"/>
            </a:br>
            <a:br>
              <a:rPr u="sng" sz="2400"/>
            </a:br>
          </a:p>
        </p:txBody>
      </p:sp>
      <p:sp>
        <p:nvSpPr>
          <p:cNvPr id="9" name="object 9"/>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11</a:t>
            </a:r>
          </a:p>
        </p:txBody>
      </p:sp>
      <p:graphicFrame>
        <p:nvGraphicFramePr>
          <p:cNvPr id="8" name="Chart 7"/>
          <p:cNvGraphicFramePr>
            <a:graphicFrameLocks/>
          </p:cNvGraphicFramePr>
          <p:nvPr>
            <p:extLst>
              <p:ext uri="{D42A27DB-BD31-4B8C-83A1-F6EECF244321}">
                <p14:modId xmlns:p14="http://schemas.microsoft.com/office/powerpoint/2010/main" val="2724091007"/>
              </p:ext>
            </p:extLst>
          </p:nvPr>
        </p:nvGraphicFramePr>
        <p:xfrm>
          <a:off x="2209800" y="1142999"/>
          <a:ext cx="7143750" cy="46767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25" y="385441"/>
            <a:ext cx="10681329" cy="3016211"/>
          </a:xfrm>
        </p:spPr>
        <p:txBody>
          <a:bodyPr/>
          <a:lstStyle/>
          <a:p>
            <a:pPr/>
            <a:r>
              <a:rPr u="sng" sz="2400">
                <a:latin typeface="Times New Roman"/>
                <a:cs typeface="Times New Roman"/>
              </a:rPr>
              <a:t>Conclusion</a:t>
            </a:r>
            <a:br>
              <a:rPr u="sng" sz="2400">
                <a:cs typeface="Times New Roman"/>
              </a:rPr>
            </a:br>
            <a:br>
              <a:rPr u="sng" sz="2400">
                <a:cs typeface="Times New Roman"/>
              </a:rPr>
            </a:br>
            <a:br>
              <a:rPr u="sng" sz="2400">
                <a:cs typeface="Times New Roman"/>
              </a:rPr>
            </a:br>
            <a:br>
              <a:rPr u="sng" sz="2400">
                <a:cs typeface="Times New Roman"/>
              </a:rPr>
            </a:br>
            <a:r>
              <a:rPr sz="2000"/>
              <a:t>Visualizing employee attendance helps organizations monitor and manage attendance effectively. By using real-time data, detailed analytics, and easy-to-understand visuals, companies can quickly identify trends, address issues, and improve overall productivity. This approach streamlines processes, supports better decision-making, and enhances both employee and organizational performance.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1995"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a:p>
        </p:txBody>
      </p:sp>
      <p:grpSp>
        <p:nvGrpSpPr>
          <p:cNvPr id="3" name="object 3"/>
          <p:cNvGrpSpPr/>
          <p:nvPr/>
        </p:nvGrpSpPr>
        <p:grpSpPr>
          <a:xfrm>
            <a:off x="7443843" y="0"/>
            <a:ext cx="4752979" cy="6863078"/>
            <a:chOff x="7443843" y="0"/>
            <a:chExt cx="4752979" cy="6863078"/>
          </a:xfrm>
        </p:grpSpPr>
        <p:sp>
          <p:nvSpPr>
            <p:cNvPr id="4" name="object 4"/>
            <p:cNvSpPr/>
            <p:nvPr/>
          </p:nvSpPr>
          <p:spPr>
            <a:xfrm>
              <a:off x="9377427" y="4827"/>
              <a:ext cx="1218567" cy="6853549"/>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pPr/>
            </a:p>
          </p:txBody>
        </p:sp>
        <p:sp>
          <p:nvSpPr>
            <p:cNvPr id="5" name="object 5"/>
            <p:cNvSpPr/>
            <p:nvPr/>
          </p:nvSpPr>
          <p:spPr>
            <a:xfrm>
              <a:off x="7448615" y="3694895"/>
              <a:ext cx="4743450" cy="3163565"/>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pPr/>
            </a:p>
          </p:txBody>
        </p:sp>
        <p:sp>
          <p:nvSpPr>
            <p:cNvPr id="6" name="object 6"/>
            <p:cNvSpPr/>
            <p:nvPr/>
          </p:nvSpPr>
          <p:spPr>
            <a:xfrm>
              <a:off x="9182104" y="0"/>
              <a:ext cx="3009904"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5685"/>
              </a:srgbClr>
            </a:solidFill>
          </p:spPr>
          <p:txBody>
            <a:bodyPr wrap="square" lIns="0" tIns="0" rIns="0" bIns="0" rtlCol="0"/>
            <a:lstStyle/>
            <a:p>
              <a:pPr/>
            </a:p>
          </p:txBody>
        </p:sp>
        <p:sp>
          <p:nvSpPr>
            <p:cNvPr id="7" name="object 7"/>
            <p:cNvSpPr/>
            <p:nvPr/>
          </p:nvSpPr>
          <p:spPr>
            <a:xfrm>
              <a:off x="9602874" y="0"/>
              <a:ext cx="2589525"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607"/>
              </a:srgbClr>
            </a:solidFill>
          </p:spPr>
          <p:txBody>
            <a:bodyPr wrap="square" lIns="0" tIns="0" rIns="0" bIns="0" rtlCol="0"/>
            <a:lstStyle/>
            <a:p>
              <a:pPr/>
            </a:p>
          </p:txBody>
        </p:sp>
        <p:sp>
          <p:nvSpPr>
            <p:cNvPr id="8" name="object 8"/>
            <p:cNvSpPr/>
            <p:nvPr/>
          </p:nvSpPr>
          <p:spPr>
            <a:xfrm>
              <a:off x="8934445" y="3047995"/>
              <a:ext cx="3257550" cy="3810004"/>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489"/>
              </a:srgbClr>
            </a:solidFill>
          </p:spPr>
          <p:txBody>
            <a:bodyPr wrap="square" lIns="0" tIns="0" rIns="0" bIns="0" rtlCol="0"/>
            <a:lstStyle/>
            <a:p>
              <a:pPr/>
            </a:p>
          </p:txBody>
        </p:sp>
        <p:sp>
          <p:nvSpPr>
            <p:cNvPr id="9" name="object 9"/>
            <p:cNvSpPr/>
            <p:nvPr/>
          </p:nvSpPr>
          <p:spPr>
            <a:xfrm>
              <a:off x="9337927" y="0"/>
              <a:ext cx="2854318"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49803"/>
              </a:srgbClr>
            </a:solidFill>
          </p:spPr>
          <p:txBody>
            <a:bodyPr wrap="square" lIns="0" tIns="0" rIns="0" bIns="0" rtlCol="0"/>
            <a:lstStyle/>
            <a:p>
              <a:pPr/>
            </a:p>
          </p:txBody>
        </p:sp>
        <p:sp>
          <p:nvSpPr>
            <p:cNvPr id="10" name="object 10"/>
            <p:cNvSpPr/>
            <p:nvPr/>
          </p:nvSpPr>
          <p:spPr>
            <a:xfrm>
              <a:off x="10896604" y="0"/>
              <a:ext cx="1295404"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69802"/>
              </a:srgbClr>
            </a:solidFill>
          </p:spPr>
          <p:txBody>
            <a:bodyPr wrap="square" lIns="0" tIns="0" rIns="0" bIns="0" rtlCol="0"/>
            <a:lstStyle/>
            <a:p>
              <a:pPr/>
            </a:p>
          </p:txBody>
        </p:sp>
        <p:sp>
          <p:nvSpPr>
            <p:cNvPr id="11" name="object 11"/>
            <p:cNvSpPr/>
            <p:nvPr/>
          </p:nvSpPr>
          <p:spPr>
            <a:xfrm>
              <a:off x="10936244"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606"/>
              </a:srgbClr>
            </a:solidFill>
          </p:spPr>
          <p:txBody>
            <a:bodyPr wrap="square" lIns="0" tIns="0" rIns="0" bIns="0" rtlCol="0"/>
            <a:lstStyle/>
            <a:p>
              <a:pPr/>
            </a:p>
          </p:txBody>
        </p:sp>
        <p:sp>
          <p:nvSpPr>
            <p:cNvPr id="12" name="object 12"/>
            <p:cNvSpPr/>
            <p:nvPr/>
          </p:nvSpPr>
          <p:spPr>
            <a:xfrm>
              <a:off x="10372725" y="3590920"/>
              <a:ext cx="1819270" cy="3267079"/>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489"/>
              </a:srgbClr>
            </a:solidFill>
          </p:spPr>
          <p:txBody>
            <a:bodyPr wrap="square" lIns="0" tIns="0" rIns="0" bIns="0" rtlCol="0"/>
            <a:lstStyle/>
            <a:p>
              <a:pPr/>
            </a:p>
          </p:txBody>
        </p:sp>
      </p:grpSp>
      <p:sp>
        <p:nvSpPr>
          <p:cNvPr id="13" name="object 13"/>
          <p:cNvSpPr/>
          <p:nvPr/>
        </p:nvSpPr>
        <p:spPr>
          <a:xfrm>
            <a:off x="0" y="4010029"/>
            <a:ext cx="447670" cy="2847970"/>
          </a:xfrm>
          <a:custGeom>
            <a:avLst/>
            <a:gdLst/>
            <a:ahLst/>
            <a:cxnLst/>
            <a:rect l="l" t="t" r="r" b="b"/>
            <a:pathLst>
              <a:path w="447675" h="2847975">
                <a:moveTo>
                  <a:pt x="0" y="0"/>
                </a:moveTo>
                <a:lnTo>
                  <a:pt x="0" y="2847975"/>
                </a:lnTo>
                <a:lnTo>
                  <a:pt x="447675" y="2847975"/>
                </a:lnTo>
                <a:lnTo>
                  <a:pt x="0" y="0"/>
                </a:lnTo>
                <a:close/>
              </a:path>
            </a:pathLst>
          </a:custGeom>
          <a:solidFill>
            <a:srgbClr val="5FCAEE">
              <a:alpha val="69802"/>
            </a:srgbClr>
          </a:solidFill>
        </p:spPr>
        <p:txBody>
          <a:bodyPr wrap="square" lIns="0" tIns="0" rIns="0" bIns="0" rtlCol="0"/>
          <a:lstStyle/>
          <a:p>
            <a:pPr/>
          </a:p>
        </p:txBody>
      </p:sp>
      <p:sp>
        <p:nvSpPr>
          <p:cNvPr id="14" name="object 14"/>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15" name="object 15"/>
          <p:cNvSpPr/>
          <p:nvPr/>
        </p:nvSpPr>
        <p:spPr>
          <a:xfrm>
            <a:off x="6696079" y="1695454"/>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16" name="object 16"/>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sp>
        <p:nvSpPr>
          <p:cNvPr id="17" name="object 17"/>
          <p:cNvSpPr txBox="1">
            <a:spLocks noGrp="1"/>
          </p:cNvSpPr>
          <p:nvPr>
            <p:ph type="title"/>
          </p:nvPr>
        </p:nvSpPr>
        <p:spPr>
          <a:xfrm>
            <a:off x="739768" y="829623"/>
            <a:ext cx="3909696" cy="678181"/>
          </a:xfrm>
          <a:prstGeom prst="rect">
            <a:avLst/>
          </a:prstGeom>
        </p:spPr>
        <p:txBody>
          <a:bodyPr vert="horz" wrap="square" lIns="0" tIns="16510" rIns="0" bIns="0" rtlCol="0">
            <a:spAutoFit/>
          </a:bodyPr>
          <a:lstStyle/>
          <a:p>
            <a:pPr marL="12696">
              <a:lnSpc>
                <a:spcPct val="100000"/>
              </a:lnSpc>
              <a:spcBef>
                <a:spcPts val="130"/>
              </a:spcBef>
            </a:pPr>
            <a:r>
              <a:rPr sz="4250"/>
              <a:t>PROJECT</a:t>
            </a:r>
            <a:r>
              <a:rPr sz="4250"/>
              <a:t> </a:t>
            </a:r>
            <a:r>
              <a:rPr sz="4250"/>
              <a:t>TITLE</a:t>
            </a:r>
          </a:p>
        </p:txBody>
      </p:sp>
      <p:grpSp>
        <p:nvGrpSpPr>
          <p:cNvPr id="18" name="object 18"/>
          <p:cNvGrpSpPr/>
          <p:nvPr/>
        </p:nvGrpSpPr>
        <p:grpSpPr>
          <a:xfrm>
            <a:off x="466729" y="6410329"/>
            <a:ext cx="3705220" cy="295279"/>
            <a:chOff x="466729" y="6410329"/>
            <a:chExt cx="3705220" cy="295279"/>
          </a:xfrm>
        </p:grpSpPr>
        <p:pic>
          <p:nvPicPr>
            <p:cNvPr id="19" name="object 19"/>
            <p:cNvPicPr/>
            <p:nvPr/>
          </p:nvPicPr>
          <p:blipFill>
            <a:blip r:embed="rId2" cstate="print"/>
            <a:stretch>
              <a:fillRect/>
            </a:stretch>
          </p:blipFill>
          <p:spPr>
            <a:xfrm>
              <a:off x="676270" y="6467479"/>
              <a:ext cx="2143125" cy="200025"/>
            </a:xfrm>
            <a:prstGeom prst="rect">
              <a:avLst/>
            </a:prstGeom>
          </p:spPr>
        </p:pic>
        <p:pic>
          <p:nvPicPr>
            <p:cNvPr id="20" name="object 20"/>
            <p:cNvPicPr/>
            <p:nvPr/>
          </p:nvPicPr>
          <p:blipFill>
            <a:blip r:embed="rId3" cstate="print"/>
            <a:stretch>
              <a:fillRect/>
            </a:stretch>
          </p:blipFill>
          <p:spPr>
            <a:xfrm>
              <a:off x="466729" y="6410329"/>
              <a:ext cx="3705220" cy="295279"/>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2</a:t>
            </a:r>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1" y="2123270"/>
            <a:ext cx="8593233" cy="1200331"/>
          </a:xfrm>
          <a:prstGeom prst="rect">
            <a:avLst/>
          </a:prstGeom>
          <a:noFill/>
        </p:spPr>
        <p:txBody>
          <a:bodyPr wrap="square" rtlCol="0">
            <a:spAutoFit/>
          </a:bodyPr>
          <a:lstStyle/>
          <a:p>
            <a:pPr/>
            <a:r>
              <a:rPr b="1" sz="3600">
                <a:solidFill>
                  <a:srgbClr val="0F0F0F"/>
                </a:solidFill>
                <a:latin typeface="Times New Roman"/>
                <a:cs typeface="Times New Roman"/>
              </a:rPr>
              <a:t>Visualizing employee attendance trends with excel chart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195" y="28575"/>
            <a:ext cx="12481707"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a:p>
        </p:txBody>
      </p:sp>
      <p:grpSp>
        <p:nvGrpSpPr>
          <p:cNvPr id="3" name="object 3"/>
          <p:cNvGrpSpPr/>
          <p:nvPr/>
        </p:nvGrpSpPr>
        <p:grpSpPr>
          <a:xfrm>
            <a:off x="7443843" y="0"/>
            <a:ext cx="4752979" cy="6863078"/>
            <a:chOff x="7443843" y="0"/>
            <a:chExt cx="4752979" cy="6863078"/>
          </a:xfrm>
        </p:grpSpPr>
        <p:sp>
          <p:nvSpPr>
            <p:cNvPr id="4" name="object 4"/>
            <p:cNvSpPr/>
            <p:nvPr/>
          </p:nvSpPr>
          <p:spPr>
            <a:xfrm>
              <a:off x="9377427" y="4827"/>
              <a:ext cx="1218567" cy="6853549"/>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pPr/>
            </a:p>
          </p:txBody>
        </p:sp>
        <p:sp>
          <p:nvSpPr>
            <p:cNvPr id="5" name="object 5"/>
            <p:cNvSpPr/>
            <p:nvPr/>
          </p:nvSpPr>
          <p:spPr>
            <a:xfrm>
              <a:off x="7448615" y="3694895"/>
              <a:ext cx="4743450" cy="3163565"/>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pPr/>
            </a:p>
          </p:txBody>
        </p:sp>
        <p:sp>
          <p:nvSpPr>
            <p:cNvPr id="6" name="object 6"/>
            <p:cNvSpPr/>
            <p:nvPr/>
          </p:nvSpPr>
          <p:spPr>
            <a:xfrm>
              <a:off x="9182104" y="0"/>
              <a:ext cx="3009904"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5685"/>
              </a:srgbClr>
            </a:solidFill>
          </p:spPr>
          <p:txBody>
            <a:bodyPr wrap="square" lIns="0" tIns="0" rIns="0" bIns="0" rtlCol="0"/>
            <a:lstStyle/>
            <a:p>
              <a:pPr/>
            </a:p>
          </p:txBody>
        </p:sp>
        <p:sp>
          <p:nvSpPr>
            <p:cNvPr id="7" name="object 7"/>
            <p:cNvSpPr/>
            <p:nvPr/>
          </p:nvSpPr>
          <p:spPr>
            <a:xfrm>
              <a:off x="9602874" y="0"/>
              <a:ext cx="2589525"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607"/>
              </a:srgbClr>
            </a:solidFill>
          </p:spPr>
          <p:txBody>
            <a:bodyPr wrap="square" lIns="0" tIns="0" rIns="0" bIns="0" rtlCol="0"/>
            <a:lstStyle/>
            <a:p>
              <a:pPr/>
            </a:p>
          </p:txBody>
        </p:sp>
        <p:sp>
          <p:nvSpPr>
            <p:cNvPr id="8" name="object 8"/>
            <p:cNvSpPr/>
            <p:nvPr/>
          </p:nvSpPr>
          <p:spPr>
            <a:xfrm>
              <a:off x="8934445" y="3047995"/>
              <a:ext cx="3257550" cy="3810004"/>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489"/>
              </a:srgbClr>
            </a:solidFill>
          </p:spPr>
          <p:txBody>
            <a:bodyPr wrap="square" lIns="0" tIns="0" rIns="0" bIns="0" rtlCol="0"/>
            <a:lstStyle/>
            <a:p>
              <a:pPr/>
            </a:p>
          </p:txBody>
        </p:sp>
        <p:sp>
          <p:nvSpPr>
            <p:cNvPr id="9" name="object 9"/>
            <p:cNvSpPr/>
            <p:nvPr/>
          </p:nvSpPr>
          <p:spPr>
            <a:xfrm>
              <a:off x="9337927" y="0"/>
              <a:ext cx="2854318"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49803"/>
              </a:srgbClr>
            </a:solidFill>
          </p:spPr>
          <p:txBody>
            <a:bodyPr wrap="square" lIns="0" tIns="0" rIns="0" bIns="0" rtlCol="0"/>
            <a:lstStyle/>
            <a:p>
              <a:pPr/>
            </a:p>
          </p:txBody>
        </p:sp>
        <p:sp>
          <p:nvSpPr>
            <p:cNvPr id="10" name="object 10"/>
            <p:cNvSpPr/>
            <p:nvPr/>
          </p:nvSpPr>
          <p:spPr>
            <a:xfrm>
              <a:off x="10896604" y="0"/>
              <a:ext cx="1295404"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69802"/>
              </a:srgbClr>
            </a:solidFill>
          </p:spPr>
          <p:txBody>
            <a:bodyPr wrap="square" lIns="0" tIns="0" rIns="0" bIns="0" rtlCol="0"/>
            <a:lstStyle/>
            <a:p>
              <a:pPr/>
            </a:p>
          </p:txBody>
        </p:sp>
        <p:sp>
          <p:nvSpPr>
            <p:cNvPr id="11" name="object 11"/>
            <p:cNvSpPr/>
            <p:nvPr/>
          </p:nvSpPr>
          <p:spPr>
            <a:xfrm>
              <a:off x="10936244"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606"/>
              </a:srgbClr>
            </a:solidFill>
          </p:spPr>
          <p:txBody>
            <a:bodyPr wrap="square" lIns="0" tIns="0" rIns="0" bIns="0" rtlCol="0"/>
            <a:lstStyle/>
            <a:p>
              <a:pPr/>
            </a:p>
          </p:txBody>
        </p:sp>
        <p:sp>
          <p:nvSpPr>
            <p:cNvPr id="12" name="object 12"/>
            <p:cNvSpPr/>
            <p:nvPr/>
          </p:nvSpPr>
          <p:spPr>
            <a:xfrm>
              <a:off x="10372725" y="3590920"/>
              <a:ext cx="1819270" cy="3267079"/>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489"/>
              </a:srgbClr>
            </a:solidFill>
          </p:spPr>
          <p:txBody>
            <a:bodyPr wrap="square" lIns="0" tIns="0" rIns="0" bIns="0" rtlCol="0"/>
            <a:lstStyle/>
            <a:p>
              <a:pPr/>
            </a:p>
          </p:txBody>
        </p:sp>
      </p:grpSp>
      <p:sp>
        <p:nvSpPr>
          <p:cNvPr id="13" name="object 13"/>
          <p:cNvSpPr/>
          <p:nvPr/>
        </p:nvSpPr>
        <p:spPr>
          <a:xfrm>
            <a:off x="0" y="4010029"/>
            <a:ext cx="447670" cy="2847970"/>
          </a:xfrm>
          <a:custGeom>
            <a:avLst/>
            <a:gdLst/>
            <a:ahLst/>
            <a:cxnLst/>
            <a:rect l="l" t="t" r="r" b="b"/>
            <a:pathLst>
              <a:path w="447675" h="2847975">
                <a:moveTo>
                  <a:pt x="0" y="0"/>
                </a:moveTo>
                <a:lnTo>
                  <a:pt x="0" y="2847975"/>
                </a:lnTo>
                <a:lnTo>
                  <a:pt x="447675" y="2847975"/>
                </a:lnTo>
                <a:lnTo>
                  <a:pt x="0" y="0"/>
                </a:lnTo>
                <a:close/>
              </a:path>
            </a:pathLst>
          </a:custGeom>
          <a:solidFill>
            <a:srgbClr val="5FCAEE">
              <a:alpha val="69802"/>
            </a:srgbClr>
          </a:solidFill>
        </p:spPr>
        <p:txBody>
          <a:bodyPr wrap="square" lIns="0" tIns="0" rIns="0" bIns="0" rtlCol="0"/>
          <a:lstStyle/>
          <a:p>
            <a:pPr/>
          </a:p>
        </p:txBody>
      </p:sp>
      <p:sp>
        <p:nvSpPr>
          <p:cNvPr id="14" name="object 14"/>
          <p:cNvSpPr txBox="1"/>
          <p:nvPr/>
        </p:nvSpPr>
        <p:spPr>
          <a:xfrm>
            <a:off x="752479" y="6486036"/>
            <a:ext cx="1773561" cy="166371"/>
          </a:xfrm>
          <a:prstGeom prst="rect">
            <a:avLst/>
          </a:prstGeom>
        </p:spPr>
        <p:txBody>
          <a:bodyPr vert="horz" wrap="square" lIns="0" tIns="0" rIns="0" bIns="0" rtlCol="0">
            <a:spAutoFit/>
          </a:bodyPr>
          <a:lstStyle/>
          <a:p>
            <a:pPr>
              <a:lnSpc>
                <a:spcPts val="1275"/>
              </a:lnSpc>
            </a:pPr>
            <a:r>
              <a:rPr sz="1100">
                <a:solidFill>
                  <a:srgbClr val="2D83C3"/>
                </a:solidFill>
                <a:latin typeface="Trebuchet MS"/>
                <a:cs typeface="Trebuchet MS"/>
              </a:rPr>
              <a:t>3/21/202</a:t>
            </a:r>
            <a:r>
              <a:rPr sz="1100">
                <a:solidFill>
                  <a:srgbClr val="2D83C3"/>
                </a:solidFill>
                <a:latin typeface="Trebuchet MS"/>
                <a:cs typeface="Trebuchet MS"/>
              </a:rPr>
              <a:t>4</a:t>
            </a:r>
            <a:r>
              <a:rPr sz="1100">
                <a:solidFill>
                  <a:srgbClr val="2D83C3"/>
                </a:solidFill>
                <a:latin typeface="Trebuchet MS"/>
                <a:cs typeface="Trebuchet MS"/>
              </a:rPr>
              <a:t> </a:t>
            </a:r>
            <a:r>
              <a:rPr sz="1100">
                <a:solidFill>
                  <a:srgbClr val="2D83C3"/>
                </a:solidFill>
                <a:latin typeface="Trebuchet MS"/>
                <a:cs typeface="Trebuchet MS"/>
              </a:rPr>
              <a:t> </a:t>
            </a:r>
            <a:r>
              <a:rPr b="1" sz="1100">
                <a:solidFill>
                  <a:srgbClr val="2D83C3"/>
                </a:solidFill>
                <a:latin typeface="Trebuchet MS"/>
                <a:cs typeface="Trebuchet MS"/>
              </a:rPr>
              <a:t>A</a:t>
            </a:r>
            <a:r>
              <a:rPr b="1" sz="1100">
                <a:solidFill>
                  <a:srgbClr val="2D83C3"/>
                </a:solidFill>
                <a:latin typeface="Trebuchet MS"/>
                <a:cs typeface="Trebuchet MS"/>
              </a:rPr>
              <a:t>nnu</a:t>
            </a:r>
            <a:r>
              <a:rPr b="1" sz="1100">
                <a:solidFill>
                  <a:srgbClr val="2D83C3"/>
                </a:solidFill>
                <a:latin typeface="Trebuchet MS"/>
                <a:cs typeface="Trebuchet MS"/>
              </a:rPr>
              <a:t>al</a:t>
            </a:r>
            <a:r>
              <a:rPr b="1" sz="1100">
                <a:solidFill>
                  <a:srgbClr val="2D83C3"/>
                </a:solidFill>
                <a:latin typeface="Trebuchet MS"/>
                <a:cs typeface="Trebuchet MS"/>
              </a:rPr>
              <a:t> </a:t>
            </a:r>
            <a:r>
              <a:rPr b="1" sz="1100">
                <a:solidFill>
                  <a:srgbClr val="2D83C3"/>
                </a:solidFill>
                <a:latin typeface="Trebuchet MS"/>
                <a:cs typeface="Trebuchet MS"/>
              </a:rPr>
              <a:t>R</a:t>
            </a:r>
            <a:r>
              <a:rPr b="1" sz="1100">
                <a:solidFill>
                  <a:srgbClr val="2D83C3"/>
                </a:solidFill>
                <a:latin typeface="Trebuchet MS"/>
                <a:cs typeface="Trebuchet MS"/>
              </a:rPr>
              <a:t>e</a:t>
            </a:r>
            <a:r>
              <a:rPr b="1" sz="1100">
                <a:solidFill>
                  <a:srgbClr val="2D83C3"/>
                </a:solidFill>
                <a:latin typeface="Trebuchet MS"/>
                <a:cs typeface="Trebuchet MS"/>
              </a:rPr>
              <a:t>v</a:t>
            </a:r>
            <a:r>
              <a:rPr b="1" sz="1100">
                <a:solidFill>
                  <a:srgbClr val="2D83C3"/>
                </a:solidFill>
                <a:latin typeface="Trebuchet MS"/>
                <a:cs typeface="Trebuchet MS"/>
              </a:rPr>
              <a:t>i</a:t>
            </a:r>
            <a:r>
              <a:rPr b="1" sz="1100">
                <a:solidFill>
                  <a:srgbClr val="2D83C3"/>
                </a:solidFill>
                <a:latin typeface="Trebuchet MS"/>
                <a:cs typeface="Trebuchet MS"/>
              </a:rPr>
              <a:t>e</a:t>
            </a:r>
            <a:r>
              <a:rPr b="1" sz="1100">
                <a:solidFill>
                  <a:srgbClr val="2D83C3"/>
                </a:solidFill>
                <a:latin typeface="Trebuchet MS"/>
                <a:cs typeface="Trebuchet MS"/>
              </a:rPr>
              <a:t>w</a:t>
            </a:r>
          </a:p>
        </p:txBody>
      </p:sp>
      <p:sp>
        <p:nvSpPr>
          <p:cNvPr id="15" name="object 15"/>
          <p:cNvSpPr/>
          <p:nvPr/>
        </p:nvSpPr>
        <p:spPr>
          <a:xfrm>
            <a:off x="7362820" y="447670"/>
            <a:ext cx="361945" cy="361945"/>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pPr/>
          </a:p>
        </p:txBody>
      </p:sp>
      <p:sp>
        <p:nvSpPr>
          <p:cNvPr id="16" name="object 16"/>
          <p:cNvSpPr/>
          <p:nvPr/>
        </p:nvSpPr>
        <p:spPr>
          <a:xfrm>
            <a:off x="11010904" y="5610229"/>
            <a:ext cx="647695" cy="647695"/>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pPr/>
          </a:p>
        </p:txBody>
      </p:sp>
      <p:pic>
        <p:nvPicPr>
          <p:cNvPr id="17" name="object 17"/>
          <p:cNvPicPr/>
          <p:nvPr/>
        </p:nvPicPr>
        <p:blipFill>
          <a:blip r:embed="rId2" cstate="print"/>
          <a:stretch>
            <a:fillRect/>
          </a:stretch>
        </p:blipFill>
        <p:spPr>
          <a:xfrm>
            <a:off x="10687050" y="6134095"/>
            <a:ext cx="247645" cy="247645"/>
          </a:xfrm>
          <a:prstGeom prst="rect">
            <a:avLst/>
          </a:prstGeom>
        </p:spPr>
      </p:pic>
      <p:grpSp>
        <p:nvGrpSpPr>
          <p:cNvPr id="18" name="object 18"/>
          <p:cNvGrpSpPr/>
          <p:nvPr/>
        </p:nvGrpSpPr>
        <p:grpSpPr>
          <a:xfrm>
            <a:off x="47620" y="3819520"/>
            <a:ext cx="4124329" cy="3009904"/>
            <a:chOff x="47620" y="3819520"/>
            <a:chExt cx="4124329" cy="3009904"/>
          </a:xfrm>
        </p:grpSpPr>
        <p:pic>
          <p:nvPicPr>
            <p:cNvPr id="19" name="object 19"/>
            <p:cNvPicPr/>
            <p:nvPr/>
          </p:nvPicPr>
          <p:blipFill>
            <a:blip r:embed="rId3" cstate="print"/>
            <a:stretch>
              <a:fillRect/>
            </a:stretch>
          </p:blipFill>
          <p:spPr>
            <a:xfrm>
              <a:off x="466729" y="6410329"/>
              <a:ext cx="3705220" cy="295279"/>
            </a:xfrm>
            <a:prstGeom prst="rect">
              <a:avLst/>
            </a:prstGeom>
          </p:spPr>
        </p:pic>
        <p:pic>
          <p:nvPicPr>
            <p:cNvPr id="20" name="object 20"/>
            <p:cNvPicPr/>
            <p:nvPr/>
          </p:nvPicPr>
          <p:blipFill>
            <a:blip r:embed="rId4" cstate="print"/>
            <a:stretch>
              <a:fillRect/>
            </a:stretch>
          </p:blipFill>
          <p:spPr>
            <a:xfrm>
              <a:off x="47620" y="3819520"/>
              <a:ext cx="1733545" cy="3009904"/>
            </a:xfrm>
            <a:prstGeom prst="rect">
              <a:avLst/>
            </a:prstGeom>
          </p:spPr>
        </p:pic>
      </p:grpSp>
      <p:sp>
        <p:nvSpPr>
          <p:cNvPr id="21" name="object 21"/>
          <p:cNvSpPr txBox="1">
            <a:spLocks noGrp="1"/>
          </p:cNvSpPr>
          <p:nvPr>
            <p:ph type="title"/>
          </p:nvPr>
        </p:nvSpPr>
        <p:spPr>
          <a:xfrm>
            <a:off x="739768" y="445382"/>
            <a:ext cx="2357116" cy="758186"/>
          </a:xfrm>
          <a:prstGeom prst="rect">
            <a:avLst/>
          </a:prstGeom>
        </p:spPr>
        <p:txBody>
          <a:bodyPr vert="horz" wrap="square" lIns="0" tIns="13335" rIns="0" bIns="0" rtlCol="0">
            <a:spAutoFit/>
          </a:bodyPr>
          <a:lstStyle/>
          <a:p>
            <a:pPr marL="12696">
              <a:lnSpc>
                <a:spcPct val="100000"/>
              </a:lnSpc>
              <a:spcBef>
                <a:spcPts val="105"/>
              </a:spcBef>
            </a:pPr>
            <a:r>
              <a:rPr/>
              <a:t>A</a:t>
            </a:r>
            <a:r>
              <a:rPr/>
              <a:t>G</a:t>
            </a:r>
            <a:r>
              <a:rPr/>
              <a:t>E</a:t>
            </a:r>
            <a:r>
              <a:rPr/>
              <a:t>N</a:t>
            </a:r>
            <a:r>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3</a:t>
            </a:r>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0" y="1041536"/>
            <a:ext cx="5029200" cy="4401205"/>
          </a:xfrm>
          <a:prstGeom prst="rect">
            <a:avLst/>
          </a:prstGeom>
          <a:noFill/>
        </p:spPr>
        <p:txBody>
          <a:bodyPr wrap="square" rtlCol="0">
            <a:spAutoFit/>
          </a:bodyPr>
          <a:lstStyle/>
          <a:p>
            <a:pPr/>
          </a:p>
          <a:p>
            <a:pPr>
              <a:buFont typeface="+mj-lt"/>
              <a:buAutoNum type="arabicPeriod"/>
            </a:pPr>
            <a:r>
              <a:rPr sz="2800">
                <a:solidFill>
                  <a:srgbClr val="0D0D0D"/>
                </a:solidFill>
                <a:latin typeface="Times New Roman"/>
                <a:cs typeface="Times New Roman"/>
              </a:rPr>
              <a:t>Problem Statement</a:t>
            </a:r>
          </a:p>
          <a:p>
            <a:pPr>
              <a:buFont typeface="+mj-lt"/>
              <a:buAutoNum type="arabicPeriod"/>
            </a:pPr>
            <a:r>
              <a:rPr sz="2800">
                <a:solidFill>
                  <a:srgbClr val="0D0D0D"/>
                </a:solidFill>
                <a:latin typeface="Times New Roman"/>
                <a:cs typeface="Times New Roman"/>
              </a:rPr>
              <a:t>Project Overview</a:t>
            </a:r>
          </a:p>
          <a:p>
            <a:pPr>
              <a:buFont typeface="+mj-lt"/>
              <a:buAutoNum type="arabicPeriod"/>
            </a:pPr>
            <a:r>
              <a:rPr sz="2800">
                <a:solidFill>
                  <a:srgbClr val="0D0D0D"/>
                </a:solidFill>
                <a:latin typeface="Times New Roman"/>
                <a:cs typeface="Times New Roman"/>
              </a:rPr>
              <a:t>End Users</a:t>
            </a:r>
          </a:p>
          <a:p>
            <a:pPr>
              <a:buFont typeface="+mj-lt"/>
              <a:buAutoNum type="arabicPeriod"/>
            </a:pPr>
            <a:r>
              <a:rPr sz="2800">
                <a:solidFill>
                  <a:srgbClr val="0D0D0D"/>
                </a:solidFill>
                <a:latin typeface="Times New Roman"/>
                <a:cs typeface="Times New Roman"/>
              </a:rPr>
              <a:t>Our Solution and Proposition</a:t>
            </a:r>
          </a:p>
          <a:p>
            <a:pPr>
              <a:buFont typeface="+mj-lt"/>
              <a:buAutoNum type="arabicPeriod"/>
            </a:pPr>
            <a:r>
              <a:rPr sz="2800">
                <a:solidFill>
                  <a:srgbClr val="0D0D0D"/>
                </a:solidFill>
                <a:latin typeface="Times New Roman"/>
                <a:cs typeface="Times New Roman"/>
              </a:rPr>
              <a:t>Dataset Description</a:t>
            </a:r>
          </a:p>
          <a:p>
            <a:pPr>
              <a:buFont typeface="+mj-lt"/>
              <a:buAutoNum type="arabicPeriod"/>
            </a:pPr>
            <a:r>
              <a:rPr sz="2800">
                <a:solidFill>
                  <a:srgbClr val="0D0D0D"/>
                </a:solidFill>
                <a:latin typeface="Times New Roman"/>
                <a:cs typeface="Times New Roman"/>
              </a:rPr>
              <a:t>Modelling Approach</a:t>
            </a:r>
          </a:p>
          <a:p>
            <a:pPr>
              <a:buFont typeface="+mj-lt"/>
              <a:buAutoNum type="arabicPeriod"/>
            </a:pPr>
            <a:r>
              <a:rPr sz="2800">
                <a:solidFill>
                  <a:srgbClr val="0D0D0D"/>
                </a:solidFill>
                <a:latin typeface="Times New Roman"/>
                <a:cs typeface="Times New Roman"/>
              </a:rPr>
              <a:t>Results and </a:t>
            </a:r>
            <a:r>
              <a:rPr sz="2800">
                <a:solidFill>
                  <a:srgbClr val="0D0D0D"/>
                </a:solidFill>
                <a:latin typeface="Times New Roman"/>
                <a:cs typeface="Times New Roman"/>
              </a:rPr>
              <a:t>Discussion</a:t>
            </a:r>
          </a:p>
          <a:p>
            <a:pPr>
              <a:buFont typeface="+mj-lt"/>
              <a:buAutoNum type="arabicPeriod"/>
            </a:pPr>
            <a:r>
              <a:rPr sz="2800">
                <a:solidFill>
                  <a:srgbClr val="0D0D0D"/>
                </a:solidFill>
                <a:latin typeface="Times New Roman"/>
                <a:cs typeface="Times New Roman"/>
              </a:rPr>
              <a:t>Conclusion</a:t>
            </a:r>
          </a:p>
          <a:p>
            <a:p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0" y="2933695"/>
            <a:ext cx="2762245" cy="3257550"/>
            <a:chOff x="7991470" y="2933695"/>
            <a:chExt cx="2762245" cy="3257550"/>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5" name="object 5"/>
            <p:cNvPicPr/>
            <p:nvPr/>
          </p:nvPicPr>
          <p:blipFill>
            <a:blip r:embed="rId2" cstate="print"/>
            <a:stretch>
              <a:fillRect/>
            </a:stretch>
          </p:blipFill>
          <p:spPr>
            <a:xfrm>
              <a:off x="7991470" y="2933695"/>
              <a:ext cx="2762245" cy="3257550"/>
            </a:xfrm>
            <a:prstGeom prst="rect">
              <a:avLst/>
            </a:prstGeom>
          </p:spPr>
        </p:pic>
      </p:grpSp>
      <p:sp>
        <p:nvSpPr>
          <p:cNvPr id="6" name="object 6"/>
          <p:cNvSpPr/>
          <p:nvPr/>
        </p:nvSpPr>
        <p:spPr>
          <a:xfrm>
            <a:off x="6696079" y="1695454"/>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7" name="object 7"/>
          <p:cNvSpPr txBox="1">
            <a:spLocks noGrp="1"/>
          </p:cNvSpPr>
          <p:nvPr>
            <p:ph type="title"/>
          </p:nvPr>
        </p:nvSpPr>
        <p:spPr>
          <a:xfrm>
            <a:off x="834074" y="575057"/>
            <a:ext cx="5636893" cy="1101588"/>
          </a:xfrm>
          <a:prstGeom prst="rect">
            <a:avLst/>
          </a:prstGeom>
        </p:spPr>
        <p:txBody>
          <a:bodyPr vert="horz" wrap="square" lIns="0" tIns="16510" rIns="0" bIns="0" rtlCol="0">
            <a:spAutoFit/>
          </a:bodyPr>
          <a:lstStyle/>
          <a:p>
            <a:pPr marL="12696">
              <a:lnSpc>
                <a:spcPct val="100000"/>
              </a:lnSpc>
              <a:spcBef>
                <a:spcPts val="130"/>
              </a:spcBef>
            </a:pPr>
            <a:r>
              <a:rPr u="sng" sz="2800"/>
              <a:t>P</a:t>
            </a:r>
            <a:r>
              <a:rPr u="sng" sz="2800"/>
              <a:t>ROB</a:t>
            </a:r>
            <a:r>
              <a:rPr u="sng" sz="2800"/>
              <a:t>L</a:t>
            </a:r>
            <a:r>
              <a:rPr u="sng" sz="2800"/>
              <a:t>E</a:t>
            </a:r>
            <a:r>
              <a:rPr u="sng" sz="2800"/>
              <a:t>M</a:t>
            </a:r>
            <a:r>
              <a:rPr u="sng" sz="2800"/>
              <a:t> </a:t>
            </a:r>
            <a:r>
              <a:rPr u="sng" sz="2800"/>
              <a:t>S</a:t>
            </a:r>
            <a:r>
              <a:rPr u="sng" sz="2800"/>
              <a:t>T</a:t>
            </a:r>
            <a:r>
              <a:rPr u="sng" sz="2800"/>
              <a:t>A</a:t>
            </a:r>
            <a:r>
              <a:rPr u="sng" sz="2800"/>
              <a:t>T</a:t>
            </a:r>
            <a:r>
              <a:rPr u="sng" sz="2800"/>
              <a:t>E</a:t>
            </a:r>
            <a:r>
              <a:rPr u="sng" sz="2800"/>
              <a:t>ME</a:t>
            </a:r>
            <a:r>
              <a:rPr u="sng" sz="2800"/>
              <a:t>NT</a:t>
            </a:r>
            <a:br>
              <a:rPr sz="4250"/>
            </a:br>
          </a:p>
        </p:txBody>
      </p:sp>
      <p:pic>
        <p:nvPicPr>
          <p:cNvPr id="8" name="object 8"/>
          <p:cNvPicPr/>
          <p:nvPr/>
        </p:nvPicPr>
        <p:blipFill>
          <a:blip r:embed="rId3" cstate="print"/>
          <a:stretch>
            <a:fillRect/>
          </a:stretch>
        </p:blipFill>
        <p:spPr>
          <a:xfrm>
            <a:off x="676270" y="6467479"/>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4</a:t>
            </a:r>
          </a:p>
        </p:txBody>
      </p:sp>
      <p:sp>
        <p:nvSpPr>
          <p:cNvPr id="9" name="Rectangle 1"/>
          <p:cNvSpPr>
            <a:spLocks noChangeArrowheads="1"/>
          </p:cNvSpPr>
          <p:nvPr/>
        </p:nvSpPr>
        <p:spPr bwMode="auto">
          <a:xfrm>
            <a:off x="489263" y="1388105"/>
            <a:ext cx="11963395" cy="240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indent="0">
              <a:lnSpc>
                <a:spcPct val="100000"/>
              </a:lnSpc>
              <a:spcBef>
                <a:spcPct val="0"/>
              </a:spcBef>
              <a:spcAft>
                <a:spcPct val="0"/>
              </a:spcAft>
              <a:buNone/>
            </a:pPr>
          </a:p>
          <a:p>
            <a:pPr marL="0" marR="0" indent="0">
              <a:lnSpc>
                <a:spcPct val="100000"/>
              </a:lnSpc>
              <a:spcBef>
                <a:spcPct val="0"/>
              </a:spcBef>
              <a:spcAft>
                <a:spcPct val="0"/>
              </a:spcAft>
              <a:buAutoNum type="arabicPeriod"/>
            </a:pPr>
            <a:r>
              <a:rPr b="1" cap="none" sz="2000" baseline="0">
                <a:solidFill>
                  <a:schemeClr val="tx1"/>
                </a:solidFill>
                <a:latin typeface="Arial"/>
              </a:rPr>
              <a:t>Problem</a:t>
            </a:r>
            <a:r>
              <a:rPr cap="none" sz="2000" baseline="0">
                <a:solidFill>
                  <a:schemeClr val="tx1"/>
                </a:solidFill>
                <a:latin typeface="Arial"/>
              </a:rPr>
              <a:t>: Employees are frequently late or absent, impacting productivity</a:t>
            </a:r>
          </a:p>
          <a:p>
            <a:pPr marL="0" marR="0" indent="0">
              <a:lnSpc>
                <a:spcPct val="100000"/>
              </a:lnSpc>
              <a:spcBef>
                <a:spcPct val="0"/>
              </a:spcBef>
              <a:spcAft>
                <a:spcPct val="0"/>
              </a:spcAft>
              <a:buAutoNum type="arabicPeriod"/>
            </a:pPr>
            <a:r>
              <a:rPr b="1" cap="none" sz="2000" baseline="0">
                <a:solidFill>
                  <a:schemeClr val="tx1"/>
                </a:solidFill>
                <a:latin typeface="Arial"/>
              </a:rPr>
              <a:t>Impact</a:t>
            </a:r>
            <a:r>
              <a:rPr cap="none" sz="2000" baseline="0">
                <a:solidFill>
                  <a:schemeClr val="tx1"/>
                </a:solidFill>
                <a:latin typeface="Arial"/>
              </a:rPr>
              <a:t>: Disrupts operations, increases costs, and affects morale.</a:t>
            </a:r>
          </a:p>
          <a:p>
            <a:pPr marL="0" marR="0" indent="0">
              <a:lnSpc>
                <a:spcPct val="100000"/>
              </a:lnSpc>
              <a:spcBef>
                <a:spcPct val="0"/>
              </a:spcBef>
              <a:spcAft>
                <a:spcPct val="0"/>
              </a:spcAft>
              <a:buAutoNum type="arabicPeriod"/>
            </a:pPr>
            <a:r>
              <a:rPr b="1" cap="none" sz="2000" baseline="0">
                <a:solidFill>
                  <a:schemeClr val="tx1"/>
                </a:solidFill>
                <a:latin typeface="Arial"/>
              </a:rPr>
              <a:t>Data</a:t>
            </a:r>
            <a:r>
              <a:rPr cap="none" sz="2000" baseline="0">
                <a:solidFill>
                  <a:schemeClr val="tx1"/>
                </a:solidFill>
                <a:latin typeface="Arial"/>
              </a:rPr>
              <a:t>: Collect attendance records and employee feedback.</a:t>
            </a:r>
          </a:p>
          <a:p>
            <a:pPr marL="0" marR="0" indent="0">
              <a:lnSpc>
                <a:spcPct val="100000"/>
              </a:lnSpc>
              <a:spcBef>
                <a:spcPct val="0"/>
              </a:spcBef>
              <a:spcAft>
                <a:spcPct val="0"/>
              </a:spcAft>
              <a:buAutoNum type="arabicPeriod"/>
            </a:pPr>
            <a:r>
              <a:rPr b="1" cap="none" sz="2000" baseline="0">
                <a:solidFill>
                  <a:schemeClr val="tx1"/>
                </a:solidFill>
                <a:latin typeface="Arial"/>
              </a:rPr>
              <a:t>Objective</a:t>
            </a:r>
            <a:r>
              <a:rPr cap="none" sz="2000" baseline="0">
                <a:solidFill>
                  <a:schemeClr val="tx1"/>
                </a:solidFill>
                <a:latin typeface="Arial"/>
              </a:rPr>
              <a:t>: Improve attendance and operational efficiency.</a:t>
            </a:r>
          </a:p>
          <a:p>
            <a:pPr marL="0" marR="0" indent="0">
              <a:lnSpc>
                <a:spcPct val="100000"/>
              </a:lnSpc>
              <a:spcBef>
                <a:spcPct val="0"/>
              </a:spcBef>
              <a:spcAft>
                <a:spcPct val="0"/>
              </a:spcAft>
              <a:buAutoNum type="arabicPeriod"/>
            </a:pPr>
            <a:r>
              <a:rPr b="1" cap="none" sz="2000" baseline="0">
                <a:solidFill>
                  <a:schemeClr val="tx1"/>
                </a:solidFill>
                <a:latin typeface="Arial"/>
              </a:rPr>
              <a:t>Solutions</a:t>
            </a:r>
            <a:r>
              <a:rPr cap="none" sz="2000" baseline="0">
                <a:solidFill>
                  <a:schemeClr val="tx1"/>
                </a:solidFill>
                <a:latin typeface="Arial"/>
              </a:rPr>
              <a:t>: Review policies, offer support like flexible hours, and use tracking tools.</a:t>
            </a:r>
          </a:p>
          <a:p>
            <a:pPr marL="0" marR="0" indent="0">
              <a:lnSpc>
                <a:spcPct val="100000"/>
              </a:lnSpc>
              <a:spcBef>
                <a:spcPct val="0"/>
              </a:spcBef>
              <a:spcAft>
                <a:spcPct val="0"/>
              </a:spcAft>
              <a:buAutoNum type="arabicPeriod"/>
            </a:pPr>
            <a:r>
              <a:rPr b="1" cap="none" sz="2000" baseline="0">
                <a:solidFill>
                  <a:schemeClr val="tx1"/>
                </a:solidFill>
                <a:latin typeface="Arial"/>
              </a:rPr>
              <a:t>Metrics</a:t>
            </a:r>
            <a:r>
              <a:rPr cap="none" sz="2000" baseline="0">
                <a:solidFill>
                  <a:schemeClr val="tx1"/>
                </a:solidFill>
                <a:latin typeface="Arial"/>
              </a:rPr>
              <a:t>: Measure changes in attendance rates and productivity.</a:t>
            </a:r>
          </a:p>
          <a:p>
            <a:pPr marL="0" marR="0" indent="0">
              <a:lnSpc>
                <a:spcPct val="100000"/>
              </a:lnSpc>
              <a:spcBef>
                <a:spcPct val="0"/>
              </a:spcBef>
              <a:spcAft>
                <a:spcPct val="0"/>
              </a:spcAft>
              <a:buNone/>
            </a:p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45"/>
            <a:ext cx="3533770" cy="3810004"/>
            <a:chOff x="8658225" y="2647945"/>
            <a:chExt cx="3533770" cy="3810004"/>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5" name="object 5"/>
            <p:cNvPicPr/>
            <p:nvPr/>
          </p:nvPicPr>
          <p:blipFill>
            <a:blip r:embed="rId2" cstate="print"/>
            <a:stretch>
              <a:fillRect/>
            </a:stretch>
          </p:blipFill>
          <p:spPr>
            <a:xfrm>
              <a:off x="8658225" y="2647945"/>
              <a:ext cx="3533770" cy="3810004"/>
            </a:xfrm>
            <a:prstGeom prst="rect">
              <a:avLst/>
            </a:prstGeom>
          </p:spPr>
        </p:pic>
      </p:grpSp>
      <p:sp>
        <p:nvSpPr>
          <p:cNvPr id="6" name="object 6"/>
          <p:cNvSpPr/>
          <p:nvPr/>
        </p:nvSpPr>
        <p:spPr>
          <a:xfrm>
            <a:off x="6696079" y="1695454"/>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7" name="object 7"/>
          <p:cNvSpPr txBox="1">
            <a:spLocks noGrp="1"/>
          </p:cNvSpPr>
          <p:nvPr>
            <p:ph type="title"/>
          </p:nvPr>
        </p:nvSpPr>
        <p:spPr>
          <a:xfrm>
            <a:off x="739768" y="829623"/>
            <a:ext cx="8480426" cy="4017773"/>
          </a:xfrm>
          <a:prstGeom prst="rect">
            <a:avLst/>
          </a:prstGeom>
        </p:spPr>
        <p:txBody>
          <a:bodyPr vert="horz" wrap="square" lIns="0" tIns="16510" rIns="0" bIns="0" rtlCol="0">
            <a:spAutoFit/>
          </a:bodyPr>
          <a:lstStyle/>
          <a:p>
            <a:pPr marL="12696">
              <a:lnSpc>
                <a:spcPct val="100000"/>
              </a:lnSpc>
              <a:spcBef>
                <a:spcPts val="130"/>
              </a:spcBef>
            </a:pPr>
            <a:r>
              <a:rPr u="sng" sz="2000"/>
              <a:t>PROJECT</a:t>
            </a:r>
            <a:r>
              <a:rPr u="sng" sz="2000"/>
              <a:t> </a:t>
            </a:r>
            <a:r>
              <a:rPr u="sng" sz="2000"/>
              <a:t>OVERVIEW</a:t>
            </a:r>
            <a:br>
              <a:rPr u="sng" sz="2000"/>
            </a:br>
            <a:br>
              <a:rPr u="sng" sz="2000"/>
            </a:br>
            <a:r>
              <a:rPr sz="2000"/>
              <a:t>The employee attendance problem involves frequent tardiness and absences, which disrupts workflow and lowers productivity. This issue leads to operational inefficiencies, increased costs due to overtime or temporary staff, and decreased employee morale. To address this, it's crucial to analyze attendance data and gather employee feedback to identify underlying causes. Solutions may include revising attendance policies, offering flexible work options, and implementing effective tracking systems. Success is measured by improved attendance rates and enhanced overall productivity.</a:t>
            </a:r>
            <a:br>
              <a:rPr u="sng" sz="2000"/>
            </a:br>
            <a:br>
              <a:rPr u="sng" sz="2000"/>
            </a:br>
          </a:p>
        </p:txBody>
      </p:sp>
      <p:pic>
        <p:nvPicPr>
          <p:cNvPr id="8" name="object 8"/>
          <p:cNvPicPr/>
          <p:nvPr/>
        </p:nvPicPr>
        <p:blipFill>
          <a:blip r:embed="rId3" cstate="print"/>
          <a:stretch>
            <a:fillRect/>
          </a:stretch>
        </p:blipFill>
        <p:spPr>
          <a:xfrm>
            <a:off x="676270" y="6467479"/>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5</a:t>
            </a:r>
          </a:p>
        </p:txBody>
      </p:sp>
      <p:sp>
        <p:nvSpPr>
          <p:cNvPr id="11" name="TextBox 10">
            <a:extLst>
              <a:ext uri="{FF2B5EF4-FFF2-40B4-BE49-F238E27FC236}">
                <a16:creationId xmlns:a16="http://schemas.microsoft.com/office/drawing/2014/main" id="{F050B57B-77CA-84FA-9910-3F41C17BBB48}"/>
              </a:ext>
            </a:extLst>
          </p:cNvPr>
          <p:cNvSpPr txBox="1"/>
          <p:nvPr/>
        </p:nvSpPr>
        <p:spPr>
          <a:xfrm>
            <a:off x="990595" y="2133595"/>
            <a:ext cx="7924804" cy="830991"/>
          </a:xfrm>
          <a:prstGeom prst="rect">
            <a:avLst/>
          </a:prstGeom>
          <a:noFill/>
        </p:spPr>
        <p:txBody>
          <a:bodyPr wrap="square" rtlCol="0">
            <a:spAutoFit/>
          </a:bodyPr>
          <a:lstStyle/>
          <a:p>
            <a:pPr>
              <a:buFont typeface="Arial"/>
              <a:buChar char="•"/>
            </a:pPr>
            <a:r>
              <a:rPr sz="2400">
                <a:solidFill>
                  <a:srgbClr val="0D0D0D"/>
                </a:solidFill>
                <a:latin typeface="Times New Roman"/>
                <a:cs typeface="Times New Roman"/>
              </a:rPr>
              <a:t>.</a:t>
            </a:r>
          </a:p>
          <a:p>
            <a:p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3" name="object 3"/>
          <p:cNvSpPr/>
          <p:nvPr/>
        </p:nvSpPr>
        <p:spPr>
          <a:xfrm>
            <a:off x="6696079" y="1695454"/>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4" name="object 4"/>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sp>
        <p:nvSpPr>
          <p:cNvPr id="5" name="object 5"/>
          <p:cNvSpPr txBox="1">
            <a:spLocks noGrp="1"/>
          </p:cNvSpPr>
          <p:nvPr>
            <p:ph type="title"/>
          </p:nvPr>
        </p:nvSpPr>
        <p:spPr>
          <a:xfrm>
            <a:off x="699445" y="891796"/>
            <a:ext cx="5014591" cy="1124666"/>
          </a:xfrm>
          <a:prstGeom prst="rect">
            <a:avLst/>
          </a:prstGeom>
        </p:spPr>
        <p:txBody>
          <a:bodyPr vert="horz" wrap="square" lIns="0" tIns="16510" rIns="0" bIns="0" rtlCol="0">
            <a:spAutoFit/>
          </a:bodyPr>
          <a:lstStyle/>
          <a:p>
            <a:pPr marL="12696">
              <a:lnSpc>
                <a:spcPct val="100000"/>
              </a:lnSpc>
              <a:spcBef>
                <a:spcPts val="130"/>
              </a:spcBef>
            </a:pPr>
            <a:r>
              <a:rPr u="sng" sz="2400"/>
              <a:t>W</a:t>
            </a:r>
            <a:r>
              <a:rPr u="sng" sz="2400"/>
              <a:t>H</a:t>
            </a:r>
            <a:r>
              <a:rPr u="sng" sz="2400"/>
              <a:t>O</a:t>
            </a:r>
            <a:r>
              <a:rPr u="sng" sz="2400"/>
              <a:t> </a:t>
            </a:r>
            <a:r>
              <a:rPr u="sng" sz="2400"/>
              <a:t>AR</a:t>
            </a:r>
            <a:r>
              <a:rPr u="sng" sz="2400"/>
              <a:t>E</a:t>
            </a:r>
            <a:r>
              <a:rPr u="sng" sz="2400"/>
              <a:t> </a:t>
            </a:r>
            <a:r>
              <a:rPr u="sng" sz="2400"/>
              <a:t>T</a:t>
            </a:r>
            <a:r>
              <a:rPr u="sng" sz="2400"/>
              <a:t>H</a:t>
            </a:r>
            <a:r>
              <a:rPr u="sng" sz="2400"/>
              <a:t>E</a:t>
            </a:r>
            <a:r>
              <a:rPr u="sng" sz="2400"/>
              <a:t> </a:t>
            </a:r>
            <a:r>
              <a:rPr u="sng" sz="2400"/>
              <a:t>E</a:t>
            </a:r>
            <a:r>
              <a:rPr u="sng" sz="2400"/>
              <a:t>N</a:t>
            </a:r>
            <a:r>
              <a:rPr u="sng" sz="2400"/>
              <a:t>D</a:t>
            </a:r>
            <a:r>
              <a:rPr u="sng" sz="2400"/>
              <a:t> </a:t>
            </a:r>
            <a:r>
              <a:rPr u="sng" sz="2400"/>
              <a:t>U</a:t>
            </a:r>
            <a:r>
              <a:rPr u="sng" sz="2400"/>
              <a:t>S</a:t>
            </a:r>
            <a:r>
              <a:rPr u="sng" sz="2400"/>
              <a:t>E</a:t>
            </a:r>
            <a:r>
              <a:rPr u="sng" sz="2400"/>
              <a:t>R</a:t>
            </a:r>
            <a:r>
              <a:rPr u="sng" sz="2400"/>
              <a:t>S?</a:t>
            </a:r>
            <a:br>
              <a:rPr u="sng" sz="2400"/>
            </a:br>
            <a:br>
              <a:rPr u="sng" sz="2400"/>
            </a:br>
          </a:p>
        </p:txBody>
      </p:sp>
      <p:pic>
        <p:nvPicPr>
          <p:cNvPr id="6" name="object 6"/>
          <p:cNvPicPr/>
          <p:nvPr/>
        </p:nvPicPr>
        <p:blipFill>
          <a:blip r:embed="rId2" cstate="print"/>
          <a:stretch>
            <a:fillRect/>
          </a:stretch>
        </p:blipFill>
        <p:spPr>
          <a:xfrm>
            <a:off x="723904" y="6172200"/>
            <a:ext cx="2181229"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6</a:t>
            </a:r>
          </a:p>
        </p:txBody>
      </p:sp>
      <p:sp>
        <p:nvSpPr>
          <p:cNvPr id="7" name="Rectangle 1"/>
          <p:cNvSpPr>
            <a:spLocks noChangeArrowheads="1"/>
          </p:cNvSpPr>
          <p:nvPr/>
        </p:nvSpPr>
        <p:spPr bwMode="auto">
          <a:xfrm>
            <a:off x="228600" y="1858072"/>
            <a:ext cx="10058400" cy="2554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indent="0">
              <a:lnSpc>
                <a:spcPct val="100000"/>
              </a:lnSpc>
              <a:spcBef>
                <a:spcPct val="0"/>
              </a:spcBef>
              <a:spcAft>
                <a:spcPct val="0"/>
              </a:spcAft>
              <a:buChar char="•"/>
            </a:pPr>
            <a:r>
              <a:rPr b="1" cap="none" sz="2000" baseline="0">
                <a:solidFill>
                  <a:schemeClr val="tx1"/>
                </a:solidFill>
                <a:latin typeface="Arial"/>
              </a:rPr>
              <a:t>HR Managers</a:t>
            </a:r>
            <a:r>
              <a:rPr cap="none" sz="2000" baseline="0">
                <a:solidFill>
                  <a:schemeClr val="tx1"/>
                </a:solidFill>
                <a:latin typeface="Arial"/>
              </a:rPr>
              <a:t>: They need to monitor attendance to manage staffing levels and address absenteeism issues.</a:t>
            </a:r>
          </a:p>
          <a:p>
            <a:pPr marL="0" marR="0" indent="0">
              <a:lnSpc>
                <a:spcPct val="100000"/>
              </a:lnSpc>
              <a:spcBef>
                <a:spcPct val="0"/>
              </a:spcBef>
              <a:spcAft>
                <a:spcPct val="0"/>
              </a:spcAft>
              <a:buChar char="•"/>
            </a:pPr>
            <a:r>
              <a:rPr b="1" cap="none" sz="2000" baseline="0">
                <a:solidFill>
                  <a:schemeClr val="tx1"/>
                </a:solidFill>
                <a:latin typeface="Arial"/>
              </a:rPr>
              <a:t>Team Leaders/Supervisors</a:t>
            </a:r>
            <a:r>
              <a:rPr cap="none" sz="2000" baseline="0">
                <a:solidFill>
                  <a:schemeClr val="tx1"/>
                </a:solidFill>
                <a:latin typeface="Arial"/>
              </a:rPr>
              <a:t>: They use attendance data to ensure their teams are adequately staffed and to manage daily operations smoothly.</a:t>
            </a:r>
          </a:p>
          <a:p>
            <a:pPr marL="0" marR="0" indent="0">
              <a:lnSpc>
                <a:spcPct val="100000"/>
              </a:lnSpc>
              <a:spcBef>
                <a:spcPct val="0"/>
              </a:spcBef>
              <a:spcAft>
                <a:spcPct val="0"/>
              </a:spcAft>
              <a:buChar char="•"/>
            </a:pPr>
            <a:r>
              <a:rPr b="1" cap="none" sz="2000" baseline="0">
                <a:solidFill>
                  <a:schemeClr val="tx1"/>
                </a:solidFill>
                <a:latin typeface="Arial"/>
              </a:rPr>
              <a:t>Employees</a:t>
            </a:r>
            <a:r>
              <a:rPr cap="none" sz="2000" baseline="0">
                <a:solidFill>
                  <a:schemeClr val="tx1"/>
                </a:solidFill>
                <a:latin typeface="Arial"/>
              </a:rPr>
              <a:t>: They might view their own attendance records and understand how their punctuality affects their performance evaluations.</a:t>
            </a:r>
          </a:p>
          <a:p>
            <a:pPr marL="0" marR="0" indent="0">
              <a:lnSpc>
                <a:spcPct val="100000"/>
              </a:lnSpc>
              <a:spcBef>
                <a:spcPct val="0"/>
              </a:spcBef>
              <a:spcAft>
                <a:spcPct val="0"/>
              </a:spcAft>
              <a:buChar char="•"/>
            </a:pPr>
            <a:r>
              <a:rPr b="1" cap="none" sz="2000" baseline="0">
                <a:solidFill>
                  <a:schemeClr val="tx1"/>
                </a:solidFill>
                <a:latin typeface="Arial"/>
              </a:rPr>
              <a:t>Executives</a:t>
            </a:r>
            <a:r>
              <a:rPr cap="none" sz="2000" baseline="0">
                <a:solidFill>
                  <a:schemeClr val="tx1"/>
                </a:solidFill>
                <a:latin typeface="Arial"/>
              </a:rPr>
              <a:t>: They use aggregated data to make strategic decisions about workforce management and overall company efficiency.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0"/>
            <a:ext cx="2695579" cy="3248020"/>
          </a:xfrm>
          <a:prstGeom prst="rect">
            <a:avLst/>
          </a:prstGeom>
        </p:spPr>
      </p:pic>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6696079" y="1695454"/>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5" name="object 5"/>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sp>
        <p:nvSpPr>
          <p:cNvPr id="6" name="object 6"/>
          <p:cNvSpPr txBox="1">
            <a:spLocks noGrp="1"/>
          </p:cNvSpPr>
          <p:nvPr>
            <p:ph type="title"/>
          </p:nvPr>
        </p:nvSpPr>
        <p:spPr>
          <a:xfrm>
            <a:off x="2815893" y="857891"/>
            <a:ext cx="7444387" cy="1121457"/>
          </a:xfrm>
          <a:prstGeom prst="rect">
            <a:avLst/>
          </a:prstGeom>
        </p:spPr>
        <p:txBody>
          <a:bodyPr vert="horz" wrap="square" lIns="0" tIns="13335" rIns="0" bIns="0" rtlCol="0">
            <a:spAutoFit/>
          </a:bodyPr>
          <a:lstStyle/>
          <a:p>
            <a:pPr marL="12696">
              <a:lnSpc>
                <a:spcPct val="100000"/>
              </a:lnSpc>
              <a:spcBef>
                <a:spcPts val="105"/>
              </a:spcBef>
            </a:pPr>
            <a:r>
              <a:rPr u="sng" sz="2400"/>
              <a:t>O</a:t>
            </a:r>
            <a:r>
              <a:rPr u="sng" sz="2400"/>
              <a:t>U</a:t>
            </a:r>
            <a:r>
              <a:rPr u="sng" sz="2400"/>
              <a:t>R</a:t>
            </a:r>
            <a:r>
              <a:rPr u="sng" sz="2400"/>
              <a:t> </a:t>
            </a:r>
            <a:r>
              <a:rPr u="sng" sz="2400"/>
              <a:t>S</a:t>
            </a:r>
            <a:r>
              <a:rPr u="sng" sz="2400"/>
              <a:t>O</a:t>
            </a:r>
            <a:r>
              <a:rPr u="sng" sz="2400"/>
              <a:t>LU</a:t>
            </a:r>
            <a:r>
              <a:rPr u="sng" sz="2400"/>
              <a:t>T</a:t>
            </a:r>
            <a:r>
              <a:rPr u="sng" sz="2400"/>
              <a:t>I</a:t>
            </a:r>
            <a:r>
              <a:rPr u="sng" sz="2400"/>
              <a:t>O</a:t>
            </a:r>
            <a:r>
              <a:rPr u="sng" sz="2400"/>
              <a:t>N</a:t>
            </a:r>
            <a:r>
              <a:rPr u="sng" sz="2400"/>
              <a:t> </a:t>
            </a:r>
            <a:r>
              <a:rPr u="sng" sz="2400"/>
              <a:t>A</a:t>
            </a:r>
            <a:r>
              <a:rPr u="sng" sz="2400"/>
              <a:t>N</a:t>
            </a:r>
            <a:r>
              <a:rPr u="sng" sz="2400"/>
              <a:t>D</a:t>
            </a:r>
            <a:r>
              <a:rPr u="sng" sz="2400"/>
              <a:t> </a:t>
            </a:r>
            <a:r>
              <a:rPr u="sng" sz="2400"/>
              <a:t>I</a:t>
            </a:r>
            <a:r>
              <a:rPr u="sng" sz="2400"/>
              <a:t>T</a:t>
            </a:r>
            <a:r>
              <a:rPr u="sng" sz="2400"/>
              <a:t>S</a:t>
            </a:r>
            <a:r>
              <a:rPr u="sng" sz="2400"/>
              <a:t> </a:t>
            </a:r>
            <a:r>
              <a:rPr u="sng" sz="2400"/>
              <a:t>V</a:t>
            </a:r>
            <a:r>
              <a:rPr u="sng" sz="2400"/>
              <a:t>A</a:t>
            </a:r>
            <a:r>
              <a:rPr u="sng" sz="2400"/>
              <a:t>LU</a:t>
            </a:r>
            <a:r>
              <a:rPr u="sng" sz="2400"/>
              <a:t>E</a:t>
            </a:r>
            <a:r>
              <a:rPr u="sng" sz="2400"/>
              <a:t> </a:t>
            </a:r>
            <a:r>
              <a:rPr u="sng" sz="2400"/>
              <a:t>P</a:t>
            </a:r>
            <a:r>
              <a:rPr u="sng" sz="2400"/>
              <a:t>R</a:t>
            </a:r>
            <a:r>
              <a:rPr u="sng" sz="2400"/>
              <a:t>O</a:t>
            </a:r>
            <a:r>
              <a:rPr u="sng" sz="2400"/>
              <a:t>P</a:t>
            </a:r>
            <a:r>
              <a:rPr u="sng" sz="2400"/>
              <a:t>O</a:t>
            </a:r>
            <a:r>
              <a:rPr u="sng" sz="2400"/>
              <a:t>S</a:t>
            </a:r>
            <a:r>
              <a:rPr u="sng" sz="2400"/>
              <a:t>I</a:t>
            </a:r>
            <a:r>
              <a:rPr u="sng" sz="2400"/>
              <a:t>T</a:t>
            </a:r>
            <a:r>
              <a:rPr u="sng" sz="2400"/>
              <a:t>I</a:t>
            </a:r>
            <a:r>
              <a:rPr u="sng" sz="2400"/>
              <a:t>O</a:t>
            </a:r>
            <a:r>
              <a:rPr u="sng" sz="2400"/>
              <a:t>N</a:t>
            </a:r>
            <a:br>
              <a:rPr sz="2400"/>
            </a:br>
            <a:br>
              <a:rPr sz="2400"/>
            </a:br>
          </a:p>
        </p:txBody>
      </p:sp>
      <p:pic>
        <p:nvPicPr>
          <p:cNvPr id="7" name="object 7"/>
          <p:cNvPicPr/>
          <p:nvPr/>
        </p:nvPicPr>
        <p:blipFill>
          <a:blip r:embed="rId3" cstate="print"/>
          <a:stretch>
            <a:fillRect/>
          </a:stretch>
        </p:blipFill>
        <p:spPr>
          <a:xfrm>
            <a:off x="676270" y="6467479"/>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7</a:t>
            </a:r>
          </a:p>
        </p:txBody>
      </p:sp>
      <p:sp>
        <p:nvSpPr>
          <p:cNvPr id="8" name="Rectangle 1"/>
          <p:cNvSpPr>
            <a:spLocks noChangeArrowheads="1"/>
          </p:cNvSpPr>
          <p:nvPr/>
        </p:nvSpPr>
        <p:spPr bwMode="auto">
          <a:xfrm>
            <a:off x="2815893" y="1529836"/>
            <a:ext cx="9299906" cy="3754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indent="0">
              <a:lnSpc>
                <a:spcPct val="100000"/>
              </a:lnSpc>
              <a:spcBef>
                <a:spcPct val="0"/>
              </a:spcBef>
              <a:spcAft>
                <a:spcPct val="0"/>
              </a:spcAft>
              <a:buNone/>
            </a:pPr>
            <a:r>
              <a:rPr b="1" cap="none" sz="2000" baseline="0">
                <a:solidFill>
                  <a:schemeClr val="tx1"/>
                </a:solidFill>
                <a:latin typeface="Arial"/>
              </a:rPr>
              <a:t>Solution:</a:t>
            </a:r>
          </a:p>
          <a:p>
            <a:pPr marL="0" marR="0" indent="0">
              <a:lnSpc>
                <a:spcPct val="100000"/>
              </a:lnSpc>
              <a:spcBef>
                <a:spcPct val="0"/>
              </a:spcBef>
              <a:spcAft>
                <a:spcPct val="0"/>
              </a:spcAft>
              <a:buAutoNum type="arabicPeriod"/>
            </a:pPr>
            <a:r>
              <a:rPr cap="none" sz="2000" baseline="0">
                <a:solidFill>
                  <a:schemeClr val="tx1"/>
                </a:solidFill>
                <a:latin typeface="Arial"/>
              </a:rPr>
              <a:t>Automated Attendance Tracking</a:t>
            </a:r>
          </a:p>
          <a:p>
            <a:pPr marL="0" marR="0" indent="0">
              <a:lnSpc>
                <a:spcPct val="100000"/>
              </a:lnSpc>
              <a:spcBef>
                <a:spcPct val="0"/>
              </a:spcBef>
              <a:spcAft>
                <a:spcPct val="0"/>
              </a:spcAft>
              <a:buAutoNum type="arabicPeriod"/>
            </a:pPr>
            <a:r>
              <a:rPr cap="none" sz="2000" baseline="0">
                <a:solidFill>
                  <a:schemeClr val="tx1"/>
                </a:solidFill>
                <a:latin typeface="Arial"/>
              </a:rPr>
              <a:t>Real-Time Data</a:t>
            </a:r>
          </a:p>
          <a:p>
            <a:pPr marL="0" marR="0" indent="0">
              <a:lnSpc>
                <a:spcPct val="100000"/>
              </a:lnSpc>
              <a:spcBef>
                <a:spcPct val="0"/>
              </a:spcBef>
              <a:spcAft>
                <a:spcPct val="0"/>
              </a:spcAft>
              <a:buAutoNum type="arabicPeriod"/>
            </a:pPr>
            <a:r>
              <a:rPr cap="none" sz="2000" baseline="0">
                <a:solidFill>
                  <a:schemeClr val="tx1"/>
                </a:solidFill>
                <a:latin typeface="Arial"/>
              </a:rPr>
              <a:t>Analytics Dashboard</a:t>
            </a:r>
          </a:p>
          <a:p>
            <a:pPr marL="0" marR="0" indent="0">
              <a:lnSpc>
                <a:spcPct val="100000"/>
              </a:lnSpc>
              <a:spcBef>
                <a:spcPct val="0"/>
              </a:spcBef>
              <a:spcAft>
                <a:spcPct val="0"/>
              </a:spcAft>
              <a:buAutoNum type="arabicPeriod"/>
            </a:pPr>
            <a:r>
              <a:rPr cap="none" sz="2000" baseline="0">
                <a:solidFill>
                  <a:schemeClr val="tx1"/>
                </a:solidFill>
                <a:latin typeface="Arial"/>
              </a:rPr>
              <a:t>Integration</a:t>
            </a:r>
          </a:p>
          <a:p>
            <a:pPr marL="0" marR="0" indent="0">
              <a:lnSpc>
                <a:spcPct val="100000"/>
              </a:lnSpc>
              <a:spcBef>
                <a:spcPct val="0"/>
              </a:spcBef>
              <a:spcAft>
                <a:spcPct val="0"/>
              </a:spcAft>
              <a:buNone/>
            </a:pPr>
          </a:p>
          <a:p>
            <a:pPr marL="0" marR="0" indent="0">
              <a:lnSpc>
                <a:spcPct val="100000"/>
              </a:lnSpc>
              <a:spcBef>
                <a:spcPct val="0"/>
              </a:spcBef>
              <a:spcAft>
                <a:spcPct val="0"/>
              </a:spcAft>
              <a:buNone/>
            </a:pPr>
            <a:r>
              <a:rPr b="1" cap="none" sz="2000" baseline="0">
                <a:solidFill>
                  <a:schemeClr val="tx1"/>
                </a:solidFill>
                <a:latin typeface="Arial"/>
              </a:rPr>
              <a:t>Value Proposition:</a:t>
            </a:r>
          </a:p>
          <a:p>
            <a:pPr marL="0" marR="0" indent="0">
              <a:lnSpc>
                <a:spcPct val="100000"/>
              </a:lnSpc>
              <a:spcBef>
                <a:spcPct val="0"/>
              </a:spcBef>
              <a:spcAft>
                <a:spcPct val="0"/>
              </a:spcAft>
              <a:buAutoNum type="arabicPeriod"/>
            </a:pPr>
            <a:r>
              <a:rPr cap="none" sz="2000" baseline="0">
                <a:solidFill>
                  <a:schemeClr val="tx1"/>
                </a:solidFill>
                <a:latin typeface="Arial"/>
              </a:rPr>
              <a:t>Enhanced Accuracy</a:t>
            </a:r>
          </a:p>
          <a:p>
            <a:pPr marL="0" marR="0" indent="0">
              <a:lnSpc>
                <a:spcPct val="100000"/>
              </a:lnSpc>
              <a:spcBef>
                <a:spcPct val="0"/>
              </a:spcBef>
              <a:spcAft>
                <a:spcPct val="0"/>
              </a:spcAft>
              <a:buAutoNum type="arabicPeriod"/>
            </a:pPr>
            <a:r>
              <a:rPr cap="none" sz="2000" baseline="0">
                <a:solidFill>
                  <a:schemeClr val="tx1"/>
                </a:solidFill>
                <a:latin typeface="Arial"/>
              </a:rPr>
              <a:t>Increased Efficiency</a:t>
            </a:r>
          </a:p>
          <a:p>
            <a:pPr marL="0" marR="0" indent="0">
              <a:lnSpc>
                <a:spcPct val="100000"/>
              </a:lnSpc>
              <a:spcBef>
                <a:spcPct val="0"/>
              </a:spcBef>
              <a:spcAft>
                <a:spcPct val="0"/>
              </a:spcAft>
              <a:buAutoNum type="arabicPeriod"/>
            </a:pPr>
            <a:r>
              <a:rPr cap="none" sz="2000" baseline="0">
                <a:solidFill>
                  <a:schemeClr val="tx1"/>
                </a:solidFill>
                <a:latin typeface="Arial"/>
              </a:rPr>
              <a:t>Improved Decision-Making</a:t>
            </a:r>
          </a:p>
          <a:p>
            <a:pPr marL="0" marR="0" indent="0">
              <a:lnSpc>
                <a:spcPct val="100000"/>
              </a:lnSpc>
              <a:spcBef>
                <a:spcPct val="0"/>
              </a:spcBef>
              <a:spcAft>
                <a:spcPct val="0"/>
              </a:spcAft>
              <a:buAutoNum type="arabicPeriod"/>
            </a:pPr>
            <a:r>
              <a:rPr cap="none" sz="2000" baseline="0">
                <a:solidFill>
                  <a:schemeClr val="tx1"/>
                </a:solidFill>
                <a:latin typeface="Arial"/>
              </a:rPr>
              <a:t>Better Employee Engagement</a:t>
            </a:r>
          </a:p>
          <a:p>
            <a:pPr marL="0" marR="0" indent="0">
              <a:lnSpc>
                <a:spcPct val="100000"/>
              </a:lnSpc>
              <a:spcBef>
                <a:spcPct val="0"/>
              </a:spcBef>
              <a:spcAft>
                <a:spcPct val="0"/>
              </a:spcAft>
              <a:buNone/>
            </a:p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61995" y="533395"/>
            <a:ext cx="10681329" cy="4124204"/>
          </a:xfrm>
        </p:spPr>
        <p:txBody>
          <a:bodyPr/>
          <a:lstStyle/>
          <a:p>
            <a:pPr/>
            <a:r>
              <a:rPr u="sng" sz="2400"/>
              <a:t>Dataset Description</a:t>
            </a:r>
            <a:br>
              <a:rPr u="sng" sz="2400"/>
            </a:br>
            <a:br>
              <a:rPr u="sng" sz="2400"/>
            </a:br>
            <a:r>
              <a:rPr sz="2000"/>
              <a:t>1) Employee ID</a:t>
            </a:r>
            <a:br>
              <a:rPr sz="2000"/>
            </a:br>
            <a:r>
              <a:rPr sz="2000"/>
              <a:t>2) Name</a:t>
            </a:r>
            <a:br>
              <a:rPr sz="2000"/>
            </a:br>
            <a:r>
              <a:rPr sz="2000"/>
              <a:t>3) Dates</a:t>
            </a:r>
            <a:br>
              <a:rPr sz="2000"/>
            </a:br>
            <a:r>
              <a:rPr sz="2000"/>
              <a:t>4) Check-in-time</a:t>
            </a:r>
            <a:br>
              <a:rPr sz="2000"/>
            </a:br>
            <a:r>
              <a:rPr sz="2000"/>
              <a:t>5) check-out-time</a:t>
            </a:r>
            <a:br>
              <a:rPr sz="2000"/>
            </a:br>
            <a:r>
              <a:rPr sz="2000"/>
              <a:t>6) status</a:t>
            </a:r>
            <a:br>
              <a:rPr sz="2000"/>
            </a:br>
            <a:r>
              <a:rPr sz="2000"/>
              <a:t>7)Department</a:t>
            </a:r>
            <a:br>
              <a:rPr sz="2000"/>
            </a:br>
            <a:r>
              <a:rPr sz="2000"/>
              <a:t>8) Hours worked</a:t>
            </a:r>
            <a:br>
              <a:rPr sz="2000"/>
            </a:br>
            <a:r>
              <a:rPr sz="2000"/>
              <a:t>9) Leave type</a:t>
            </a:r>
            <a:br>
              <a:rPr sz="2000"/>
            </a:br>
            <a:r>
              <a:rPr sz="2000"/>
              <a:t>10) Over time hours</a:t>
            </a:r>
            <a:br>
              <a:rPr sz="2000"/>
            </a:b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9" y="6486036"/>
            <a:ext cx="1773561" cy="166371"/>
          </a:xfrm>
          <a:prstGeom prst="rect">
            <a:avLst/>
          </a:prstGeom>
        </p:spPr>
        <p:txBody>
          <a:bodyPr vert="horz" wrap="square" lIns="0" tIns="0" rIns="0" bIns="0" rtlCol="0">
            <a:spAutoFit/>
          </a:bodyPr>
          <a:lstStyle/>
          <a:p>
            <a:pPr>
              <a:lnSpc>
                <a:spcPts val="1275"/>
              </a:lnSpc>
            </a:pPr>
            <a:r>
              <a:rPr sz="1100">
                <a:solidFill>
                  <a:srgbClr val="2D83C3"/>
                </a:solidFill>
                <a:latin typeface="Trebuchet MS"/>
                <a:cs typeface="Trebuchet MS"/>
              </a:rPr>
              <a:t>3/21/202</a:t>
            </a:r>
            <a:r>
              <a:rPr sz="1100">
                <a:solidFill>
                  <a:srgbClr val="2D83C3"/>
                </a:solidFill>
                <a:latin typeface="Trebuchet MS"/>
                <a:cs typeface="Trebuchet MS"/>
              </a:rPr>
              <a:t>4</a:t>
            </a:r>
            <a:r>
              <a:rPr sz="1100">
                <a:solidFill>
                  <a:srgbClr val="2D83C3"/>
                </a:solidFill>
                <a:latin typeface="Trebuchet MS"/>
                <a:cs typeface="Trebuchet MS"/>
              </a:rPr>
              <a:t> </a:t>
            </a:r>
            <a:r>
              <a:rPr sz="1100">
                <a:solidFill>
                  <a:srgbClr val="2D83C3"/>
                </a:solidFill>
                <a:latin typeface="Trebuchet MS"/>
                <a:cs typeface="Trebuchet MS"/>
              </a:rPr>
              <a:t> </a:t>
            </a:r>
            <a:r>
              <a:rPr b="1" sz="1100">
                <a:solidFill>
                  <a:srgbClr val="2D83C3"/>
                </a:solidFill>
                <a:latin typeface="Trebuchet MS"/>
                <a:cs typeface="Trebuchet MS"/>
              </a:rPr>
              <a:t>A</a:t>
            </a:r>
            <a:r>
              <a:rPr b="1" sz="1100">
                <a:solidFill>
                  <a:srgbClr val="2D83C3"/>
                </a:solidFill>
                <a:latin typeface="Trebuchet MS"/>
                <a:cs typeface="Trebuchet MS"/>
              </a:rPr>
              <a:t>nnu</a:t>
            </a:r>
            <a:r>
              <a:rPr b="1" sz="1100">
                <a:solidFill>
                  <a:srgbClr val="2D83C3"/>
                </a:solidFill>
                <a:latin typeface="Trebuchet MS"/>
                <a:cs typeface="Trebuchet MS"/>
              </a:rPr>
              <a:t>al</a:t>
            </a:r>
            <a:r>
              <a:rPr b="1" sz="1100">
                <a:solidFill>
                  <a:srgbClr val="2D83C3"/>
                </a:solidFill>
                <a:latin typeface="Trebuchet MS"/>
                <a:cs typeface="Trebuchet MS"/>
              </a:rPr>
              <a:t> </a:t>
            </a:r>
            <a:r>
              <a:rPr b="1" sz="1100">
                <a:solidFill>
                  <a:srgbClr val="2D83C3"/>
                </a:solidFill>
                <a:latin typeface="Trebuchet MS"/>
                <a:cs typeface="Trebuchet MS"/>
              </a:rPr>
              <a:t>R</a:t>
            </a:r>
            <a:r>
              <a:rPr b="1" sz="1100">
                <a:solidFill>
                  <a:srgbClr val="2D83C3"/>
                </a:solidFill>
                <a:latin typeface="Trebuchet MS"/>
                <a:cs typeface="Trebuchet MS"/>
              </a:rPr>
              <a:t>e</a:t>
            </a:r>
            <a:r>
              <a:rPr b="1" sz="1100">
                <a:solidFill>
                  <a:srgbClr val="2D83C3"/>
                </a:solidFill>
                <a:latin typeface="Trebuchet MS"/>
                <a:cs typeface="Trebuchet MS"/>
              </a:rPr>
              <a:t>v</a:t>
            </a:r>
            <a:r>
              <a:rPr b="1" sz="1100">
                <a:solidFill>
                  <a:srgbClr val="2D83C3"/>
                </a:solidFill>
                <a:latin typeface="Trebuchet MS"/>
                <a:cs typeface="Trebuchet MS"/>
              </a:rPr>
              <a:t>i</a:t>
            </a:r>
            <a:r>
              <a:rPr b="1" sz="1100">
                <a:solidFill>
                  <a:srgbClr val="2D83C3"/>
                </a:solidFill>
                <a:latin typeface="Trebuchet MS"/>
                <a:cs typeface="Trebuchet MS"/>
              </a:rPr>
              <a:t>e</a:t>
            </a:r>
            <a:r>
              <a:rPr b="1" sz="1100">
                <a:solidFill>
                  <a:srgbClr val="2D83C3"/>
                </a:solidFill>
                <a:latin typeface="Trebuchet MS"/>
                <a:cs typeface="Trebuchet MS"/>
              </a:rPr>
              <a:t>w</a:t>
            </a:r>
          </a:p>
        </p:txBody>
      </p:sp>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6696079" y="1695454"/>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5" name="object 5"/>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6" name="object 6"/>
          <p:cNvPicPr/>
          <p:nvPr/>
        </p:nvPicPr>
        <p:blipFill>
          <a:blip r:embed="rId2" cstate="print"/>
          <a:stretch>
            <a:fillRect/>
          </a:stretch>
        </p:blipFill>
        <p:spPr>
          <a:xfrm>
            <a:off x="66679" y="3381379"/>
            <a:ext cx="2466979" cy="3419470"/>
          </a:xfrm>
          <a:prstGeom prst="rect">
            <a:avLst/>
          </a:prstGeom>
        </p:spPr>
      </p:pic>
      <p:sp>
        <p:nvSpPr>
          <p:cNvPr id="7" name="object 7"/>
          <p:cNvSpPr txBox="1">
            <a:spLocks noGrp="1"/>
          </p:cNvSpPr>
          <p:nvPr>
            <p:ph type="title"/>
          </p:nvPr>
        </p:nvSpPr>
        <p:spPr>
          <a:xfrm>
            <a:off x="739768" y="654936"/>
            <a:ext cx="8480426" cy="2717415"/>
          </a:xfrm>
          <a:prstGeom prst="rect">
            <a:avLst/>
          </a:prstGeom>
        </p:spPr>
        <p:txBody>
          <a:bodyPr vert="horz" wrap="square" lIns="0" tIns="16510" rIns="0" bIns="0" rtlCol="0">
            <a:spAutoFit/>
          </a:bodyPr>
          <a:lstStyle/>
          <a:p>
            <a:pPr marL="12696">
              <a:lnSpc>
                <a:spcPct val="100000"/>
              </a:lnSpc>
              <a:spcBef>
                <a:spcPts val="130"/>
              </a:spcBef>
            </a:pPr>
            <a:r>
              <a:rPr u="sng" sz="2400"/>
              <a:t>THE</a:t>
            </a:r>
            <a:r>
              <a:rPr u="sng" sz="2400"/>
              <a:t> </a:t>
            </a:r>
            <a:r>
              <a:rPr u="sng" sz="2400"/>
              <a:t>"</a:t>
            </a:r>
            <a:r>
              <a:rPr u="sng" sz="2400"/>
              <a:t>WOW</a:t>
            </a:r>
            <a:r>
              <a:rPr u="sng" sz="2400"/>
              <a:t>"</a:t>
            </a:r>
            <a:r>
              <a:rPr u="sng" sz="2400"/>
              <a:t> </a:t>
            </a:r>
            <a:r>
              <a:rPr u="sng" sz="2400"/>
              <a:t>IN</a:t>
            </a:r>
            <a:r>
              <a:rPr u="sng" sz="2400"/>
              <a:t> </a:t>
            </a:r>
            <a:r>
              <a:rPr u="sng" sz="2400"/>
              <a:t>OUR</a:t>
            </a:r>
            <a:r>
              <a:rPr u="sng" sz="2400"/>
              <a:t> </a:t>
            </a:r>
            <a:r>
              <a:rPr u="sng" sz="2400"/>
              <a:t>SOLUTION</a:t>
            </a:r>
            <a:br>
              <a:rPr u="sng" sz="2400"/>
            </a:br>
            <a:br>
              <a:rPr u="sng" sz="2400"/>
            </a:br>
            <a:br>
              <a:rPr sz="4250"/>
            </a:br>
            <a:br>
              <a:rPr sz="4250"/>
            </a:br>
          </a:p>
        </p:txBody>
      </p:sp>
      <p:sp>
        <p:nvSpPr>
          <p:cNvPr id="8" name="object 8"/>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9</a:t>
            </a: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2"/>
            <a:ext cx="8534018" cy="954109"/>
          </a:xfrm>
          <a:prstGeom prst="rect">
            <a:avLst/>
          </a:prstGeom>
          <a:noFill/>
        </p:spPr>
        <p:txBody>
          <a:bodyPr wrap="square" rtlCol="0">
            <a:spAutoFit/>
          </a:bodyPr>
          <a:lstStyle/>
          <a:p>
            <a:pPr>
              <a:buFont typeface="Arial"/>
              <a:buChar char="•"/>
            </a:pPr>
          </a:p>
          <a:p>
            <a:pPr/>
          </a:p>
        </p:txBody>
      </p:sp>
      <p:sp>
        <p:nvSpPr>
          <p:cNvPr id="10" name="Rectangle 1"/>
          <p:cNvSpPr>
            <a:spLocks noChangeArrowheads="1"/>
          </p:cNvSpPr>
          <p:nvPr/>
        </p:nvSpPr>
        <p:spPr bwMode="auto">
          <a:xfrm>
            <a:off x="304795" y="1551156"/>
            <a:ext cx="11430000" cy="2215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indent="0">
              <a:lnSpc>
                <a:spcPct val="100000"/>
              </a:lnSpc>
              <a:spcBef>
                <a:spcPct val="0"/>
              </a:spcBef>
              <a:spcAft>
                <a:spcPct val="0"/>
              </a:spcAft>
              <a:buNone/>
            </a:pPr>
          </a:p>
          <a:p>
            <a:pPr marL="0" marR="0" indent="0">
              <a:lnSpc>
                <a:spcPct val="100000"/>
              </a:lnSpc>
              <a:spcBef>
                <a:spcPct val="0"/>
              </a:spcBef>
              <a:spcAft>
                <a:spcPct val="0"/>
              </a:spcAft>
              <a:buAutoNum type="arabicPeriod"/>
            </a:pPr>
            <a:r>
              <a:rPr b="1" cap="none" sz="2000" baseline="0">
                <a:solidFill>
                  <a:schemeClr val="tx1"/>
                </a:solidFill>
                <a:latin typeface="Arial"/>
              </a:rPr>
              <a:t>Seamless Integration</a:t>
            </a:r>
            <a:r>
              <a:rPr cap="none" sz="2000" baseline="0">
                <a:solidFill>
                  <a:schemeClr val="tx1"/>
                </a:solidFill>
                <a:latin typeface="Arial"/>
              </a:rPr>
              <a:t>: Effortlessly connects with existing systems, minimizing disruption.</a:t>
            </a:r>
          </a:p>
          <a:p>
            <a:pPr marL="0" marR="0" indent="0">
              <a:lnSpc>
                <a:spcPct val="100000"/>
              </a:lnSpc>
              <a:spcBef>
                <a:spcPct val="0"/>
              </a:spcBef>
              <a:spcAft>
                <a:spcPct val="0"/>
              </a:spcAft>
              <a:buAutoNum type="arabicPeriod"/>
            </a:pPr>
            <a:r>
              <a:rPr b="1" cap="none" sz="2000" baseline="0">
                <a:solidFill>
                  <a:schemeClr val="tx1"/>
                </a:solidFill>
                <a:latin typeface="Arial"/>
              </a:rPr>
              <a:t>Real-Time Insights</a:t>
            </a:r>
            <a:r>
              <a:rPr cap="none" sz="2000" baseline="0">
                <a:solidFill>
                  <a:schemeClr val="tx1"/>
                </a:solidFill>
                <a:latin typeface="Arial"/>
              </a:rPr>
              <a:t>: Provides instant updates and alerts for immediate action.</a:t>
            </a:r>
          </a:p>
          <a:p>
            <a:pPr marL="0" marR="0" indent="0">
              <a:lnSpc>
                <a:spcPct val="100000"/>
              </a:lnSpc>
              <a:spcBef>
                <a:spcPct val="0"/>
              </a:spcBef>
              <a:spcAft>
                <a:spcPct val="0"/>
              </a:spcAft>
              <a:buAutoNum type="arabicPeriod"/>
            </a:pPr>
            <a:r>
              <a:rPr b="1" cap="none" sz="2000" baseline="0">
                <a:solidFill>
                  <a:schemeClr val="tx1"/>
                </a:solidFill>
                <a:latin typeface="Arial"/>
              </a:rPr>
              <a:t>User-Friendly Interface</a:t>
            </a:r>
            <a:r>
              <a:rPr cap="none" sz="2000" baseline="0">
                <a:solidFill>
                  <a:schemeClr val="tx1"/>
                </a:solidFill>
                <a:latin typeface="Arial"/>
              </a:rPr>
              <a:t>: Intuitive design for easy access and navigation by all users.</a:t>
            </a:r>
          </a:p>
          <a:p>
            <a:pPr marL="0" marR="0" indent="0">
              <a:lnSpc>
                <a:spcPct val="100000"/>
              </a:lnSpc>
              <a:spcBef>
                <a:spcPct val="0"/>
              </a:spcBef>
              <a:spcAft>
                <a:spcPct val="0"/>
              </a:spcAft>
              <a:buAutoNum type="arabicPeriod"/>
            </a:pPr>
            <a:r>
              <a:rPr b="1" cap="none" sz="2000" baseline="0">
                <a:solidFill>
                  <a:schemeClr val="tx1"/>
                </a:solidFill>
                <a:latin typeface="Arial"/>
              </a:rPr>
              <a:t>Advanced Analytics</a:t>
            </a:r>
            <a:r>
              <a:rPr cap="none" sz="2000" baseline="0">
                <a:solidFill>
                  <a:schemeClr val="tx1"/>
                </a:solidFill>
                <a:latin typeface="Arial"/>
              </a:rPr>
              <a:t>: Offers deep insights with interactive visualizations and trends.</a:t>
            </a:r>
          </a:p>
          <a:p>
            <a:pPr marL="0" marR="0" indent="0">
              <a:lnSpc>
                <a:spcPct val="100000"/>
              </a:lnSpc>
              <a:spcBef>
                <a:spcPct val="0"/>
              </a:spcBef>
              <a:spcAft>
                <a:spcPct val="0"/>
              </a:spcAft>
              <a:buAutoNum type="arabicPeriod"/>
            </a:pPr>
            <a:r>
              <a:rPr b="1" cap="none" sz="2000" baseline="0">
                <a:solidFill>
                  <a:schemeClr val="tx1"/>
                </a:solidFill>
                <a:latin typeface="Arial"/>
              </a:rPr>
              <a:t>Customization Options</a:t>
            </a:r>
            <a:r>
              <a:rPr cap="none" sz="2000" baseline="0">
                <a:solidFill>
                  <a:schemeClr val="tx1"/>
                </a:solidFill>
                <a:latin typeface="Arial"/>
              </a:rPr>
              <a:t>: Tailors features and reports to specific organizational needs.</a:t>
            </a:r>
          </a:p>
          <a:p>
            <a:pPr marL="0" marR="0" indent="0">
              <a:lnSpc>
                <a:spcPct val="100000"/>
              </a:lnSpc>
              <a:spcBef>
                <a:spcPct val="0"/>
              </a:spcBef>
              <a:spcAft>
                <a:spcPct val="0"/>
              </a:spcAft>
              <a:buNone/>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219</TotalTime>
  <Words>418</Words>
  <Application>Microsoft Office PowerPoint</Application>
  <PresentationFormat>Widescreen</PresentationFormat>
  <Paragraphs>77</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vt:lpstr>
      <vt:lpstr>PROJECT OVERVIEW  The employee attendance problem involves frequent tardiness and absences, which disrupts workflow and lowers productivity. This issue leads to operational inefficiencies, increased costs due to overtime or temporary staff, and decreased employee morale. To address this, it's crucial to analyze attendance data and gather employee feedback to identify underlying causes. Solutions may include revising attendance policies, offering flexible work options, and implementing effective tracking systems. Success is measured by improved attendance rates and enhanced overall productivity.  </vt:lpstr>
      <vt:lpstr>WHO ARE THE END USERS?  </vt:lpstr>
      <vt:lpstr>OUR SOLUTION AND ITS VALUE PROPOSITION  </vt:lpstr>
      <vt:lpstr>Dataset Description  1) Employee ID 2) Name 3) Dates 4) Check-in-time 5) check-out-time 6) status 7)Department 8) Hours worked 9) Leave type 10) Over time hours </vt:lpstr>
      <vt:lpstr>THE "WOW" IN OUR SOLUTION    </vt:lpstr>
      <vt:lpstr>PowerPoint Presentation</vt:lpstr>
      <vt:lpstr>RESULTS  </vt:lpstr>
      <vt:lpstr>Conclusion    Visualizing employee attendance helps organizations monitor and manage attendance effectively. By using real-time data, detailed analytics, and easy-to-understand visuals, companies can quickly identify trends, address issues, and improve overall productivity. This approach streamlines processes, supports better decision-making, and enhances both employee and organizational performance.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Logesh Abimanyu</cp:lastModifiedBy>
  <cp:revision>18</cp:revision>
  <dcterms:created xsi:type="dcterms:W3CDTF">2024-03-29T15:07:22Z</dcterms:created>
  <dcterms:modified xsi:type="dcterms:W3CDTF">2024-09-11T06:42:48Z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