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9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7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XDgqZAGhE4J+K4Gs/t4oTpMdz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09CE0E9-3CFD-4CBF-9290-1339909F2418}">
  <a:tblStyle styleId="{109CE0E9-3CFD-4CBF-9290-1339909F24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 October 2021</a:t>
            </a:r>
            <a:endParaRPr/>
          </a:p>
        </p:txBody>
      </p:sp>
      <p:sp>
        <p:nvSpPr>
          <p:cNvPr id="115" name="Google Shape;11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1-10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4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 October 2021</a:t>
            </a:r>
            <a:endParaRPr/>
          </a:p>
        </p:txBody>
      </p:sp>
      <p:sp>
        <p:nvSpPr>
          <p:cNvPr id="228" name="Google Shape;228;p4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1-10</a:t>
            </a:r>
            <a:endParaRPr/>
          </a:p>
        </p:txBody>
      </p:sp>
      <p:sp>
        <p:nvSpPr>
          <p:cNvPr id="229" name="Google Shape;229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887e5d7b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887e5d7b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1887e5d7b6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a2e57802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a2e57802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3a2e57802f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a2e57802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3a2e57802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3a2e57802f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 October 2021</a:t>
            </a:r>
            <a:endParaRPr/>
          </a:p>
        </p:txBody>
      </p:sp>
      <p:sp>
        <p:nvSpPr>
          <p:cNvPr id="162" name="Google Shape;162;p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1-10</a:t>
            </a:r>
            <a:endParaRPr/>
          </a:p>
        </p:txBody>
      </p:sp>
      <p:sp>
        <p:nvSpPr>
          <p:cNvPr id="163" name="Google Shape;16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 October 2021</a:t>
            </a:r>
            <a:endParaRPr/>
          </a:p>
        </p:txBody>
      </p:sp>
      <p:sp>
        <p:nvSpPr>
          <p:cNvPr id="171" name="Google Shape;171;p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1-10</a:t>
            </a:r>
            <a:endParaRPr/>
          </a:p>
        </p:txBody>
      </p:sp>
      <p:sp>
        <p:nvSpPr>
          <p:cNvPr id="172" name="Google Shape;17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31 October 2021</a:t>
            </a:r>
            <a:endParaRPr/>
          </a:p>
        </p:txBody>
      </p:sp>
      <p:sp>
        <p:nvSpPr>
          <p:cNvPr id="181" name="Google Shape;181;p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1-10</a:t>
            </a:r>
            <a:endParaRPr/>
          </a:p>
        </p:txBody>
      </p:sp>
      <p:sp>
        <p:nvSpPr>
          <p:cNvPr id="182" name="Google Shape;18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5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5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5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2745"/>
                </a:srgbClr>
              </a:gs>
              <a:gs pos="100000">
                <a:srgbClr val="00E9F7">
                  <a:alpha val="5294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5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7843"/>
                </a:srgbClr>
              </a:gs>
              <a:gs pos="80000">
                <a:srgbClr val="0099E4">
                  <a:alpha val="42745"/>
                </a:srgbClr>
              </a:gs>
              <a:gs pos="100000">
                <a:srgbClr val="0099E4">
                  <a:alpha val="4274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5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5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80000" flip="none" algn="tl"/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619" y="61119"/>
            <a:ext cx="866187" cy="85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299" y="4267200"/>
            <a:ext cx="1479013" cy="184138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>
            <a:spLocks noGrp="1"/>
          </p:cNvSpPr>
          <p:nvPr>
            <p:ph type="title"/>
          </p:nvPr>
        </p:nvSpPr>
        <p:spPr>
          <a:xfrm>
            <a:off x="457200" y="180474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 </a:t>
            </a:r>
            <a:br>
              <a:rPr lang="en-US"/>
            </a:b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3124200" y="4267200"/>
            <a:ext cx="38100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sz="1400" b="1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3124200" y="3154463"/>
            <a:ext cx="18186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 </a:t>
            </a:r>
            <a:r>
              <a:rPr lang="en-US" sz="1500">
                <a:solidFill>
                  <a:schemeClr val="dk1"/>
                </a:solidFill>
              </a:rPr>
              <a:t> </a:t>
            </a:r>
            <a:endParaRPr sz="1700" b="1" i="0" u="none" strike="noStrike" cap="none">
              <a:solidFill>
                <a:srgbClr val="0F24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7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700" b="0" i="0" u="none" strike="noStrike" cap="none">
              <a:solidFill>
                <a:srgbClr val="0F24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700" b="1" i="0" u="none" strike="noStrike" cap="none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 b="1" i="0" u="none" strike="noStrike" cap="none">
              <a:solidFill>
                <a:srgbClr val="0F24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4037427" y="381001"/>
            <a:ext cx="1828801" cy="35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26 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3409925" y="1372425"/>
            <a:ext cx="56499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DDOS ATTACK DETECTION USING 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ENSEMBLED BASED APPROACH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2"/>
              </a:solidFill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1873375" y="1372425"/>
            <a:ext cx="1603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: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3124200" y="4754663"/>
            <a:ext cx="3982500" cy="138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PRABHU </a:t>
            </a:r>
            <a:r>
              <a:rPr lang="en-IN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 (2</a:t>
            </a: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3MCR068</a:t>
            </a:r>
            <a:r>
              <a:rPr lang="en-IN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lang="en-IN" sz="1500" b="1" dirty="0" smtClean="0">
              <a:solidFill>
                <a:schemeClr val="dk2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SANTHIYA S </a:t>
            </a:r>
            <a:r>
              <a:rPr lang="en-IN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</a:t>
            </a: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3MCR083</a:t>
            </a:r>
            <a:r>
              <a:rPr lang="en-IN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lang="en-IN" sz="1500" b="1" dirty="0" smtClean="0">
              <a:solidFill>
                <a:schemeClr val="dk2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YUVAPRIYAN K M</a:t>
            </a:r>
            <a:r>
              <a:rPr lang="en-IN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IN" altLang="en-US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23MCR126</a:t>
            </a:r>
            <a:r>
              <a:rPr lang="en-IN" sz="17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4586068" y="3194157"/>
            <a:ext cx="4318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altLang="en-US" sz="1800" b="1" dirty="0" err="1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Dr.T.M.Saravanan</a:t>
            </a:r>
            <a:r>
              <a:rPr lang="en-IN" altLang="en-US" sz="18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MCA., </a:t>
            </a:r>
            <a:r>
              <a:rPr lang="en-IN" altLang="en-US" sz="1800" b="1" dirty="0" err="1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M.phil</a:t>
            </a:r>
            <a:r>
              <a:rPr lang="en-IN" altLang="en-US" sz="1800" b="1" dirty="0" smtClean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MCA- 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/>
          <p:nvPr/>
        </p:nvSpPr>
        <p:spPr>
          <a:xfrm>
            <a:off x="914400" y="1551563"/>
            <a:ext cx="7519917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(SVM) is one of the supervised learning algorithm which is used for both classification as well as regression.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this SVM algorithm is used to create best fitting line into the model called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chooses the vectors that are used to creating the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points that are the closest to the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affect the position of the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known as support vector.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1160060" y="524035"/>
            <a:ext cx="702859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6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</a:t>
            </a:r>
            <a:endParaRPr sz="3200" i="0" u="none" strike="noStrike" cap="none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>
            <a:spLocks noGrp="1"/>
          </p:cNvSpPr>
          <p:nvPr>
            <p:ph type="title"/>
          </p:nvPr>
        </p:nvSpPr>
        <p:spPr>
          <a:xfrm>
            <a:off x="679896" y="450345"/>
            <a:ext cx="8312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3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</a:t>
            </a:r>
            <a:endParaRPr sz="3200">
              <a:solidFill>
                <a:schemeClr val="accent1"/>
              </a:solidFill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940150" y="1610950"/>
            <a:ext cx="7791600" cy="4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1800">
              <a:solidFill>
                <a:schemeClr val="accent1"/>
              </a:solidFill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Dataset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Accuracy and validity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start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 input the dataset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  classify the dataset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   apply the SVM with kernel functions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   specify the hyperplane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  if obtained Accuracy and validity is not satisfied then repeat step 4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  end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568036" y="512619"/>
            <a:ext cx="8298873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KNN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734291" y="1574945"/>
            <a:ext cx="8229600" cy="498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KNN is a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classiﬁcation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approach that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classiﬁes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test data observations which is based on how close they are to nearest class neighbors.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KNN is used as a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supervised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learning approach, and KNN is used to identify the nearest neighbors.</a:t>
            </a:r>
            <a:endParaRPr dirty="0"/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It is based on a non parametric approach to classify samples.</a:t>
            </a:r>
            <a:endParaRPr dirty="0"/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distance between separate points on the input vector is determined, and the unlabeled point is, then, allocated to the neighboring class K. K is the main parameter in the KNN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classiﬁcation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KNN is easy to understand, when there are few predictor variables. For the creation of models with normal data types, such as text, KNN is used.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772732" y="244699"/>
            <a:ext cx="8210282" cy="61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KNN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body" idx="1"/>
          </p:nvPr>
        </p:nvSpPr>
        <p:spPr>
          <a:xfrm>
            <a:off x="684008" y="1505798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The training set D, test object x, category label set 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The category cx of test object x, cx belongs to the 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   begin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2    for each y belongs to D do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3    calculate the distance D(y, x) between y and 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4    end for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5    select the subset N from the data set D, the N contains k training samples which   are the k nearest neighbors of the test sample 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6    calculate the category of 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7   end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734291" y="526472"/>
            <a:ext cx="8229600" cy="60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RANDOM FOREST REGRESSION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8"/>
          <p:cNvSpPr txBox="1">
            <a:spLocks noGrp="1"/>
          </p:cNvSpPr>
          <p:nvPr>
            <p:ph type="body" idx="1"/>
          </p:nvPr>
        </p:nvSpPr>
        <p:spPr>
          <a:xfrm>
            <a:off x="620766" y="1778419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Random forest is a collection of decision trees trained on different dataset subsets and then averaged to increase predictive accuracy.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It is created randomly with a collection of decision trees.</a:t>
            </a:r>
            <a:endParaRPr dirty="0"/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Each node selects a set of features at random to calculate the outcome.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output of individual decision trees is combined in the random forest to produce the outcome.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>
            <a:spLocks noGrp="1"/>
          </p:cNvSpPr>
          <p:nvPr>
            <p:ph type="title"/>
          </p:nvPr>
        </p:nvSpPr>
        <p:spPr>
          <a:xfrm>
            <a:off x="702972" y="476517"/>
            <a:ext cx="8350876" cy="5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REGRESSION</a:t>
            </a:r>
            <a:endParaRPr sz="2800">
              <a:solidFill>
                <a:schemeClr val="accent2"/>
              </a:solidFill>
            </a:endParaRPr>
          </a:p>
        </p:txBody>
      </p:sp>
      <p:pic>
        <p:nvPicPr>
          <p:cNvPr id="222" name="Google Shape;22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254" y="2180562"/>
            <a:ext cx="5318974" cy="40253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/>
        </p:nvSpPr>
        <p:spPr>
          <a:xfrm>
            <a:off x="1674254" y="1481070"/>
            <a:ext cx="1210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1800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1094058" y="154694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WORK FLOW OF PROPOSED MODEL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1233126" y="1531411"/>
            <a:ext cx="618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workflow for ddo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178" y="758583"/>
            <a:ext cx="3207434" cy="5950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887e5d7b6_2_0"/>
          <p:cNvSpPr txBox="1">
            <a:spLocks noGrp="1"/>
          </p:cNvSpPr>
          <p:nvPr>
            <p:ph type="title"/>
          </p:nvPr>
        </p:nvSpPr>
        <p:spPr>
          <a:xfrm>
            <a:off x="914325" y="285750"/>
            <a:ext cx="8229600" cy="975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130"/>
              <a:buFont typeface="Arial"/>
              <a:buNone/>
            </a:pPr>
            <a:r>
              <a:rPr lang="en-US" sz="3577">
                <a:latin typeface="Times New Roman"/>
                <a:ea typeface="Times New Roman"/>
                <a:cs typeface="Times New Roman"/>
                <a:sym typeface="Times New Roman"/>
              </a:rPr>
              <a:t>ENSEMBLE LEARNING</a:t>
            </a:r>
            <a:endParaRPr sz="35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1887e5d7b6_2_0"/>
          <p:cNvSpPr txBox="1">
            <a:spLocks noGrp="1"/>
          </p:cNvSpPr>
          <p:nvPr>
            <p:ph type="body" idx="1"/>
          </p:nvPr>
        </p:nvSpPr>
        <p:spPr>
          <a:xfrm>
            <a:off x="625300" y="1514938"/>
            <a:ext cx="8229600" cy="438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18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Ensemble methods are </a:t>
            </a:r>
            <a:r>
              <a:rPr lang="en-US" sz="1800" dirty="0">
                <a:solidFill>
                  <a:srgbClr val="040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 that aim at improving the accuracy of results in models by combining multiple models instead of using a single model</a:t>
            </a:r>
            <a:r>
              <a:rPr lang="en-US" sz="18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18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These combined models increase the accuracy of the results significantly. </a:t>
            </a: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1800" dirty="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has boosted the popularity of ensemble methods in machine learning.</a:t>
            </a: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models run in parallel and are independent of each other.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final predictions are determined by combining the predictions from all the models.</a:t>
            </a:r>
            <a:endParaRPr sz="18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>
            <a:spLocks noGrp="1"/>
          </p:cNvSpPr>
          <p:nvPr>
            <p:ph type="title"/>
          </p:nvPr>
        </p:nvSpPr>
        <p:spPr>
          <a:xfrm>
            <a:off x="2576944" y="734290"/>
            <a:ext cx="5375565" cy="61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EVALUATION METRICS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41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924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81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/>
          </a:p>
        </p:txBody>
      </p:sp>
      <p:graphicFrame>
        <p:nvGraphicFramePr>
          <p:cNvPr id="254" name="Google Shape;254;p41"/>
          <p:cNvGraphicFramePr/>
          <p:nvPr/>
        </p:nvGraphicFramePr>
        <p:xfrm>
          <a:off x="1526023" y="1974857"/>
          <a:ext cx="6758975" cy="3642075"/>
        </p:xfrm>
        <a:graphic>
          <a:graphicData uri="http://schemas.openxmlformats.org/drawingml/2006/table">
            <a:tbl>
              <a:tblPr>
                <a:noFill/>
                <a:tableStyleId>{109CE0E9-3CFD-4CBF-9290-1339909F2418}</a:tableStyleId>
              </a:tblPr>
              <a:tblGrid>
                <a:gridCol w="4310050"/>
                <a:gridCol w="2448925"/>
              </a:tblGrid>
              <a:tr h="68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Algorithms 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  <a:tr h="7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Support Vector Machine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88.42%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73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Random Forest </a:t>
                      </a:r>
                      <a:r>
                        <a:rPr lang="en-US"/>
                        <a:t>Classifier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90.58%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73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KNN Algorithm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87.92%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73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Bagging Ensembling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89.75%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title"/>
          </p:nvPr>
        </p:nvSpPr>
        <p:spPr>
          <a:xfrm>
            <a:off x="1302327" y="304800"/>
            <a:ext cx="7841673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 AND ENHANCEMENT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2"/>
          <p:cNvSpPr txBox="1">
            <a:spLocks noGrp="1"/>
          </p:cNvSpPr>
          <p:nvPr>
            <p:ph type="body" idx="1"/>
          </p:nvPr>
        </p:nvSpPr>
        <p:spPr>
          <a:xfrm>
            <a:off x="660050" y="1668787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This research represented a comparison of the performance of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three machine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learning classification algorithms on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attacks datasets.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most common effective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 detection method for all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attacks has yet to be identified.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algorithms uses Support Vector Machine, Random Forest regression and KNN algorithm shows good results.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By combining these three models with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ensembling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learning algorithm gets more increased accuracy for this classification model.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>
            <a:spLocks noGrp="1"/>
          </p:cNvSpPr>
          <p:nvPr>
            <p:ph type="title"/>
          </p:nvPr>
        </p:nvSpPr>
        <p:spPr>
          <a:xfrm>
            <a:off x="1110589" y="49175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"/>
          <p:cNvSpPr txBox="1">
            <a:spLocks noGrp="1"/>
          </p:cNvSpPr>
          <p:nvPr>
            <p:ph type="body" idx="1"/>
          </p:nvPr>
        </p:nvSpPr>
        <p:spPr>
          <a:xfrm>
            <a:off x="911854" y="1583348"/>
            <a:ext cx="8093700" cy="461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400" dirty="0"/>
          </a:p>
          <a:p>
            <a:pPr marL="273050" lvl="0" indent="-28321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Introduction</a:t>
            </a:r>
          </a:p>
          <a:p>
            <a:pPr marL="273050" indent="-283210" algn="just">
              <a:spcBef>
                <a:spcPts val="0"/>
              </a:spcBef>
              <a:buSzPts val="2400"/>
            </a:pPr>
            <a:r>
              <a:rPr lang="en-GB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</a:p>
          <a:p>
            <a:pPr marL="273050" indent="-283210" algn="just">
              <a:spcBef>
                <a:spcPts val="0"/>
              </a:spcBef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Problem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identification</a:t>
            </a:r>
            <a:endParaRPr sz="2400" dirty="0"/>
          </a:p>
          <a:p>
            <a:pPr marL="273050" lvl="0" indent="-28321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Dataset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Description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28321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Proposed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400" dirty="0"/>
          </a:p>
          <a:p>
            <a:pPr marL="457200" lvl="0" indent="-467360" algn="just" rtl="0">
              <a:spcBef>
                <a:spcPts val="560"/>
              </a:spcBef>
              <a:spcAft>
                <a:spcPts val="0"/>
              </a:spcAft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Flow Chart of Proposed Model</a:t>
            </a:r>
            <a:endParaRPr sz="2400" dirty="0"/>
          </a:p>
          <a:p>
            <a:pPr marL="457200" lvl="0" indent="-467360" algn="just" rtl="0">
              <a:spcBef>
                <a:spcPts val="560"/>
              </a:spcBef>
              <a:spcAft>
                <a:spcPts val="0"/>
              </a:spcAft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Evaluation metrics</a:t>
            </a:r>
            <a:endParaRPr sz="2400" dirty="0"/>
          </a:p>
          <a:p>
            <a:pPr marL="457200" lvl="0" indent="-467360" algn="just" rtl="0">
              <a:spcBef>
                <a:spcPts val="560"/>
              </a:spcBef>
              <a:spcAft>
                <a:spcPts val="0"/>
              </a:spcAft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Conclusion and Enhancement</a:t>
            </a:r>
            <a:endParaRPr sz="2400" dirty="0"/>
          </a:p>
          <a:p>
            <a:pPr marL="457200" lvl="0" indent="-467360" algn="just" rtl="0">
              <a:spcBef>
                <a:spcPts val="560"/>
              </a:spcBef>
              <a:spcAft>
                <a:spcPts val="0"/>
              </a:spcAft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2400" dirty="0"/>
          </a:p>
          <a:p>
            <a:pPr marL="457200" lvl="0" indent="-31496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3081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dirty="0"/>
          </a:p>
          <a:p>
            <a:pPr marL="273050" lvl="0" indent="-1714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a2e57802f_0_8"/>
          <p:cNvSpPr txBox="1">
            <a:spLocks noGrp="1"/>
          </p:cNvSpPr>
          <p:nvPr>
            <p:ph type="title"/>
          </p:nvPr>
        </p:nvSpPr>
        <p:spPr>
          <a:xfrm>
            <a:off x="1126200" y="437050"/>
            <a:ext cx="7560600" cy="6711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 ENHANCEMENT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g23a2e57802f_0_8"/>
          <p:cNvSpPr txBox="1">
            <a:spLocks noGrp="1"/>
          </p:cNvSpPr>
          <p:nvPr>
            <p:ph type="body" idx="1"/>
          </p:nvPr>
        </p:nvSpPr>
        <p:spPr>
          <a:xfrm>
            <a:off x="705900" y="1950975"/>
            <a:ext cx="7980900" cy="379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just" rtl="0"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In this paper, classification algorithms applied to different individual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 datasets get the best scores in all metrics with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google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colab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4572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This configuration is more expensive. All datasets are big data size.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spcBef>
                <a:spcPts val="360"/>
              </a:spcBef>
              <a:spcAft>
                <a:spcPts val="0"/>
              </a:spcAft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idea of next research would be to use feature selection to reduce data and detect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attacks using low-cost hardware.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>
            <a:spLocks noGrp="1"/>
          </p:cNvSpPr>
          <p:nvPr>
            <p:ph type="title"/>
          </p:nvPr>
        </p:nvSpPr>
        <p:spPr>
          <a:xfrm flipH="1">
            <a:off x="3334041" y="294249"/>
            <a:ext cx="3137097" cy="47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43"/>
          <p:cNvSpPr txBox="1">
            <a:spLocks noGrp="1"/>
          </p:cNvSpPr>
          <p:nvPr>
            <p:ph type="body" idx="1"/>
          </p:nvPr>
        </p:nvSpPr>
        <p:spPr>
          <a:xfrm>
            <a:off x="900752" y="1129848"/>
            <a:ext cx="7410733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43"/>
          <p:cNvSpPr/>
          <p:nvPr/>
        </p:nvSpPr>
        <p:spPr>
          <a:xfrm>
            <a:off x="487450" y="1204825"/>
            <a:ext cx="8421300" cy="49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Kishore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Babu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Dasari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al, 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Different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Attacks Using Machine Learning Classification Algorithms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International Information and Engineering Technology (IIET), Rochester, NY, October 2021.</a:t>
            </a:r>
            <a:endParaRPr dirty="0"/>
          </a:p>
          <a:p>
            <a:pPr marL="13716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Ismail et al, 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Learning-Based Classification and Prediction Technique for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Attacks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”,IEEE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February, 2022. 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Mona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Alduailij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al, 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Machine-Learning-Based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 Detection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Mutual Information and Random Forest Feature Importance Method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,” MDPI, May 2022 .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Andrés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Chartuni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et al, 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Classiﬁer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Attacks in Computer Networks Built on Neural Networks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,” MDPI , 2021. 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Lu Zhou  et al, 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Feature Selection based method for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 flow classification.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ELSEVIER, February 2022.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a2e57802f_0_28"/>
          <p:cNvSpPr txBox="1">
            <a:spLocks noGrp="1"/>
          </p:cNvSpPr>
          <p:nvPr>
            <p:ph type="body" idx="1"/>
          </p:nvPr>
        </p:nvSpPr>
        <p:spPr>
          <a:xfrm>
            <a:off x="830350" y="3167340"/>
            <a:ext cx="8229600" cy="7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!</a:t>
            </a:r>
            <a:endParaRPr sz="32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1"/>
          <p:cNvSpPr txBox="1">
            <a:spLocks noGrp="1"/>
          </p:cNvSpPr>
          <p:nvPr>
            <p:ph type="title"/>
          </p:nvPr>
        </p:nvSpPr>
        <p:spPr>
          <a:xfrm>
            <a:off x="1385678" y="249450"/>
            <a:ext cx="71196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51"/>
          <p:cNvSpPr txBox="1">
            <a:spLocks noGrp="1"/>
          </p:cNvSpPr>
          <p:nvPr>
            <p:ph type="body" idx="1"/>
          </p:nvPr>
        </p:nvSpPr>
        <p:spPr>
          <a:xfrm>
            <a:off x="591900" y="1032844"/>
            <a:ext cx="8427409" cy="538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179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rapid growth of internet has greater impact over the day-to-day essential services like banking, power and in every sector.</a:t>
            </a:r>
            <a:endParaRPr dirty="0"/>
          </a:p>
          <a:p>
            <a:pPr marL="10541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179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internet security is always a challenging problem because the counts of attacks are surprisingly increasing every day.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541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179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detection is effectively done in many ML and DL. But the existing models unable to recognize the distinct and dynamic behavior of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attacks.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541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179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This project proposes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a algorithms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 detection using ensemble approach.</a:t>
            </a:r>
            <a:endParaRPr dirty="0"/>
          </a:p>
          <a:p>
            <a:pPr marL="10541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179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Then the ensemble model is trained using the selected optimal features for the classification of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 detection.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/>
          <p:nvPr/>
        </p:nvSpPr>
        <p:spPr>
          <a:xfrm>
            <a:off x="3028718" y="601184"/>
            <a:ext cx="34690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928254" y="1468581"/>
            <a:ext cx="76617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Distributed Denial of Service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attacks to prevent legitimate users from accessing an online service or applications by suspending the hosting servers.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generate the attack, the attackers use numerous compromised or controlled sources to generate massive amounts of packets or requests.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requests cause the target system to become overburdened, causing it to operate poorly and become inaccessible to legitimate users.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2693234" y="379512"/>
            <a:ext cx="47163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3200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Google Shape;151;p5"/>
          <p:cNvGraphicFramePr/>
          <p:nvPr/>
        </p:nvGraphicFramePr>
        <p:xfrm>
          <a:off x="688975" y="996315"/>
          <a:ext cx="8307070" cy="5541645"/>
        </p:xfrm>
        <a:graphic>
          <a:graphicData uri="http://schemas.openxmlformats.org/drawingml/2006/table">
            <a:tbl>
              <a:tblPr>
                <a:noFill/>
                <a:tableStyleId>{109CE0E9-3CFD-4CBF-9290-1339909F2418}</a:tableStyleId>
              </a:tblPr>
              <a:tblGrid>
                <a:gridCol w="515620"/>
                <a:gridCol w="1604010"/>
                <a:gridCol w="1014730"/>
                <a:gridCol w="1099185"/>
                <a:gridCol w="1810385"/>
                <a:gridCol w="2263140"/>
              </a:tblGrid>
              <a:tr h="100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IN" altLang="en-US" sz="14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S.no</a:t>
                      </a: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Name of the paper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Author Name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Year of publication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Concepts/Algorithm used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Future work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  <a:tr h="1479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Detection of Different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Attacks Using Machine Learning Classification Algorithms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Kishore Babu Dasari</a:t>
                      </a:r>
                      <a:r>
                        <a:rPr lang="en-IN" alt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et</a:t>
                      </a:r>
                      <a:r>
                        <a:rPr lang="en-IN" alt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al</a:t>
                      </a:r>
                      <a:endParaRPr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2021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Logistic regression, Decision tree, Random Forest, K-Nearest Neighbor, Naive Bayes, and AdaBoost 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The idea of next research would be to use feature selection to reduce data and detect DDoS attacks using low-cost hardware.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lang="en-US"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148018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Machine Learning-Based Classification and Prediction Technique for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Attacks</a:t>
                      </a:r>
                      <a:endParaRPr sz="1200" dirty="0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Ismailetal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2022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Random </a:t>
                      </a:r>
                      <a:r>
                        <a:rPr lang="en-US" sz="1200" u="none" strike="noStrike" cap="none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forest</a:t>
                      </a:r>
                      <a:endParaRPr lang="en-US" sz="12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we will investigate how non-supervised learning algorithms will affect the DDoS attacks detection, in particular, we non-labeled datasets are taken into account.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lang="en-US"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157543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sz="1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Machine-Learning-Based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Attack Detection Using Mutual Information and Random Forest Feature Importance Method</a:t>
                      </a:r>
                      <a:endParaRPr sz="1200" dirty="0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Moa</a:t>
                      </a:r>
                      <a:r>
                        <a:rPr lang="en-IN" alt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Alduailij</a:t>
                      </a: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etal</a:t>
                      </a:r>
                      <a:endParaRPr sz="12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2022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Random Forest (RF), Gradient Boosting (GB), Weighted Voting Ensemble (WVE), 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 Nearest Neighbor (KNN), and Logistic Regression (LR) 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 the future, we may use wrapper feature selection methods, such as sequential feature selection, with neural networks, for </a:t>
                      </a:r>
                      <a:r>
                        <a:rPr lang="en-US" sz="1200" u="none" strike="noStrike" cap="none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</a:t>
                      </a:r>
                      <a:r>
                        <a:rPr 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and other attack detection.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378" y="0"/>
            <a:ext cx="7088945" cy="68861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lang="en-US" sz="32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Google Shape;157;p8"/>
          <p:cNvGraphicFramePr/>
          <p:nvPr/>
        </p:nvGraphicFramePr>
        <p:xfrm>
          <a:off x="689317" y="1097281"/>
          <a:ext cx="8257735" cy="5760718"/>
        </p:xfrm>
        <a:graphic>
          <a:graphicData uri="http://schemas.openxmlformats.org/drawingml/2006/table">
            <a:tbl>
              <a:tblPr>
                <a:noFill/>
                <a:tableStyleId>{109CE0E9-3CFD-4CBF-9290-1339909F2418}</a:tableStyleId>
              </a:tblPr>
              <a:tblGrid>
                <a:gridCol w="649258"/>
                <a:gridCol w="1590864"/>
                <a:gridCol w="996016"/>
                <a:gridCol w="1092846"/>
                <a:gridCol w="1812086"/>
                <a:gridCol w="2116665"/>
              </a:tblGrid>
              <a:tr h="67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S. No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Name of the paper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Author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Year of publication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Concepts/Algorithm used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Future work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</a:tr>
              <a:tr h="155558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4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 attack detection in cloud computing based on ensemble feature selection and deep learning.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Yousef Sanjalawe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2023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Convolutional Neural Network(CNN),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Support Vector Machine(SVM),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It is suggest the future studies expand the current study to ensure the detection of network and anomaly misuses on streaming data in real time.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197597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5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DDOS attack detection using swarm optimized random forest classification.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R.Sarath</a:t>
                      </a: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r>
                        <a:rPr lang="en-IN" altLang="en-US" sz="1400" u="none" strike="noStrike" cap="none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Babu</a:t>
                      </a: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,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K.Radhika</a:t>
                      </a:r>
                      <a:endParaRPr lang="en-IN" altLang="en-US" sz="14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2023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Grey Wolf Optimization(GWO),</a:t>
                      </a:r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Intruder Detection System(IDS),Random Forest(RF),Stochastic Gradient Descent(SGD).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 this paper , a modified GWO based feature selection is </a:t>
                      </a: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used </a:t>
                      </a:r>
                      <a:r>
                        <a:rPr lang="en-IN" altLang="en-US" sz="1400" u="none" strike="noStrike" cap="none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along </a:t>
                      </a: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with RF for attack detection. The feature that produces the highest accuracy are chosen using a GWO method.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155558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2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6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 modified grey wolf optimization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algorithm for an intrusion detection system.</a:t>
                      </a:r>
                    </a:p>
                  </a:txBody>
                  <a:tcPr marL="91450" marR="91450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Abdullah Alzaqebah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2022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Grey Wolf Optimization(GWO),Genetic Algorithm(GA),Harris Hawks Optimization(HHO).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IN" alt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For future directions, the transfer function is an essential part of binarizing the continuous search space, such as X-shaped transfer function.</a:t>
                      </a:r>
                    </a:p>
                  </a:txBody>
                  <a:tcPr marL="68575" marR="68575" marT="45725" marB="457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1"/>
          </p:nvPr>
        </p:nvSpPr>
        <p:spPr>
          <a:xfrm>
            <a:off x="730281" y="1569900"/>
            <a:ext cx="7772400" cy="460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80"/>
              <a:buFont typeface="Times New Roman"/>
              <a:buChar char="⮚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rapid growth of internet has greater impact over the day-to-day essential services like banking, power and in every sector. 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80"/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⮚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internet security is always a challenging problem because, the counts of attacks are surprisingly increasing every day. 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⮚"/>
            </a:pP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DDOS attack targets the availability of services in the internet. 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892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Some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DDoS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attacks have common effective methods and some attacks have different effective methods.</a:t>
            </a:r>
            <a:endParaRPr dirty="0"/>
          </a:p>
          <a:p>
            <a:pPr marL="342900" lvl="0" indent="-2489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0"/>
              <a:buFont typeface="Times New Roman"/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913893" y="59804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1048880" y="1349217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Name: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rgbClr val="06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CIC2019 Dataset</a:t>
            </a:r>
            <a:endParaRPr dirty="0">
              <a:solidFill>
                <a:srgbClr val="062328"/>
              </a:solidFill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1233126" y="1962361"/>
            <a:ext cx="6180000" cy="39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contains the following fields,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Port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Destination Port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Duration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Fwd Packets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Length of Fwd Packets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Packet Length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Packet Length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Packet Size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act_data_pkt_fwd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min_seg_size_forward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Attack_type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913893" y="59804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PROPOSED METHODOLOGY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1302399" y="2365156"/>
            <a:ext cx="6180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 txBox="1">
            <a:spLocks noGrp="1"/>
          </p:cNvSpPr>
          <p:nvPr>
            <p:ph type="body" idx="1"/>
          </p:nvPr>
        </p:nvSpPr>
        <p:spPr>
          <a:xfrm>
            <a:off x="443345" y="1491817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We have proposed the machine learning algorithms to make sure that the accuracy of the classification model gets satisfied for this detection.</a:t>
            </a:r>
            <a:endParaRPr dirty="0"/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machine learning algorithms are Support Vector Machine, KNN Algorithm and Random Forest Algorithm.</a:t>
            </a:r>
            <a:endParaRPr dirty="0"/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K-Nearest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Neighbour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is one of the simplest machine learning algorithm which is based on supervised learning technique.</a:t>
            </a:r>
            <a:endParaRPr dirty="0"/>
          </a:p>
          <a:p>
            <a:pPr marL="13716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04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Random Forest Algorithm is also supervised learning technique that is used for both classification and regression problems.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1554</Words>
  <Application>Microsoft Office PowerPoint</Application>
  <PresentationFormat>On-screen Show (4:3)</PresentationFormat>
  <Paragraphs>250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1_Custom Design</vt:lpstr>
      <vt:lpstr>Flow</vt:lpstr>
      <vt:lpstr>  </vt:lpstr>
      <vt:lpstr>TABLE OF CONTENT</vt:lpstr>
      <vt:lpstr>ABSTRACT</vt:lpstr>
      <vt:lpstr>Slide 4</vt:lpstr>
      <vt:lpstr>Slide 5</vt:lpstr>
      <vt:lpstr>LITERATURE REVIEW</vt:lpstr>
      <vt:lpstr>PROBLEM IDENTIFICATION</vt:lpstr>
      <vt:lpstr>           DATASET DESCRIPTION</vt:lpstr>
      <vt:lpstr>           PROPOSED METHODOLOGY </vt:lpstr>
      <vt:lpstr>Slide 10</vt:lpstr>
      <vt:lpstr>SUPPORT VECTOR MACHINE</vt:lpstr>
      <vt:lpstr>KNN ALGORITHM</vt:lpstr>
      <vt:lpstr>KNN ALGORITHM</vt:lpstr>
      <vt:lpstr>RANDOM FOREST REGRESSION</vt:lpstr>
      <vt:lpstr>RANDOM FOREST REGRESSION</vt:lpstr>
      <vt:lpstr>          WORK FLOW OF PROPOSED MODEL</vt:lpstr>
      <vt:lpstr>ENSEMBLE LEARNING </vt:lpstr>
      <vt:lpstr> EVALUATION METRICS</vt:lpstr>
      <vt:lpstr>CONCLUSION AND ENHANCEMENT</vt:lpstr>
      <vt:lpstr>FUTURE ENHANCEMENT</vt:lpstr>
      <vt:lpstr>REFERENCES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cp:lastModifiedBy>Admin</cp:lastModifiedBy>
  <cp:revision>22</cp:revision>
  <dcterms:modified xsi:type="dcterms:W3CDTF">2024-05-17T04:24:55Z</dcterms:modified>
</cp:coreProperties>
</file>