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9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80" r:id="rId9"/>
    <p:sldId id="262" r:id="rId10"/>
    <p:sldId id="263" r:id="rId11"/>
    <p:sldId id="264" r:id="rId12"/>
    <p:sldId id="281" r:id="rId13"/>
    <p:sldId id="27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9CE0E9-3CFD-4CBF-9290-1339909F2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47182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</a:p>
        </p:txBody>
      </p:sp>
      <p:sp>
        <p:nvSpPr>
          <p:cNvPr id="115" name="Google Shape;11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 lang="en-US"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</a:p>
        </p:txBody>
      </p:sp>
    </p:spTree>
    <p:extLst>
      <p:ext uri="{BB962C8B-B14F-4D97-AF65-F5344CB8AC3E}">
        <p14:creationId xmlns="" xmlns:p14="http://schemas.microsoft.com/office/powerpoint/2010/main" val="3555059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</a:p>
        </p:txBody>
      </p:sp>
      <p:sp>
        <p:nvSpPr>
          <p:cNvPr id="181" name="Google Shape;181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</a:p>
        </p:txBody>
      </p:sp>
      <p:sp>
        <p:nvSpPr>
          <p:cNvPr id="182" name="Google Shape;18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799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a2e5780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a2e57802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3a2e57802f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924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50385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9464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4248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62695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25938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0446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</a:p>
        </p:txBody>
      </p:sp>
      <p:sp>
        <p:nvSpPr>
          <p:cNvPr id="163" name="Google Shape;16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668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211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 panose="020B0604020202020204"/>
              <a:buNone/>
              <a:defRPr sz="2600" b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35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35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2745"/>
                </a:srgbClr>
              </a:gs>
              <a:gs pos="100000">
                <a:srgbClr val="00E9F7">
                  <a:alpha val="5294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35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7843"/>
                </a:srgbClr>
              </a:gs>
              <a:gs pos="80000">
                <a:srgbClr val="0099E4">
                  <a:alpha val="42745"/>
                </a:srgbClr>
              </a:gs>
              <a:gs pos="100000">
                <a:srgbClr val="0099E4">
                  <a:alpha val="4274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 panose="020B0604020202020204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"/>
              <a:buChar char="⚫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"/>
              <a:buChar char="⚫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80000" flip="none" algn="tl"/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" descr="klogo copy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32619" y="61119"/>
            <a:ext cx="866187" cy="85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kec2blackborder png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9299" y="4267200"/>
            <a:ext cx="1479013" cy="1841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>
            <a:spLocks noGrp="1"/>
          </p:cNvSpPr>
          <p:nvPr>
            <p:ph type="title"/>
          </p:nvPr>
        </p:nvSpPr>
        <p:spPr>
          <a:xfrm>
            <a:off x="457200" y="180474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 </a:t>
            </a:r>
            <a:br>
              <a:rPr lang="en-US"/>
            </a:b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3124200" y="4267200"/>
            <a:ext cx="38100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Members</a:t>
            </a:r>
            <a:endParaRPr sz="14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3124200" y="3154463"/>
            <a:ext cx="18186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By: </a:t>
            </a:r>
            <a:r>
              <a:rPr lang="en-US" sz="1500">
                <a:solidFill>
                  <a:schemeClr val="dk1"/>
                </a:solidFill>
              </a:rPr>
              <a:t> </a:t>
            </a:r>
            <a:endParaRPr sz="1700" b="1" i="0" u="none" strike="noStrike" cap="none">
              <a:solidFill>
                <a:srgbClr val="0F243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700" b="1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7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7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700" b="0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sz="1700" b="0" i="0" u="none" strike="noStrike" cap="none">
              <a:solidFill>
                <a:srgbClr val="0F243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700" b="1" i="0" u="none" strike="noStrike" cap="none">
                <a:solidFill>
                  <a:srgbClr val="0F243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700" b="1" i="0" u="none" strike="noStrike" cap="none">
              <a:solidFill>
                <a:srgbClr val="0F243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037427" y="381000"/>
            <a:ext cx="1603717" cy="39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altLang="en-US" sz="1800" b="1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NO</a:t>
            </a:r>
            <a:r>
              <a:rPr lang="en-IN" altLang="en-US" sz="1800" b="1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26 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3409925" y="1372425"/>
            <a:ext cx="56499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IMPROVED GREY WOLF OPTIMIZATION ALGORITHM FOR DDOS ATTACK DETECTION USING ENSEMBLED BASED APPROACH</a:t>
            </a:r>
            <a:endParaRPr sz="1100" b="1" dirty="0">
              <a:solidFill>
                <a:schemeClr val="dk2"/>
              </a:solidFill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873375" y="1372425"/>
            <a:ext cx="160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TITLE :</a:t>
            </a:r>
            <a:endParaRPr sz="19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3124200" y="4754663"/>
            <a:ext cx="3982500" cy="108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7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PRABHU </a:t>
            </a:r>
            <a:r>
              <a:rPr lang="en-US" sz="17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 (2</a:t>
            </a:r>
            <a:r>
              <a:rPr lang="en-IN" altLang="en-US" sz="17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3MCR068</a:t>
            </a:r>
            <a:r>
              <a:rPr lang="en-US" sz="17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5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7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SANTHIYA S </a:t>
            </a:r>
            <a:r>
              <a:rPr lang="en-US" sz="17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</a:t>
            </a:r>
            <a:r>
              <a:rPr lang="en-IN" altLang="en-US" sz="17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3MCR083</a:t>
            </a:r>
            <a:r>
              <a:rPr lang="en-US" sz="17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5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7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YUVAPRIYAN K M</a:t>
            </a:r>
            <a:r>
              <a:rPr lang="en-US" sz="17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IN" altLang="en-US" sz="17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23MCR126</a:t>
            </a:r>
            <a:r>
              <a:rPr lang="en-US" sz="17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700" b="1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4572000" y="3109750"/>
            <a:ext cx="431880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altLang="en-US" sz="1700" b="1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700" b="1" dirty="0" err="1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Dr.T.M.Saravanan</a:t>
            </a: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MCA., </a:t>
            </a:r>
            <a:r>
              <a:rPr lang="en-IN" altLang="en-US" sz="1700" b="1" dirty="0" err="1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Mphil</a:t>
            </a: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.,</a:t>
            </a:r>
            <a:endParaRPr lang="en-IN" altLang="en-US" sz="1700" b="1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913893" y="59804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METHODOLOGY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1302399" y="2365156"/>
            <a:ext cx="618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6" name="Google Shape;186;p9"/>
          <p:cNvSpPr txBox="1">
            <a:spLocks noGrp="1"/>
          </p:cNvSpPr>
          <p:nvPr>
            <p:ph type="body" idx="1"/>
          </p:nvPr>
        </p:nvSpPr>
        <p:spPr>
          <a:xfrm>
            <a:off x="443345" y="1491817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have proposed the machine learning algorithms to make sure that the accuracy of the classification model gets satisfied for this detection.</a:t>
            </a:r>
          </a:p>
          <a:p>
            <a:pPr marL="51435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machine learning algorithms are Support Vector Machine, KNN Algorithm and Random Forest Algorithm.</a:t>
            </a:r>
          </a:p>
          <a:p>
            <a: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K-Nearest </a:t>
            </a:r>
            <a:r>
              <a:rPr lang="en-US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Neighbour</a:t>
            </a: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one of the simplest machine learning algorithm which is based on supervised learning technique.</a:t>
            </a:r>
          </a:p>
          <a:p>
            <a: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 Forest Algorithm is also supervised learning technique that is used for both classification and regression problems.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812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WORK FLOW OF PROPOSED MODEL</a:t>
            </a:r>
            <a:endParaRPr lang="en-US" dirty="0"/>
          </a:p>
        </p:txBody>
      </p:sp>
      <p:pic>
        <p:nvPicPr>
          <p:cNvPr id="7" name="Google Shape;233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9487" y="974900"/>
            <a:ext cx="4555175" cy="54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a2e57802f_0_28"/>
          <p:cNvSpPr txBox="1">
            <a:spLocks noGrp="1"/>
          </p:cNvSpPr>
          <p:nvPr>
            <p:ph type="body" idx="1"/>
          </p:nvPr>
        </p:nvSpPr>
        <p:spPr>
          <a:xfrm>
            <a:off x="830350" y="3167340"/>
            <a:ext cx="8229600" cy="7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 !</a:t>
            </a:r>
            <a:endParaRPr sz="3200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>
            <a:spLocks noGrp="1"/>
          </p:cNvSpPr>
          <p:nvPr>
            <p:ph type="title"/>
          </p:nvPr>
        </p:nvSpPr>
        <p:spPr>
          <a:xfrm>
            <a:off x="1110589" y="49175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 OF CONTENT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3" name="Google Shape;133;p2"/>
          <p:cNvSpPr txBox="1">
            <a:spLocks noGrp="1"/>
          </p:cNvSpPr>
          <p:nvPr>
            <p:ph type="body" idx="1"/>
          </p:nvPr>
        </p:nvSpPr>
        <p:spPr>
          <a:xfrm>
            <a:off x="911854" y="1583348"/>
            <a:ext cx="8093700" cy="461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Abstract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Introduction</a:t>
            </a:r>
          </a:p>
          <a:p>
            <a:pPr marL="33274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Literature review</a:t>
            </a:r>
            <a:endParaRPr sz="24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33274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Problem identification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Dataset Description </a:t>
            </a:r>
            <a:endParaRPr sz="24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33274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Proposed Methodology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496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</a:pP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3050" lvl="0" indent="-13081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3050" lvl="0" indent="-1714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1"/>
          <p:cNvSpPr txBox="1">
            <a:spLocks noGrp="1"/>
          </p:cNvSpPr>
          <p:nvPr>
            <p:ph type="title"/>
          </p:nvPr>
        </p:nvSpPr>
        <p:spPr>
          <a:xfrm>
            <a:off x="1385678" y="249450"/>
            <a:ext cx="71196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9" name="Google Shape;139;p51"/>
          <p:cNvSpPr txBox="1">
            <a:spLocks noGrp="1"/>
          </p:cNvSpPr>
          <p:nvPr>
            <p:ph type="body" idx="1"/>
          </p:nvPr>
        </p:nvSpPr>
        <p:spPr>
          <a:xfrm>
            <a:off x="591900" y="1032844"/>
            <a:ext cx="8427409" cy="538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17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rapid growth of internet has greater impact over the day-to-day essential services like banking, power and in every sector.</a:t>
            </a:r>
          </a:p>
          <a:p>
            <a:pPr marL="391160" indent="-285750">
              <a:buSzPts val="1940"/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17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internet security is always a challenging problem because the counts of attacks are surprisingly increasing every day. 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91160" indent="-285750">
              <a:buSzPts val="1940"/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17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</a:t>
            </a:r>
            <a:r>
              <a:rPr lang="en-US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DDoS</a:t>
            </a: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detection is effectively done in many ML and DL. But the existing models unable to recognize the distinct and dynamic behavior of </a:t>
            </a:r>
            <a:r>
              <a:rPr lang="en-US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DDoS</a:t>
            </a: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attacks. 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91160" indent="-285750">
              <a:buSzPts val="1940"/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17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project proposes an improved grey wolf optimization algorithm for </a:t>
            </a:r>
            <a:r>
              <a:rPr lang="en-US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DDoS</a:t>
            </a: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attack detection using ensemble approach.</a:t>
            </a:r>
          </a:p>
          <a:p>
            <a:pPr marL="391160" indent="-285750">
              <a:buSzPts val="1940"/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17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grey wolf optimization algorithm selects the optimal features for the classification of </a:t>
            </a:r>
            <a:r>
              <a:rPr lang="en-US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DDoS</a:t>
            </a: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attack detection. </a:t>
            </a:r>
          </a:p>
          <a:p>
            <a:pPr marL="391160" indent="-285750">
              <a:buSzPts val="1940"/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17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Then the ensemble model is trained using the selected optimal features for the classification of </a:t>
            </a:r>
            <a:r>
              <a:rPr lang="en-US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DDoS</a:t>
            </a: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attack detection.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>
            <a:off x="3028718" y="601184"/>
            <a:ext cx="34690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3200" i="0" u="none" strike="noStrike" cap="none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28254" y="1468581"/>
            <a:ext cx="76617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Distributed Denial of Service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DDoS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attacks to prevent legitimate users from accessing an online service or applications by suspending the hosting servers. 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generate the attack, the attackers use numerous compromised or controlled sources to generate massive amounts of packets or requests. 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These requests cause the target system to become overburdened, causing it to operate poorly and become inaccessible to legitimate users. 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2693869" y="187742"/>
            <a:ext cx="47163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 sz="3200" i="0" u="none" strike="noStrike" cap="none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51" name="Google Shape;151;p5"/>
          <p:cNvGraphicFramePr/>
          <p:nvPr/>
        </p:nvGraphicFramePr>
        <p:xfrm>
          <a:off x="688975" y="996315"/>
          <a:ext cx="8307070" cy="5541645"/>
        </p:xfrm>
        <a:graphic>
          <a:graphicData uri="http://schemas.openxmlformats.org/drawingml/2006/table">
            <a:tbl>
              <a:tblPr>
                <a:noFill/>
                <a:tableStyleId>{109CE0E9-3CFD-4CBF-9290-1339909F2418}</a:tableStyleId>
              </a:tblPr>
              <a:tblGrid>
                <a:gridCol w="515620"/>
                <a:gridCol w="1604010"/>
                <a:gridCol w="1014730"/>
                <a:gridCol w="1099185"/>
                <a:gridCol w="1810385"/>
                <a:gridCol w="2263140"/>
              </a:tblGrid>
              <a:tr h="100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alt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S.no</a:t>
                      </a: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of the paper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 Name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 of publication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Concepts/Algorithm used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Future work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1479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Detection of Different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Attacks Using Machine Learning Classification Algorithms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Kishore Babu Dasari</a:t>
                      </a:r>
                      <a:r>
                        <a:rPr lang="en-IN" alt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et</a:t>
                      </a:r>
                      <a:r>
                        <a:rPr lang="en-IN" alt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2021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Logistic regression, Decision tree, Random Forest, K-Nearest Neighbor, Naive Bayes, and AdaBoost 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idea of next research would be to use feature selection to reduce data and detect DDoS attacks using low-cost hardware.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lang="en-US"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48018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Machine Learning-Based Classification and Prediction Technique for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Attacks</a:t>
                      </a:r>
                      <a:endParaRPr sz="1200" dirty="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Ismailetal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Random </a:t>
                      </a:r>
                      <a:r>
                        <a:rPr lang="en-US" sz="1200" u="none" strike="noStrike" cap="none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forest</a:t>
                      </a:r>
                      <a:endParaRPr lang="en-US" sz="12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we will investigate how non-supervised learning algorithms will affect the DDoS attacks detection, in particular, we non-labeled datasets are taken into account.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lang="en-US"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57543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Machine-Learning-Based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 Detection Using Mutual Information and Random Forest Feature Importance Method</a:t>
                      </a:r>
                      <a:endParaRPr sz="1200" dirty="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Moa</a:t>
                      </a:r>
                      <a:r>
                        <a:rPr lang="en-IN" alt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Alduailij</a:t>
                      </a: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etal</a:t>
                      </a:r>
                      <a:endParaRPr sz="12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Random Forest (RF), Gradient Boosting (GB), Weighted Voting Ensemble (WVE), 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 Nearest Neighbor (KNN), and Logistic Regression (LR) 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 the future, we may use wrapper feature selection methods, such as sequential feature selection, with neural networks, for </a:t>
                      </a:r>
                      <a:r>
                        <a:rPr lang="en-US" sz="12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and other attack detection.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554181" y="263236"/>
            <a:ext cx="8271164" cy="65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720436" y="1196975"/>
          <a:ext cx="8257300" cy="5179473"/>
        </p:xfrm>
        <a:graphic>
          <a:graphicData uri="http://schemas.openxmlformats.org/drawingml/2006/table">
            <a:tbl>
              <a:tblPr>
                <a:noFill/>
                <a:tableStyleId>{109CE0E9-3CFD-4CBF-9290-1339909F2418}</a:tableStyleId>
              </a:tblPr>
              <a:tblGrid>
                <a:gridCol w="637300"/>
                <a:gridCol w="1593275"/>
                <a:gridCol w="997525"/>
                <a:gridCol w="1094500"/>
                <a:gridCol w="1814950"/>
                <a:gridCol w="2119750"/>
              </a:tblGrid>
              <a:tr h="69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S. No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of the paper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 of publication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Concepts/Algorithm used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Future work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12837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Multi-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Classiﬁer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of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Attacks in Computer Networks Built on Neural Networks</a:t>
                      </a:r>
                      <a:endParaRPr sz="1400" dirty="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Andrés Chartuni  et al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2021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Adam optimizer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aim is to be able to block malignant ﬂows or route them to analyze the ﬂow and feed the future training of the model and increase its stability.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3361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 Feature Selection based method for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 flow classification.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Lu Zhou  et al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</a:t>
                      </a: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LSTM, SVM and KNN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 future, this model will be improve to find  best thresholds for each selecting feature.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3361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An enhanced deep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autoencoder-based approach for DDOS attack detection.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Samar Sindian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2020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Deep Neural Network(DNN),EDSA,Recurrent Neural Network(RNN).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 the future, it is possible you perform recent computer algorithm such as K-means clustering and apply classification algorithms other than the softmax function.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554181" y="263236"/>
            <a:ext cx="8271164" cy="65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2" name="Google Shape;157;p8"/>
          <p:cNvGraphicFramePr/>
          <p:nvPr/>
        </p:nvGraphicFramePr>
        <p:xfrm>
          <a:off x="707736" y="1116965"/>
          <a:ext cx="8270240" cy="5532725"/>
        </p:xfrm>
        <a:graphic>
          <a:graphicData uri="http://schemas.openxmlformats.org/drawingml/2006/table">
            <a:tbl>
              <a:tblPr>
                <a:noFill/>
                <a:tableStyleId>{109CE0E9-3CFD-4CBF-9290-1339909F2418}</a:tableStyleId>
              </a:tblPr>
              <a:tblGrid>
                <a:gridCol w="650240"/>
                <a:gridCol w="1593275"/>
                <a:gridCol w="997525"/>
                <a:gridCol w="1094500"/>
                <a:gridCol w="1814830"/>
                <a:gridCol w="2119870"/>
              </a:tblGrid>
              <a:tr h="69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S. No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of the paper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 of publication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Concepts/Algorithm used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Future work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12837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7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 attack detection in cloud computing based on ensemble feature selection and deep learning.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Yousef Sanjalawe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2023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Convolutional Neural Network(CNN),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Support Vector Machine(SVM),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It is suggest the future studies expand the current study to ensure the detection of network and anomaly misuses on streaming data in real time.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3361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8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 attack detection using swarm optimized random forest classification.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R.Sarath Babu,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K.Radhika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2023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Grey Wolf Optimization(GWO),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Intruder Detection System(IDS),Random Forest(RF),Stochastic Gradient Descent(SGD).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 this paper , a modified GWO based feature selection is used alon with RF for attack detection. The feature that produces the highest accuracy are chosen using a GWO method.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3361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9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 modified grey wolf optimization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algorithm for an intrusion detection system.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Abdullah Alzaqebah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Grey Wolf Optimization(GWO),Genetic Algorithm(GA),Harris Hawks Optimization(HHO).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For future directions, the transfer function is an essential part of binarizing the continuous search space, such as X-shaped transfer function.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IDENTIFICATION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1"/>
          </p:nvPr>
        </p:nvSpPr>
        <p:spPr>
          <a:xfrm>
            <a:off x="730281" y="1569900"/>
            <a:ext cx="7772400" cy="460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8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rapid growth of internet has greater impact over the day-to-day essential services like banking, power and in every sector.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80"/>
              <a:buFont typeface="Arial" panose="020B0604020202020204" pitchFamily="34" charset="0"/>
              <a:buChar char="•"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internet security is always a challenging problem because, the counts of attacks are surprisingly increasing every day.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Arial" panose="020B0604020202020204" pitchFamily="34" charset="0"/>
              <a:buChar char="•"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DDOS attack targets the availability of services in the internet.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7973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Arial" panose="020B0604020202020204" pitchFamily="34" charset="0"/>
              <a:buChar char="•"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Some </a:t>
            </a:r>
            <a:r>
              <a:rPr lang="en-US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DDoS</a:t>
            </a: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attacks have common effective methods and some attacks have different effective methods.</a:t>
            </a:r>
          </a:p>
          <a:p>
            <a:pPr marL="342900" lvl="0" indent="-2489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 panose="02020603050405020304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913893" y="59804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1048880" y="1349217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Name:</a:t>
            </a:r>
            <a:r>
              <a:rPr lang="en-US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>
                <a:solidFill>
                  <a:srgbClr val="06232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CIC2019 Dataset</a:t>
            </a:r>
            <a:endParaRPr>
              <a:solidFill>
                <a:srgbClr val="062328"/>
              </a:solidFill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233126" y="1962361"/>
            <a:ext cx="6180000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data contains the following fields,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Source Port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Destination Port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Protocol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Flow Duration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Total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Fwd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Packets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Total Length of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Fwd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Packets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Min Packet Length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Max Packet Length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Packet Size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act_data_pkt_fwd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min_seg_size_forward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Attack_type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1009</Words>
  <Application>Microsoft Office PowerPoint</Application>
  <PresentationFormat>On-screen Show (4:3)</PresentationFormat>
  <Paragraphs>168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1_Custom Design</vt:lpstr>
      <vt:lpstr>Flow</vt:lpstr>
      <vt:lpstr>  </vt:lpstr>
      <vt:lpstr>TABLE OF CONTENT</vt:lpstr>
      <vt:lpstr>ABSTRACT</vt:lpstr>
      <vt:lpstr>Slide 4</vt:lpstr>
      <vt:lpstr>Slide 5</vt:lpstr>
      <vt:lpstr>LITERATURE REVIEW</vt:lpstr>
      <vt:lpstr>LITERATURE REVIEW</vt:lpstr>
      <vt:lpstr>PROBLEM IDENTIFICATION</vt:lpstr>
      <vt:lpstr>           DATASET DESCRIPTION</vt:lpstr>
      <vt:lpstr>           PROPOSED METHODOLOGY </vt:lpstr>
      <vt:lpstr> WORK FLOW OF PROPOSED MODEL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Student</dc:creator>
  <cp:lastModifiedBy>Admin</cp:lastModifiedBy>
  <cp:revision>18</cp:revision>
  <dcterms:created xsi:type="dcterms:W3CDTF">2024-03-12T13:36:00Z</dcterms:created>
  <dcterms:modified xsi:type="dcterms:W3CDTF">2024-04-17T05:30:23Z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33068AF55953495AA72EA2223CDCF611_13</vt:lpwstr>
  </property>
  <property fmtid="{D5CDD505-2E9C-101B-9397-08002B2CF9AE}" pid="3" name="KSOProductBuildVer">
    <vt:lpwstr>1033-12.2.0.13489</vt:lpwstr>
  </property>
</Properties>
</file>