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1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4630400" cy="8229600"/>
  <p:notesSz cx="8229600" cy="14630400"/>
  <p:embeddedFontLst>
    <p:embeddedFont>
      <p:font typeface="Source Sans 3" panose="020B0604020202020204" charset="0"/>
      <p:regular r:id="rId12"/>
    </p:embeddedFont>
    <p:embeddedFont>
      <p:font typeface="Source Serif 4 Semi Bold" panose="020B0604020202020204" charset="0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8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205" y="924560"/>
            <a:ext cx="12938760" cy="402336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0560" spc="-144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15" y="5048251"/>
            <a:ext cx="11073841" cy="1975104"/>
          </a:xfrm>
        </p:spPr>
        <p:txBody>
          <a:bodyPr>
            <a:normAutofit/>
          </a:bodyPr>
          <a:lstStyle>
            <a:lvl1pPr marL="0" indent="0" algn="l">
              <a:buNone/>
              <a:defRPr sz="3840">
                <a:solidFill>
                  <a:schemeClr val="bg1"/>
                </a:solidFill>
                <a:latin typeface="+mj-lt"/>
              </a:defRPr>
            </a:lvl1pPr>
            <a:lvl2pPr marL="548640" indent="0" algn="ctr">
              <a:buNone/>
              <a:defRPr sz="336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85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53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92740" y="834390"/>
            <a:ext cx="3154680" cy="5760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5830" y="857251"/>
            <a:ext cx="9281160" cy="64808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8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46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205" y="920903"/>
            <a:ext cx="12936931" cy="402701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056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015" y="5045051"/>
            <a:ext cx="11071555" cy="1975104"/>
          </a:xfrm>
        </p:spPr>
        <p:txBody>
          <a:bodyPr anchor="t">
            <a:normAutofit/>
          </a:bodyPr>
          <a:lstStyle>
            <a:lvl1pPr marL="0" indent="0">
              <a:buNone/>
              <a:defRPr sz="384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85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87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13596" y="2397761"/>
            <a:ext cx="5596128" cy="4520794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40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7" y="2448560"/>
            <a:ext cx="5596128" cy="868080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1987" y="3303701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9130" y="2446122"/>
            <a:ext cx="5596128" cy="866851"/>
          </a:xfrm>
        </p:spPr>
        <p:txBody>
          <a:bodyPr anchor="ctr">
            <a:normAutofit/>
          </a:bodyPr>
          <a:lstStyle>
            <a:lvl1pPr marL="0" indent="0">
              <a:buNone/>
              <a:defRPr sz="264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9130" y="3301188"/>
            <a:ext cx="5596128" cy="3840480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73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13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6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913685" y="650738"/>
            <a:ext cx="4059936" cy="2304288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7315200" cy="54864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31178" y="3014176"/>
            <a:ext cx="4078224" cy="3752384"/>
          </a:xfrm>
        </p:spPr>
        <p:txBody>
          <a:bodyPr>
            <a:norm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6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2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069" y="6502401"/>
            <a:ext cx="12936931" cy="735940"/>
          </a:xfrm>
        </p:spPr>
        <p:txBody>
          <a:bodyPr anchor="b">
            <a:normAutofit/>
          </a:bodyPr>
          <a:lstStyle>
            <a:lvl1pPr>
              <a:defRPr sz="384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4630400" cy="639714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960"/>
              </a:spcBef>
              <a:buNone/>
              <a:defRPr sz="38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987" y="7091682"/>
            <a:ext cx="11075213" cy="6400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80">
                <a:solidFill>
                  <a:srgbClr val="262626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57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8669" y="599439"/>
            <a:ext cx="12927330" cy="198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988" y="2414017"/>
            <a:ext cx="12904470" cy="451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" y="7694936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7865636"/>
            <a:ext cx="60350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6711" y="7051695"/>
            <a:ext cx="3511296" cy="16764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36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640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6480" kern="1200" spc="-144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85000"/>
        </a:lnSpc>
        <a:spcBef>
          <a:spcPts val="156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16966" indent="-41148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88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58368" indent="-658368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87552" indent="-987552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16736" indent="-1316736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4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68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92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160000" indent="-274320" algn="l" defTabSz="1097280" rtl="0" eaLnBrk="1" latinLnBrk="0" hangingPunct="1">
        <a:lnSpc>
          <a:spcPct val="85000"/>
        </a:lnSpc>
        <a:spcBef>
          <a:spcPts val="720"/>
        </a:spcBef>
        <a:buFont typeface="Arial" pitchFamily="34" charset="0"/>
        <a:buChar char=" 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atease.streamlit.ap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sv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tags" Target="../tags/tag10.xml"/><Relationship Id="rId19" Type="http://schemas.openxmlformats.org/officeDocument/2006/relationships/image" Target="../media/image9.jpe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image" Target="../media/image26.svg"/><Relationship Id="rId3" Type="http://schemas.openxmlformats.org/officeDocument/2006/relationships/tags" Target="../tags/tag13.xml"/><Relationship Id="rId21" Type="http://schemas.openxmlformats.org/officeDocument/2006/relationships/image" Target="../media/image21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notesSlide" Target="../notesSlides/notesSlide9.xml"/><Relationship Id="rId29" Type="http://schemas.openxmlformats.org/officeDocument/2006/relationships/image" Target="../media/image29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24.svg"/><Relationship Id="rId32" Type="http://schemas.openxmlformats.org/officeDocument/2006/relationships/image" Target="../media/image32.sv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10" Type="http://schemas.openxmlformats.org/officeDocument/2006/relationships/tags" Target="../tags/tag20.xml"/><Relationship Id="rId19" Type="http://schemas.openxmlformats.org/officeDocument/2006/relationships/slideLayout" Target="../slideLayouts/slideLayout12.xml"/><Relationship Id="rId31" Type="http://schemas.openxmlformats.org/officeDocument/2006/relationships/image" Target="../media/image31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svg"/><Relationship Id="rId8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19387" y="5161268"/>
            <a:ext cx="7995285" cy="8254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Restaurant Recommendation System</a:t>
            </a:r>
            <a:endParaRPr lang="en-US" sz="3200" dirty="0"/>
          </a:p>
        </p:txBody>
      </p:sp>
      <p:sp>
        <p:nvSpPr>
          <p:cNvPr id="4" name="Text 1"/>
          <p:cNvSpPr/>
          <p:nvPr/>
        </p:nvSpPr>
        <p:spPr>
          <a:xfrm>
            <a:off x="4125349" y="6096679"/>
            <a:ext cx="7468553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Discover the Best Places to Eat Around You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6E566-8EB5-783C-E1D8-E86822790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7945"/>
            <a:ext cx="14630400" cy="5182035"/>
          </a:xfrm>
          <a:prstGeom prst="rect">
            <a:avLst/>
          </a:prstGeom>
        </p:spPr>
      </p:pic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F2237293-F72C-106C-0AD4-D4D40462AC37}"/>
              </a:ext>
            </a:extLst>
          </p:cNvPr>
          <p:cNvSpPr txBox="1"/>
          <p:nvPr/>
        </p:nvSpPr>
        <p:spPr>
          <a:xfrm>
            <a:off x="5846058" y="6517770"/>
            <a:ext cx="402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https://eatease.streamlit.app/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8078" y="642818"/>
            <a:ext cx="5499973" cy="6873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About the Project</a:t>
            </a:r>
          </a:p>
        </p:txBody>
      </p:sp>
      <p:sp>
        <p:nvSpPr>
          <p:cNvPr id="3" name="Text 1"/>
          <p:cNvSpPr/>
          <p:nvPr/>
        </p:nvSpPr>
        <p:spPr>
          <a:xfrm>
            <a:off x="817880" y="1435100"/>
            <a:ext cx="6890385" cy="21437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ts val="2900"/>
              </a:lnSpc>
              <a:buFont typeface="Wingdings" panose="05000000000000000000" charset="0"/>
              <a:buChar char="v"/>
            </a:pPr>
            <a:r>
              <a:rPr lang="en-US" sz="2000" b="1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EatEase</a:t>
            </a: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 is an intelligent restaurant recommendation web application designed to help users discover the best dining spots based on their unique preferences. </a:t>
            </a:r>
          </a:p>
          <a:p>
            <a:pPr marL="342900" indent="-342900" algn="just">
              <a:lnSpc>
                <a:spcPts val="2900"/>
              </a:lnSpc>
              <a:buFont typeface="Wingdings" panose="05000000000000000000" charset="0"/>
              <a:buChar char="v"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Built using a real Swiggy dataset, it delivers personalised results filtered by city, cuisine, cost range, and customer ratings.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818078" y="3993952"/>
            <a:ext cx="2749987" cy="34373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Key Features:</a:t>
            </a:r>
          </a:p>
        </p:txBody>
      </p:sp>
      <p:sp>
        <p:nvSpPr>
          <p:cNvPr id="5" name="Text 3"/>
          <p:cNvSpPr/>
          <p:nvPr/>
        </p:nvSpPr>
        <p:spPr>
          <a:xfrm>
            <a:off x="818078" y="4571405"/>
            <a:ext cx="6890147" cy="37385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Simple and interactive web interface for seamless browsing</a:t>
            </a:r>
          </a:p>
        </p:txBody>
      </p:sp>
      <p:sp>
        <p:nvSpPr>
          <p:cNvPr id="6" name="Text 4"/>
          <p:cNvSpPr/>
          <p:nvPr/>
        </p:nvSpPr>
        <p:spPr>
          <a:xfrm>
            <a:off x="818078" y="5027057"/>
            <a:ext cx="6890147" cy="37385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Real-time filtering and advanced search options</a:t>
            </a:r>
          </a:p>
        </p:txBody>
      </p:sp>
      <p:sp>
        <p:nvSpPr>
          <p:cNvPr id="7" name="Text 5"/>
          <p:cNvSpPr/>
          <p:nvPr/>
        </p:nvSpPr>
        <p:spPr>
          <a:xfrm>
            <a:off x="818078" y="5482709"/>
            <a:ext cx="6890147" cy="37385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Customer feedback system and integrated chatbot for queries</a:t>
            </a:r>
          </a:p>
        </p:txBody>
      </p:sp>
      <p:sp>
        <p:nvSpPr>
          <p:cNvPr id="8" name="Text 6"/>
          <p:cNvSpPr/>
          <p:nvPr/>
        </p:nvSpPr>
        <p:spPr>
          <a:xfrm>
            <a:off x="818078" y="5938361"/>
            <a:ext cx="6890147" cy="37385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just">
              <a:lnSpc>
                <a:spcPts val="2900"/>
              </a:lnSpc>
              <a:buSzPct val="100000"/>
              <a:buChar char="•"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Displays trending cuisines and popular dishes across locations</a:t>
            </a:r>
          </a:p>
        </p:txBody>
      </p:sp>
      <p:pic>
        <p:nvPicPr>
          <p:cNvPr id="1026" name="Picture 2" descr="2,383 Food Recommendation Stock Photos ...">
            <a:extLst>
              <a:ext uri="{FF2B5EF4-FFF2-40B4-BE49-F238E27FC236}">
                <a16:creationId xmlns:a16="http://schemas.microsoft.com/office/drawing/2014/main" id="{8BD0427C-F196-5A72-06B5-D0450CE09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04" y="1330166"/>
            <a:ext cx="5152764" cy="515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36256" y="759262"/>
            <a:ext cx="5041225" cy="6300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Problem Statement</a:t>
            </a:r>
          </a:p>
        </p:txBody>
      </p:sp>
      <p:sp>
        <p:nvSpPr>
          <p:cNvPr id="4" name="Shape 1"/>
          <p:cNvSpPr/>
          <p:nvPr>
            <p:custDataLst>
              <p:tags r:id="rId1"/>
            </p:custDataLst>
          </p:nvPr>
        </p:nvSpPr>
        <p:spPr>
          <a:xfrm>
            <a:off x="6236335" y="1710690"/>
            <a:ext cx="3947795" cy="3336925"/>
          </a:xfrm>
          <a:prstGeom prst="roundRect">
            <a:avLst>
              <a:gd name="adj" fmla="val 288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Shape 2"/>
          <p:cNvSpPr/>
          <p:nvPr>
            <p:custDataLst>
              <p:tags r:id="rId2"/>
            </p:custDataLst>
          </p:nvPr>
        </p:nvSpPr>
        <p:spPr>
          <a:xfrm>
            <a:off x="6458069" y="1932503"/>
            <a:ext cx="642699" cy="642699"/>
          </a:xfrm>
          <a:prstGeom prst="roundRect">
            <a:avLst>
              <a:gd name="adj" fmla="val 14226077"/>
            </a:avLst>
          </a:prstGeom>
          <a:solidFill>
            <a:srgbClr val="BE49DF"/>
          </a:solidFill>
        </p:spPr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34758" y="2109192"/>
            <a:ext cx="289203" cy="289203"/>
          </a:xfrm>
          <a:prstGeom prst="rect">
            <a:avLst/>
          </a:prstGeom>
        </p:spPr>
      </p:pic>
      <p:sp>
        <p:nvSpPr>
          <p:cNvPr id="7" name="Text 3"/>
          <p:cNvSpPr/>
          <p:nvPr>
            <p:custDataLst>
              <p:tags r:id="rId4"/>
            </p:custDataLst>
          </p:nvPr>
        </p:nvSpPr>
        <p:spPr>
          <a:xfrm>
            <a:off x="6458069" y="2789396"/>
            <a:ext cx="2520553" cy="3150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Decision Fatigue</a:t>
            </a:r>
          </a:p>
        </p:txBody>
      </p:sp>
      <p:sp>
        <p:nvSpPr>
          <p:cNvPr id="8" name="Text 4"/>
          <p:cNvSpPr/>
          <p:nvPr>
            <p:custDataLst>
              <p:tags r:id="rId5"/>
            </p:custDataLst>
          </p:nvPr>
        </p:nvSpPr>
        <p:spPr>
          <a:xfrm>
            <a:off x="6458069" y="3232904"/>
            <a:ext cx="3271361" cy="1371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With hundreds of restaurants available online, users often feel overwhelmed deciding where to eat or what to order.</a:t>
            </a:r>
          </a:p>
        </p:txBody>
      </p:sp>
      <p:sp>
        <p:nvSpPr>
          <p:cNvPr id="9" name="Shape 5"/>
          <p:cNvSpPr/>
          <p:nvPr>
            <p:custDataLst>
              <p:tags r:id="rId6"/>
            </p:custDataLst>
          </p:nvPr>
        </p:nvSpPr>
        <p:spPr>
          <a:xfrm>
            <a:off x="10165715" y="1710690"/>
            <a:ext cx="3741420" cy="3329940"/>
          </a:xfrm>
          <a:prstGeom prst="roundRect">
            <a:avLst>
              <a:gd name="adj" fmla="val 2888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Shape 6"/>
          <p:cNvSpPr/>
          <p:nvPr>
            <p:custDataLst>
              <p:tags r:id="rId7"/>
            </p:custDataLst>
          </p:nvPr>
        </p:nvSpPr>
        <p:spPr>
          <a:xfrm>
            <a:off x="10387251" y="1932503"/>
            <a:ext cx="642699" cy="642699"/>
          </a:xfrm>
          <a:prstGeom prst="roundRect">
            <a:avLst>
              <a:gd name="adj" fmla="val 14226077"/>
            </a:avLst>
          </a:prstGeom>
          <a:solidFill>
            <a:srgbClr val="BE49DF"/>
          </a:solidFill>
        </p:spPr>
      </p:sp>
      <p:pic>
        <p:nvPicPr>
          <p:cNvPr id="11" name="Image 2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63939" y="2109192"/>
            <a:ext cx="289203" cy="289203"/>
          </a:xfrm>
          <a:prstGeom prst="rect">
            <a:avLst/>
          </a:prstGeom>
        </p:spPr>
      </p:pic>
      <p:sp>
        <p:nvSpPr>
          <p:cNvPr id="12" name="Text 7"/>
          <p:cNvSpPr/>
          <p:nvPr>
            <p:custDataLst>
              <p:tags r:id="rId9"/>
            </p:custDataLst>
          </p:nvPr>
        </p:nvSpPr>
        <p:spPr>
          <a:xfrm>
            <a:off x="10387251" y="2789396"/>
            <a:ext cx="2520553" cy="3150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Time Wastage</a:t>
            </a:r>
          </a:p>
        </p:txBody>
      </p:sp>
      <p:sp>
        <p:nvSpPr>
          <p:cNvPr id="13" name="Text 8"/>
          <p:cNvSpPr/>
          <p:nvPr>
            <p:custDataLst>
              <p:tags r:id="rId10"/>
            </p:custDataLst>
          </p:nvPr>
        </p:nvSpPr>
        <p:spPr>
          <a:xfrm>
            <a:off x="10387251" y="3122414"/>
            <a:ext cx="3271480" cy="13716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People waste valuable time scrolling endlessly through multiple apps trying to find affordable and highly-rated places nearby.</a:t>
            </a:r>
          </a:p>
        </p:txBody>
      </p:sp>
      <p:sp>
        <p:nvSpPr>
          <p:cNvPr id="14" name="Shape 9"/>
          <p:cNvSpPr/>
          <p:nvPr/>
        </p:nvSpPr>
        <p:spPr>
          <a:xfrm>
            <a:off x="6236256" y="5040511"/>
            <a:ext cx="7644289" cy="2429828"/>
          </a:xfrm>
          <a:prstGeom prst="roundRect">
            <a:avLst>
              <a:gd name="adj" fmla="val 3703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5" name="Shape 10"/>
          <p:cNvSpPr/>
          <p:nvPr/>
        </p:nvSpPr>
        <p:spPr>
          <a:xfrm>
            <a:off x="6458069" y="5262324"/>
            <a:ext cx="642699" cy="642699"/>
          </a:xfrm>
          <a:prstGeom prst="roundRect">
            <a:avLst>
              <a:gd name="adj" fmla="val 14226077"/>
            </a:avLst>
          </a:prstGeom>
          <a:solidFill>
            <a:srgbClr val="BE49DF"/>
          </a:solidFill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34758" y="5439013"/>
            <a:ext cx="289203" cy="289203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458069" y="6119217"/>
            <a:ext cx="2837140" cy="3150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Lack of Personalisation</a:t>
            </a:r>
          </a:p>
        </p:txBody>
      </p:sp>
      <p:sp>
        <p:nvSpPr>
          <p:cNvPr id="18" name="Text 12"/>
          <p:cNvSpPr/>
          <p:nvPr/>
        </p:nvSpPr>
        <p:spPr>
          <a:xfrm>
            <a:off x="6458069" y="6562725"/>
            <a:ext cx="7200662" cy="685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Most platforms don't offer quick, personalised restaurant options tailored to specific budgets and preferences.</a:t>
            </a:r>
          </a:p>
        </p:txBody>
      </p:sp>
      <p:pic>
        <p:nvPicPr>
          <p:cNvPr id="2" name="Picture 6" descr="Exposing Famous Food Vloggers ...">
            <a:extLst>
              <a:ext uri="{FF2B5EF4-FFF2-40B4-BE49-F238E27FC236}">
                <a16:creationId xmlns:a16="http://schemas.microsoft.com/office/drawing/2014/main" id="{DAC20DA2-26BA-ACFB-1C70-93899CA41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14" y="2749353"/>
            <a:ext cx="5158596" cy="289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88087"/>
            <a:ext cx="5632490" cy="704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Proposed Solution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070854"/>
            <a:ext cx="12954952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EatEase simplifies food discovery by providing a clean, user-friendly experience that puts the right restaurants at your fingertips in seconds.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106103"/>
            <a:ext cx="239316" cy="2992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Light" pitchFamily="34" charset="0"/>
                <a:ea typeface="Source Serif 4 Light" pitchFamily="34" charset="-122"/>
                <a:cs typeface="Source Serif 4 Light" pitchFamily="34" charset="-120"/>
              </a:rPr>
              <a:t>01</a:t>
            </a:r>
            <a:endParaRPr lang="en-US" sz="1850" dirty="0"/>
          </a:p>
        </p:txBody>
      </p:sp>
      <p:sp>
        <p:nvSpPr>
          <p:cNvPr id="5" name="Shape 3"/>
          <p:cNvSpPr/>
          <p:nvPr/>
        </p:nvSpPr>
        <p:spPr>
          <a:xfrm>
            <a:off x="837724" y="3482459"/>
            <a:ext cx="6357818" cy="30480"/>
          </a:xfrm>
          <a:prstGeom prst="rect">
            <a:avLst/>
          </a:prstGeom>
          <a:solidFill>
            <a:srgbClr val="BE49DF"/>
          </a:solidFill>
        </p:spPr>
      </p:sp>
      <p:sp>
        <p:nvSpPr>
          <p:cNvPr id="6" name="Text 4"/>
          <p:cNvSpPr/>
          <p:nvPr/>
        </p:nvSpPr>
        <p:spPr>
          <a:xfrm>
            <a:off x="837724" y="3663077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Smart Filtering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837724" y="4158615"/>
            <a:ext cx="6357818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Filter restaurants based on location, cuisine type, and budget constraints to see only what matters to you.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434858" y="3106103"/>
            <a:ext cx="239316" cy="2992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Light" pitchFamily="34" charset="0"/>
                <a:ea typeface="Source Serif 4 Light" pitchFamily="34" charset="-122"/>
                <a:cs typeface="Source Serif 4 Light" pitchFamily="34" charset="-120"/>
              </a:rPr>
              <a:t>02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7434858" y="3482459"/>
            <a:ext cx="6357818" cy="30480"/>
          </a:xfrm>
          <a:prstGeom prst="rect">
            <a:avLst/>
          </a:prstGeom>
          <a:solidFill>
            <a:srgbClr val="BE49DF"/>
          </a:solidFill>
        </p:spPr>
      </p:sp>
      <p:sp>
        <p:nvSpPr>
          <p:cNvPr id="10" name="Text 8"/>
          <p:cNvSpPr/>
          <p:nvPr/>
        </p:nvSpPr>
        <p:spPr>
          <a:xfrm>
            <a:off x="7434858" y="3663077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Quality Assurance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34858" y="4158615"/>
            <a:ext cx="6357818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View only highly rated and relevant options that match your criteria, saving time and ensuring satisfaction.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37724" y="5343406"/>
            <a:ext cx="239316" cy="2992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Light" pitchFamily="34" charset="0"/>
                <a:ea typeface="Source Serif 4 Light" pitchFamily="34" charset="-122"/>
                <a:cs typeface="Source Serif 4 Light" pitchFamily="34" charset="-120"/>
              </a:rPr>
              <a:t>03</a:t>
            </a:r>
            <a:endParaRPr lang="en-US" sz="1850" dirty="0"/>
          </a:p>
        </p:txBody>
      </p:sp>
      <p:sp>
        <p:nvSpPr>
          <p:cNvPr id="13" name="Shape 11"/>
          <p:cNvSpPr/>
          <p:nvPr/>
        </p:nvSpPr>
        <p:spPr>
          <a:xfrm>
            <a:off x="837724" y="5719763"/>
            <a:ext cx="6357818" cy="30480"/>
          </a:xfrm>
          <a:prstGeom prst="rect">
            <a:avLst/>
          </a:prstGeom>
          <a:solidFill>
            <a:srgbClr val="BE49DF"/>
          </a:solidFill>
        </p:spPr>
      </p:sp>
      <p:sp>
        <p:nvSpPr>
          <p:cNvPr id="14" name="Text 12"/>
          <p:cNvSpPr/>
          <p:nvPr/>
        </p:nvSpPr>
        <p:spPr>
          <a:xfrm>
            <a:off x="837724" y="5900380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Detailed Insights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37724" y="6395918"/>
            <a:ext cx="6357818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Check ambience, service details, and customer reviews for each restaurant before making your choice.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7434858" y="5343406"/>
            <a:ext cx="239316" cy="29920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Light" pitchFamily="34" charset="0"/>
                <a:ea typeface="Source Serif 4 Light" pitchFamily="34" charset="-122"/>
                <a:cs typeface="Source Serif 4 Light" pitchFamily="34" charset="-120"/>
              </a:rPr>
              <a:t>04</a:t>
            </a:r>
            <a:endParaRPr lang="en-US" sz="1850" dirty="0"/>
          </a:p>
        </p:txBody>
      </p:sp>
      <p:sp>
        <p:nvSpPr>
          <p:cNvPr id="17" name="Shape 15"/>
          <p:cNvSpPr/>
          <p:nvPr/>
        </p:nvSpPr>
        <p:spPr>
          <a:xfrm>
            <a:off x="7434858" y="5719763"/>
            <a:ext cx="6357818" cy="30480"/>
          </a:xfrm>
          <a:prstGeom prst="rect">
            <a:avLst/>
          </a:prstGeom>
          <a:solidFill>
            <a:srgbClr val="BE49DF"/>
          </a:solidFill>
        </p:spPr>
      </p:sp>
      <p:sp>
        <p:nvSpPr>
          <p:cNvPr id="18" name="Text 16"/>
          <p:cNvSpPr/>
          <p:nvPr/>
        </p:nvSpPr>
        <p:spPr>
          <a:xfrm>
            <a:off x="7434858" y="5900380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Interactive Support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434858" y="6395918"/>
            <a:ext cx="6357818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Give feedback and chat for quick help, making your restaurant discovery journey smooth and hassle-free.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813" y="556764"/>
            <a:ext cx="4141946" cy="5176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50"/>
              </a:lnSpc>
              <a:buNone/>
            </a:pPr>
            <a:r>
              <a:rPr lang="en-US" sz="40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Tech Stack Used</a:t>
            </a:r>
          </a:p>
        </p:txBody>
      </p:sp>
      <p:sp>
        <p:nvSpPr>
          <p:cNvPr id="4" name="Shape 1"/>
          <p:cNvSpPr/>
          <p:nvPr/>
        </p:nvSpPr>
        <p:spPr>
          <a:xfrm>
            <a:off x="7537490" y="1463635"/>
            <a:ext cx="6484501" cy="3572351"/>
          </a:xfrm>
          <a:prstGeom prst="roundRect">
            <a:avLst>
              <a:gd name="adj" fmla="val 207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552730" y="2431375"/>
            <a:ext cx="6469261" cy="50815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7721084" y="1584484"/>
            <a:ext cx="2231946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Category</a:t>
            </a:r>
          </a:p>
        </p:txBody>
      </p:sp>
      <p:sp>
        <p:nvSpPr>
          <p:cNvPr id="7" name="Text 4"/>
          <p:cNvSpPr/>
          <p:nvPr/>
        </p:nvSpPr>
        <p:spPr>
          <a:xfrm>
            <a:off x="10312598" y="1584484"/>
            <a:ext cx="3525798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Tools / Technologies</a:t>
            </a:r>
          </a:p>
        </p:txBody>
      </p:sp>
      <p:sp>
        <p:nvSpPr>
          <p:cNvPr id="8" name="Shape 5"/>
          <p:cNvSpPr/>
          <p:nvPr/>
        </p:nvSpPr>
        <p:spPr>
          <a:xfrm>
            <a:off x="7545110" y="1979414"/>
            <a:ext cx="6469261" cy="50815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9" name="Text 6"/>
          <p:cNvSpPr/>
          <p:nvPr/>
        </p:nvSpPr>
        <p:spPr>
          <a:xfrm>
            <a:off x="7721084" y="2092643"/>
            <a:ext cx="2231946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Frontend</a:t>
            </a:r>
          </a:p>
        </p:txBody>
      </p:sp>
      <p:sp>
        <p:nvSpPr>
          <p:cNvPr id="10" name="Text 7"/>
          <p:cNvSpPr/>
          <p:nvPr/>
        </p:nvSpPr>
        <p:spPr>
          <a:xfrm>
            <a:off x="10312598" y="2092643"/>
            <a:ext cx="3525798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Streamlit</a:t>
            </a:r>
          </a:p>
        </p:txBody>
      </p:sp>
      <p:sp>
        <p:nvSpPr>
          <p:cNvPr id="11" name="Shape 8"/>
          <p:cNvSpPr/>
          <p:nvPr/>
        </p:nvSpPr>
        <p:spPr>
          <a:xfrm>
            <a:off x="7545110" y="2487573"/>
            <a:ext cx="6469261" cy="50815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2" name="Text 9"/>
          <p:cNvSpPr/>
          <p:nvPr/>
        </p:nvSpPr>
        <p:spPr>
          <a:xfrm>
            <a:off x="7721084" y="2600801"/>
            <a:ext cx="2231946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Backend / Logic</a:t>
            </a:r>
          </a:p>
        </p:txBody>
      </p:sp>
      <p:sp>
        <p:nvSpPr>
          <p:cNvPr id="13" name="Text 10"/>
          <p:cNvSpPr/>
          <p:nvPr/>
        </p:nvSpPr>
        <p:spPr>
          <a:xfrm>
            <a:off x="10312598" y="2600801"/>
            <a:ext cx="3525798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Python</a:t>
            </a:r>
          </a:p>
        </p:txBody>
      </p:sp>
      <p:sp>
        <p:nvSpPr>
          <p:cNvPr id="14" name="Shape 11"/>
          <p:cNvSpPr/>
          <p:nvPr/>
        </p:nvSpPr>
        <p:spPr>
          <a:xfrm>
            <a:off x="7545110" y="2995732"/>
            <a:ext cx="6469261" cy="50815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5" name="Text 12"/>
          <p:cNvSpPr/>
          <p:nvPr/>
        </p:nvSpPr>
        <p:spPr>
          <a:xfrm>
            <a:off x="7721084" y="3108960"/>
            <a:ext cx="2231946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Data Handling</a:t>
            </a:r>
          </a:p>
        </p:txBody>
      </p:sp>
      <p:sp>
        <p:nvSpPr>
          <p:cNvPr id="16" name="Text 13"/>
          <p:cNvSpPr/>
          <p:nvPr/>
        </p:nvSpPr>
        <p:spPr>
          <a:xfrm>
            <a:off x="10312598" y="3108960"/>
            <a:ext cx="3525798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Pandas, NumPy</a:t>
            </a:r>
          </a:p>
        </p:txBody>
      </p:sp>
      <p:sp>
        <p:nvSpPr>
          <p:cNvPr id="17" name="Shape 14"/>
          <p:cNvSpPr/>
          <p:nvPr/>
        </p:nvSpPr>
        <p:spPr>
          <a:xfrm>
            <a:off x="7545110" y="3503890"/>
            <a:ext cx="6469261" cy="50815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8" name="Text 15"/>
          <p:cNvSpPr/>
          <p:nvPr/>
        </p:nvSpPr>
        <p:spPr>
          <a:xfrm>
            <a:off x="7721084" y="3617119"/>
            <a:ext cx="2231946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Styling</a:t>
            </a:r>
          </a:p>
        </p:txBody>
      </p:sp>
      <p:sp>
        <p:nvSpPr>
          <p:cNvPr id="19" name="Text 16"/>
          <p:cNvSpPr/>
          <p:nvPr/>
        </p:nvSpPr>
        <p:spPr>
          <a:xfrm>
            <a:off x="10312598" y="3617119"/>
            <a:ext cx="3525798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HTML + Custom CSS</a:t>
            </a:r>
          </a:p>
        </p:txBody>
      </p:sp>
      <p:sp>
        <p:nvSpPr>
          <p:cNvPr id="20" name="Shape 17"/>
          <p:cNvSpPr/>
          <p:nvPr/>
        </p:nvSpPr>
        <p:spPr>
          <a:xfrm>
            <a:off x="7545110" y="4012049"/>
            <a:ext cx="6469261" cy="508159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21" name="Text 18"/>
          <p:cNvSpPr/>
          <p:nvPr/>
        </p:nvSpPr>
        <p:spPr>
          <a:xfrm>
            <a:off x="7721084" y="4125278"/>
            <a:ext cx="2231946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Dataset Source</a:t>
            </a:r>
          </a:p>
        </p:txBody>
      </p:sp>
      <p:sp>
        <p:nvSpPr>
          <p:cNvPr id="22" name="Text 19"/>
          <p:cNvSpPr/>
          <p:nvPr/>
        </p:nvSpPr>
        <p:spPr>
          <a:xfrm>
            <a:off x="10312598" y="4125278"/>
            <a:ext cx="3525798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Real Swiggy Restaurant Dataset</a:t>
            </a:r>
          </a:p>
        </p:txBody>
      </p:sp>
      <p:sp>
        <p:nvSpPr>
          <p:cNvPr id="23" name="Shape 20"/>
          <p:cNvSpPr/>
          <p:nvPr/>
        </p:nvSpPr>
        <p:spPr>
          <a:xfrm>
            <a:off x="7545110" y="4520208"/>
            <a:ext cx="6469261" cy="508159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4" name="Text 21"/>
          <p:cNvSpPr/>
          <p:nvPr/>
        </p:nvSpPr>
        <p:spPr>
          <a:xfrm>
            <a:off x="7721084" y="4633436"/>
            <a:ext cx="2231946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Extra Features</a:t>
            </a:r>
          </a:p>
        </p:txBody>
      </p:sp>
      <p:sp>
        <p:nvSpPr>
          <p:cNvPr id="25" name="Text 22"/>
          <p:cNvSpPr/>
          <p:nvPr/>
        </p:nvSpPr>
        <p:spPr>
          <a:xfrm>
            <a:off x="10312598" y="4633436"/>
            <a:ext cx="3525798" cy="28170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Emoji visuals, Feedback, Chatbox</a:t>
            </a:r>
          </a:p>
        </p:txBody>
      </p:sp>
      <p:pic>
        <p:nvPicPr>
          <p:cNvPr id="2052" name="Picture 4" descr="Using AI for Better Food Recommendations">
            <a:extLst>
              <a:ext uri="{FF2B5EF4-FFF2-40B4-BE49-F238E27FC236}">
                <a16:creationId xmlns:a16="http://schemas.microsoft.com/office/drawing/2014/main" id="{B22ECA32-8AE3-392C-1EEE-93D62E488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63636"/>
            <a:ext cx="5332860" cy="4725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anford Graduate School of Business">
            <a:extLst>
              <a:ext uri="{FF2B5EF4-FFF2-40B4-BE49-F238E27FC236}">
                <a16:creationId xmlns:a16="http://schemas.microsoft.com/office/drawing/2014/main" id="{A39AD766-6C3C-46ED-4AFA-23616A404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413" y="5213379"/>
            <a:ext cx="4877894" cy="286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7226" y="752435"/>
            <a:ext cx="4486037" cy="5607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40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System Flow</a:t>
            </a:r>
            <a:endParaRPr lang="en-US" sz="40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" y="1985843"/>
            <a:ext cx="953214" cy="114383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11060" y="2176463"/>
            <a:ext cx="2243018" cy="2803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User Input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811060" y="2571155"/>
            <a:ext cx="12152114" cy="3049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Select filters including city, cuisine, cost range, and minimum rating preferences.</a:t>
            </a:r>
            <a:endParaRPr lang="en-US" sz="15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26" y="3129677"/>
            <a:ext cx="953214" cy="114383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811060" y="3320296"/>
            <a:ext cx="2243018" cy="2803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Data Processing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811060" y="3714988"/>
            <a:ext cx="12152114" cy="3049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Python and Pandas clean and process the dataset to match your requirements.</a:t>
            </a:r>
            <a:endParaRPr lang="en-US" sz="15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226" y="4273510"/>
            <a:ext cx="953214" cy="114383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811060" y="4464129"/>
            <a:ext cx="2243018" cy="2803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Smart Filtering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1811060" y="4858822"/>
            <a:ext cx="12152114" cy="3049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The system intelligently filters restaurants that perfectly match your criteria.</a:t>
            </a:r>
            <a:endParaRPr lang="en-US" sz="15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226" y="5417344"/>
            <a:ext cx="953214" cy="114383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811060" y="5607963"/>
            <a:ext cx="2243018" cy="2803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Results Display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1811060" y="6002655"/>
            <a:ext cx="12152114" cy="3049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Matching restaurants appear instantly on the Streamlit web interface.</a:t>
            </a:r>
            <a:endParaRPr lang="en-US" sz="15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226" y="6561177"/>
            <a:ext cx="953214" cy="1143833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811060" y="6751796"/>
            <a:ext cx="2243018" cy="28039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User Interaction</a:t>
            </a:r>
            <a:endParaRPr lang="en-US" sz="1750" dirty="0"/>
          </a:p>
        </p:txBody>
      </p:sp>
      <p:sp>
        <p:nvSpPr>
          <p:cNvPr id="18" name="Text 11"/>
          <p:cNvSpPr/>
          <p:nvPr/>
        </p:nvSpPr>
        <p:spPr>
          <a:xfrm>
            <a:off x="1811060" y="7146488"/>
            <a:ext cx="12152114" cy="3049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Provide feedback or ask questions.</a:t>
            </a:r>
            <a:endParaRPr lang="en-US" sz="15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AB9AA30-F4E3-026B-4B9F-92E33DDA8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6379" y="5417344"/>
            <a:ext cx="7059432" cy="24432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132522D-FB11-7EF8-3F75-90C46D729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3870" y="3443194"/>
            <a:ext cx="6024466" cy="1780683"/>
          </a:xfrm>
          <a:prstGeom prst="rect">
            <a:avLst/>
          </a:prstGeom>
        </p:spPr>
      </p:pic>
      <p:pic>
        <p:nvPicPr>
          <p:cNvPr id="4098" name="Picture 2" descr="Using AI for Better Food Recommendations">
            <a:extLst>
              <a:ext uri="{FF2B5EF4-FFF2-40B4-BE49-F238E27FC236}">
                <a16:creationId xmlns:a16="http://schemas.microsoft.com/office/drawing/2014/main" id="{C5C681B1-7B91-1A5A-02A5-CE99BAE86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5356" y="478394"/>
            <a:ext cx="4878438" cy="27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5462" y="656392"/>
            <a:ext cx="5616773" cy="70211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Advantages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5462" y="1835825"/>
            <a:ext cx="4160758" cy="2942034"/>
          </a:xfrm>
          <a:prstGeom prst="roundRect">
            <a:avLst>
              <a:gd name="adj" fmla="val 4973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D6BAD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4982" y="1835825"/>
            <a:ext cx="121920" cy="2942034"/>
          </a:xfrm>
          <a:prstGeom prst="roundRect">
            <a:avLst>
              <a:gd name="adj" fmla="val 82235"/>
            </a:avLst>
          </a:prstGeom>
          <a:solidFill>
            <a:srgbClr val="BE49DF"/>
          </a:solidFill>
        </p:spPr>
      </p:sp>
      <p:sp>
        <p:nvSpPr>
          <p:cNvPr id="5" name="Text 3"/>
          <p:cNvSpPr/>
          <p:nvPr/>
        </p:nvSpPr>
        <p:spPr>
          <a:xfrm>
            <a:off x="1195983" y="2104906"/>
            <a:ext cx="2860358" cy="3509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User-Friendly Design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95983" y="2599015"/>
            <a:ext cx="3531156" cy="15278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Easy to navigate interface with visually appealing layout that makes restaurant discovery enjoyable and intuitive.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4821" y="1835825"/>
            <a:ext cx="4160758" cy="2942034"/>
          </a:xfrm>
          <a:prstGeom prst="roundRect">
            <a:avLst>
              <a:gd name="adj" fmla="val 4973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D6BAD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04341" y="1835825"/>
            <a:ext cx="121920" cy="2942034"/>
          </a:xfrm>
          <a:prstGeom prst="roundRect">
            <a:avLst>
              <a:gd name="adj" fmla="val 82235"/>
            </a:avLst>
          </a:prstGeom>
          <a:solidFill>
            <a:srgbClr val="BE49DF"/>
          </a:solidFill>
        </p:spPr>
      </p:sp>
      <p:sp>
        <p:nvSpPr>
          <p:cNvPr id="9" name="Text 7"/>
          <p:cNvSpPr/>
          <p:nvPr/>
        </p:nvSpPr>
        <p:spPr>
          <a:xfrm>
            <a:off x="5595342" y="2104906"/>
            <a:ext cx="2886432" cy="3509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Accurate Suggestions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95342" y="2599015"/>
            <a:ext cx="3531156" cy="190976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Advanced filtering algorithms deliver precise restaurant recommendations that match your exact preferences and requirements.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9634180" y="1835825"/>
            <a:ext cx="4160758" cy="2942034"/>
          </a:xfrm>
          <a:prstGeom prst="roundRect">
            <a:avLst>
              <a:gd name="adj" fmla="val 4973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D6BADD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3700" y="1835825"/>
            <a:ext cx="121920" cy="2942034"/>
          </a:xfrm>
          <a:prstGeom prst="roundRect">
            <a:avLst>
              <a:gd name="adj" fmla="val 82235"/>
            </a:avLst>
          </a:prstGeom>
          <a:solidFill>
            <a:srgbClr val="BE49DF"/>
          </a:solidFill>
        </p:spPr>
      </p:sp>
      <p:sp>
        <p:nvSpPr>
          <p:cNvPr id="13" name="Text 11"/>
          <p:cNvSpPr/>
          <p:nvPr/>
        </p:nvSpPr>
        <p:spPr>
          <a:xfrm>
            <a:off x="9994702" y="2104906"/>
            <a:ext cx="2808327" cy="3509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Trending Insights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94702" y="2599015"/>
            <a:ext cx="3531156" cy="15278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Displays popular cuisines, customer favourites, and trending dishes to help you discover what's hot in your area.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835462" y="5016460"/>
            <a:ext cx="4160758" cy="2560082"/>
          </a:xfrm>
          <a:prstGeom prst="roundRect">
            <a:avLst>
              <a:gd name="adj" fmla="val 5715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D6BADD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804982" y="5016460"/>
            <a:ext cx="121920" cy="2560082"/>
          </a:xfrm>
          <a:prstGeom prst="roundRect">
            <a:avLst>
              <a:gd name="adj" fmla="val 82235"/>
            </a:avLst>
          </a:prstGeom>
          <a:solidFill>
            <a:srgbClr val="BE49DF"/>
          </a:solidFill>
        </p:spPr>
      </p:sp>
      <p:sp>
        <p:nvSpPr>
          <p:cNvPr id="17" name="Text 15"/>
          <p:cNvSpPr/>
          <p:nvPr/>
        </p:nvSpPr>
        <p:spPr>
          <a:xfrm>
            <a:off x="1195983" y="5285542"/>
            <a:ext cx="2959418" cy="3509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Scalable Performance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195983" y="5779651"/>
            <a:ext cx="3531156" cy="15278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Efficiently handles large datasets without compromising on speed or user experience, ensuring quick results every time.</a:t>
            </a:r>
            <a:endParaRPr lang="en-US" sz="1850" dirty="0"/>
          </a:p>
        </p:txBody>
      </p:sp>
      <p:sp>
        <p:nvSpPr>
          <p:cNvPr id="19" name="Shape 17"/>
          <p:cNvSpPr/>
          <p:nvPr/>
        </p:nvSpPr>
        <p:spPr>
          <a:xfrm>
            <a:off x="5234821" y="5016460"/>
            <a:ext cx="4160758" cy="2560082"/>
          </a:xfrm>
          <a:prstGeom prst="roundRect">
            <a:avLst>
              <a:gd name="adj" fmla="val 5715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D6BADD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5204341" y="5016460"/>
            <a:ext cx="121920" cy="2560082"/>
          </a:xfrm>
          <a:prstGeom prst="roundRect">
            <a:avLst>
              <a:gd name="adj" fmla="val 82235"/>
            </a:avLst>
          </a:prstGeom>
          <a:solidFill>
            <a:srgbClr val="BE49DF"/>
          </a:solidFill>
        </p:spPr>
      </p:sp>
      <p:sp>
        <p:nvSpPr>
          <p:cNvPr id="21" name="Text 19"/>
          <p:cNvSpPr/>
          <p:nvPr/>
        </p:nvSpPr>
        <p:spPr>
          <a:xfrm>
            <a:off x="5595342" y="5285542"/>
            <a:ext cx="3225641" cy="3509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Interactive Engagement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5595342" y="5779651"/>
            <a:ext cx="3531156" cy="15278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Built-in feedback submission and chatbot support create a two-way communication channel for better user satisfaction.</a:t>
            </a:r>
            <a:endParaRPr lang="en-US" sz="1850" dirty="0"/>
          </a:p>
        </p:txBody>
      </p:sp>
      <p:pic>
        <p:nvPicPr>
          <p:cNvPr id="5124" name="Picture 4" descr="Food review Images - Free Download on ...">
            <a:extLst>
              <a:ext uri="{FF2B5EF4-FFF2-40B4-BE49-F238E27FC236}">
                <a16:creationId xmlns:a16="http://schemas.microsoft.com/office/drawing/2014/main" id="{E2342F32-F0D9-5472-4B0C-039B8434D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620" y="4908446"/>
            <a:ext cx="4069318" cy="27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732" y="561618"/>
            <a:ext cx="4804886" cy="6006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Challenges Faced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303770" y="1570673"/>
            <a:ext cx="22860" cy="6097191"/>
          </a:xfrm>
          <a:prstGeom prst="roundRect">
            <a:avLst>
              <a:gd name="adj" fmla="val 375191"/>
            </a:avLst>
          </a:prstGeom>
          <a:solidFill>
            <a:srgbClr val="D6BADD"/>
          </a:solidFill>
        </p:spPr>
      </p:sp>
      <p:sp>
        <p:nvSpPr>
          <p:cNvPr id="4" name="Shape 2"/>
          <p:cNvSpPr/>
          <p:nvPr/>
        </p:nvSpPr>
        <p:spPr>
          <a:xfrm>
            <a:off x="6495752" y="1788914"/>
            <a:ext cx="612577" cy="22860"/>
          </a:xfrm>
          <a:prstGeom prst="roundRect">
            <a:avLst>
              <a:gd name="adj" fmla="val 375191"/>
            </a:avLst>
          </a:prstGeom>
          <a:solidFill>
            <a:srgbClr val="D6BADD"/>
          </a:solidFill>
        </p:spPr>
      </p:sp>
      <p:sp>
        <p:nvSpPr>
          <p:cNvPr id="5" name="Shape 3"/>
          <p:cNvSpPr/>
          <p:nvPr/>
        </p:nvSpPr>
        <p:spPr>
          <a:xfrm>
            <a:off x="7085469" y="1570673"/>
            <a:ext cx="459462" cy="459462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71015" y="1620203"/>
            <a:ext cx="288250" cy="3602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1</a:t>
            </a:r>
            <a:endParaRPr lang="en-US" sz="2250" dirty="0"/>
          </a:p>
        </p:txBody>
      </p:sp>
      <p:sp>
        <p:nvSpPr>
          <p:cNvPr id="7" name="Text 5"/>
          <p:cNvSpPr/>
          <p:nvPr/>
        </p:nvSpPr>
        <p:spPr>
          <a:xfrm>
            <a:off x="3752493" y="1640800"/>
            <a:ext cx="2541746" cy="3002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Memory Management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14732" y="2063591"/>
            <a:ext cx="5579507" cy="9801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Loading large CSV files caused memory issues—resolved by implementing chunk loading techniques for efficient data processing.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522071" y="3014067"/>
            <a:ext cx="612577" cy="22860"/>
          </a:xfrm>
          <a:prstGeom prst="roundRect">
            <a:avLst>
              <a:gd name="adj" fmla="val 375191"/>
            </a:avLst>
          </a:prstGeom>
          <a:solidFill>
            <a:srgbClr val="D6BADD"/>
          </a:solidFill>
        </p:spPr>
      </p:sp>
      <p:sp>
        <p:nvSpPr>
          <p:cNvPr id="10" name="Shape 8"/>
          <p:cNvSpPr/>
          <p:nvPr/>
        </p:nvSpPr>
        <p:spPr>
          <a:xfrm>
            <a:off x="7085469" y="2795826"/>
            <a:ext cx="459462" cy="459462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71015" y="2845356"/>
            <a:ext cx="288250" cy="3602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2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8336161" y="2865953"/>
            <a:ext cx="2402443" cy="3002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Data Cleaning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336161" y="3288744"/>
            <a:ext cx="5579507" cy="9801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Had to handle rupee symbols, missing ratings, and incorrect cost entries—created robust cleaning functions to standardise the dataset.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495752" y="4070152"/>
            <a:ext cx="612577" cy="22860"/>
          </a:xfrm>
          <a:prstGeom prst="roundRect">
            <a:avLst>
              <a:gd name="adj" fmla="val 375191"/>
            </a:avLst>
          </a:prstGeom>
          <a:solidFill>
            <a:srgbClr val="D6BADD"/>
          </a:solidFill>
        </p:spPr>
      </p:sp>
      <p:sp>
        <p:nvSpPr>
          <p:cNvPr id="15" name="Shape 13"/>
          <p:cNvSpPr/>
          <p:nvPr/>
        </p:nvSpPr>
        <p:spPr>
          <a:xfrm>
            <a:off x="7085469" y="3851910"/>
            <a:ext cx="459462" cy="459462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71015" y="3901440"/>
            <a:ext cx="288250" cy="3602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3</a:t>
            </a:r>
            <a:endParaRPr lang="en-US" sz="2250" dirty="0"/>
          </a:p>
        </p:txBody>
      </p:sp>
      <p:sp>
        <p:nvSpPr>
          <p:cNvPr id="17" name="Text 15"/>
          <p:cNvSpPr/>
          <p:nvPr/>
        </p:nvSpPr>
        <p:spPr>
          <a:xfrm>
            <a:off x="3891796" y="3922038"/>
            <a:ext cx="2402443" cy="3002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UI Design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714732" y="4344829"/>
            <a:ext cx="5579507" cy="653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Struggled with white spaces and layout inconsistencies—adjusted fonts, spacing, and visual hierarchy for better aesthetics.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522071" y="5126236"/>
            <a:ext cx="612577" cy="22860"/>
          </a:xfrm>
          <a:prstGeom prst="roundRect">
            <a:avLst>
              <a:gd name="adj" fmla="val 375191"/>
            </a:avLst>
          </a:prstGeom>
          <a:solidFill>
            <a:srgbClr val="D6BADD"/>
          </a:solidFill>
        </p:spPr>
      </p:sp>
      <p:sp>
        <p:nvSpPr>
          <p:cNvPr id="20" name="Shape 18"/>
          <p:cNvSpPr/>
          <p:nvPr/>
        </p:nvSpPr>
        <p:spPr>
          <a:xfrm>
            <a:off x="7085469" y="4907994"/>
            <a:ext cx="459462" cy="459462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71015" y="4957524"/>
            <a:ext cx="288250" cy="3602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4</a:t>
            </a:r>
            <a:endParaRPr lang="en-US" sz="2250" dirty="0"/>
          </a:p>
        </p:txBody>
      </p:sp>
      <p:sp>
        <p:nvSpPr>
          <p:cNvPr id="22" name="Text 20"/>
          <p:cNvSpPr/>
          <p:nvPr/>
        </p:nvSpPr>
        <p:spPr>
          <a:xfrm>
            <a:off x="8336161" y="4978122"/>
            <a:ext cx="2402443" cy="3002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Filter Accuracy</a:t>
            </a:r>
            <a:endParaRPr lang="en-US" sz="1850" dirty="0"/>
          </a:p>
        </p:txBody>
      </p:sp>
      <p:sp>
        <p:nvSpPr>
          <p:cNvPr id="23" name="Text 21"/>
          <p:cNvSpPr/>
          <p:nvPr/>
        </p:nvSpPr>
        <p:spPr>
          <a:xfrm>
            <a:off x="8336161" y="5400913"/>
            <a:ext cx="5579507" cy="653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Encountered mismatched city and cuisine filters—fixed the logic to ensure precise and relevant output for users.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6495752" y="6182320"/>
            <a:ext cx="612577" cy="22860"/>
          </a:xfrm>
          <a:prstGeom prst="roundRect">
            <a:avLst>
              <a:gd name="adj" fmla="val 375191"/>
            </a:avLst>
          </a:prstGeom>
          <a:solidFill>
            <a:srgbClr val="D6BADD"/>
          </a:solidFill>
        </p:spPr>
      </p:sp>
      <p:sp>
        <p:nvSpPr>
          <p:cNvPr id="25" name="Shape 23"/>
          <p:cNvSpPr/>
          <p:nvPr/>
        </p:nvSpPr>
        <p:spPr>
          <a:xfrm>
            <a:off x="7085469" y="5964079"/>
            <a:ext cx="459462" cy="459462"/>
          </a:xfrm>
          <a:prstGeom prst="roundRect">
            <a:avLst>
              <a:gd name="adj" fmla="val 1866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171015" y="6013609"/>
            <a:ext cx="288250" cy="36028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5</a:t>
            </a:r>
            <a:endParaRPr lang="en-US" sz="2250" dirty="0"/>
          </a:p>
        </p:txBody>
      </p:sp>
      <p:sp>
        <p:nvSpPr>
          <p:cNvPr id="27" name="Text 25"/>
          <p:cNvSpPr/>
          <p:nvPr/>
        </p:nvSpPr>
        <p:spPr>
          <a:xfrm>
            <a:off x="3891796" y="6034207"/>
            <a:ext cx="2402443" cy="30027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User Engagement</a:t>
            </a:r>
            <a:endParaRPr lang="en-US" sz="1850" dirty="0"/>
          </a:p>
        </p:txBody>
      </p:sp>
      <p:sp>
        <p:nvSpPr>
          <p:cNvPr id="28" name="Text 26"/>
          <p:cNvSpPr/>
          <p:nvPr/>
        </p:nvSpPr>
        <p:spPr>
          <a:xfrm>
            <a:off x="714732" y="6456998"/>
            <a:ext cx="5579507" cy="653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Needed to improve interaction—added feedback forms, chatbot support, and food visuals to enhance overall experience.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2087" y="738664"/>
            <a:ext cx="3599617" cy="4218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Future Enhancements</a:t>
            </a:r>
          </a:p>
        </p:txBody>
      </p:sp>
      <p:sp>
        <p:nvSpPr>
          <p:cNvPr id="3" name="Text 1"/>
          <p:cNvSpPr/>
          <p:nvPr/>
        </p:nvSpPr>
        <p:spPr>
          <a:xfrm>
            <a:off x="502087" y="1447443"/>
            <a:ext cx="13626227" cy="2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Exciting possibilities to make EatEase even more powerful and user-centric</a:t>
            </a:r>
          </a:p>
        </p:txBody>
      </p:sp>
      <p:pic>
        <p:nvPicPr>
          <p:cNvPr id="4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02087" y="1838325"/>
            <a:ext cx="358616" cy="358616"/>
          </a:xfrm>
          <a:prstGeom prst="rect">
            <a:avLst/>
          </a:prstGeom>
        </p:spPr>
      </p:pic>
      <p:sp>
        <p:nvSpPr>
          <p:cNvPr id="5" name="Text 2"/>
          <p:cNvSpPr/>
          <p:nvPr>
            <p:custDataLst>
              <p:tags r:id="rId2"/>
            </p:custDataLst>
          </p:nvPr>
        </p:nvSpPr>
        <p:spPr>
          <a:xfrm>
            <a:off x="502087" y="2376249"/>
            <a:ext cx="1687949" cy="2109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Live API Integration</a:t>
            </a:r>
          </a:p>
        </p:txBody>
      </p:sp>
      <p:sp>
        <p:nvSpPr>
          <p:cNvPr id="6" name="Text 3"/>
          <p:cNvSpPr/>
          <p:nvPr>
            <p:custDataLst>
              <p:tags r:id="rId3"/>
            </p:custDataLst>
          </p:nvPr>
        </p:nvSpPr>
        <p:spPr>
          <a:xfrm>
            <a:off x="502087" y="2673310"/>
            <a:ext cx="6723459" cy="2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Connect with Swiggy and Zomato APIs for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 real-time restaurant data, live menus, and current availability.</a:t>
            </a:r>
          </a:p>
        </p:txBody>
      </p:sp>
      <p:pic>
        <p:nvPicPr>
          <p:cNvPr id="7" name="Image 1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404854" y="1838325"/>
            <a:ext cx="358616" cy="358616"/>
          </a:xfrm>
          <a:prstGeom prst="rect">
            <a:avLst/>
          </a:prstGeom>
        </p:spPr>
      </p:pic>
      <p:sp>
        <p:nvSpPr>
          <p:cNvPr id="8" name="Text 4"/>
          <p:cNvSpPr/>
          <p:nvPr>
            <p:custDataLst>
              <p:tags r:id="rId5"/>
            </p:custDataLst>
          </p:nvPr>
        </p:nvSpPr>
        <p:spPr>
          <a:xfrm>
            <a:off x="7404854" y="2376249"/>
            <a:ext cx="1687949" cy="2109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User Accounts</a:t>
            </a:r>
          </a:p>
        </p:txBody>
      </p:sp>
      <p:sp>
        <p:nvSpPr>
          <p:cNvPr id="9" name="Text 5"/>
          <p:cNvSpPr/>
          <p:nvPr>
            <p:custDataLst>
              <p:tags r:id="rId6"/>
            </p:custDataLst>
          </p:nvPr>
        </p:nvSpPr>
        <p:spPr>
          <a:xfrm>
            <a:off x="7404854" y="2673310"/>
            <a:ext cx="6723459" cy="2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Add login system with personalised profiles to save favourite 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restaurants and track order history.</a:t>
            </a:r>
          </a:p>
        </p:txBody>
      </p:sp>
      <p:pic>
        <p:nvPicPr>
          <p:cNvPr id="10" name="Image 2" descr="preencoded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2087" y="3189803"/>
            <a:ext cx="358616" cy="358616"/>
          </a:xfrm>
          <a:prstGeom prst="rect">
            <a:avLst/>
          </a:prstGeom>
        </p:spPr>
      </p:pic>
      <p:sp>
        <p:nvSpPr>
          <p:cNvPr id="11" name="Text 6"/>
          <p:cNvSpPr/>
          <p:nvPr>
            <p:custDataLst>
              <p:tags r:id="rId8"/>
            </p:custDataLst>
          </p:nvPr>
        </p:nvSpPr>
        <p:spPr>
          <a:xfrm>
            <a:off x="502087" y="3727728"/>
            <a:ext cx="1869758" cy="2109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GPS-Based Suggestions</a:t>
            </a:r>
          </a:p>
        </p:txBody>
      </p:sp>
      <p:sp>
        <p:nvSpPr>
          <p:cNvPr id="12" name="Text 7"/>
          <p:cNvSpPr/>
          <p:nvPr>
            <p:custDataLst>
              <p:tags r:id="rId9"/>
            </p:custDataLst>
          </p:nvPr>
        </p:nvSpPr>
        <p:spPr>
          <a:xfrm>
            <a:off x="502087" y="4024789"/>
            <a:ext cx="6723459" cy="2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Integrate location services to automatically 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show nearest restaurants based on your current GPS coordinates.</a:t>
            </a:r>
          </a:p>
        </p:txBody>
      </p:sp>
      <p:pic>
        <p:nvPicPr>
          <p:cNvPr id="13" name="Image 3" descr="preencoded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404854" y="3189803"/>
            <a:ext cx="358616" cy="358616"/>
          </a:xfrm>
          <a:prstGeom prst="rect">
            <a:avLst/>
          </a:prstGeom>
        </p:spPr>
      </p:pic>
      <p:sp>
        <p:nvSpPr>
          <p:cNvPr id="14" name="Text 8"/>
          <p:cNvSpPr/>
          <p:nvPr>
            <p:custDataLst>
              <p:tags r:id="rId11"/>
            </p:custDataLst>
          </p:nvPr>
        </p:nvSpPr>
        <p:spPr>
          <a:xfrm>
            <a:off x="7404854" y="3727728"/>
            <a:ext cx="1687949" cy="2109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Persistent Storage</a:t>
            </a:r>
          </a:p>
        </p:txBody>
      </p:sp>
      <p:sp>
        <p:nvSpPr>
          <p:cNvPr id="15" name="Text 9"/>
          <p:cNvSpPr/>
          <p:nvPr>
            <p:custDataLst>
              <p:tags r:id="rId12"/>
            </p:custDataLst>
          </p:nvPr>
        </p:nvSpPr>
        <p:spPr>
          <a:xfrm>
            <a:off x="7404854" y="4024789"/>
            <a:ext cx="6723459" cy="2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Store user feedback and preferences permanently in a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 database for improved personalisation over time.</a:t>
            </a:r>
          </a:p>
        </p:txBody>
      </p:sp>
      <p:pic>
        <p:nvPicPr>
          <p:cNvPr id="16" name="Image 4" descr="preencoded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2087" y="4541282"/>
            <a:ext cx="358616" cy="358616"/>
          </a:xfrm>
          <a:prstGeom prst="rect">
            <a:avLst/>
          </a:prstGeom>
        </p:spPr>
      </p:pic>
      <p:sp>
        <p:nvSpPr>
          <p:cNvPr id="17" name="Text 10"/>
          <p:cNvSpPr/>
          <p:nvPr>
            <p:custDataLst>
              <p:tags r:id="rId14"/>
            </p:custDataLst>
          </p:nvPr>
        </p:nvSpPr>
        <p:spPr>
          <a:xfrm>
            <a:off x="502087" y="5079206"/>
            <a:ext cx="1687949" cy="2109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Mobile Optimisation</a:t>
            </a:r>
          </a:p>
        </p:txBody>
      </p:sp>
      <p:sp>
        <p:nvSpPr>
          <p:cNvPr id="18" name="Text 11"/>
          <p:cNvSpPr/>
          <p:nvPr>
            <p:custDataLst>
              <p:tags r:id="rId15"/>
            </p:custDataLst>
          </p:nvPr>
        </p:nvSpPr>
        <p:spPr>
          <a:xfrm>
            <a:off x="502087" y="5376267"/>
            <a:ext cx="6723459" cy="2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Create a dedicated mobile-friendly version 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and native app for convenient access on the go.</a:t>
            </a:r>
          </a:p>
        </p:txBody>
      </p:sp>
      <p:pic>
        <p:nvPicPr>
          <p:cNvPr id="19" name="Image 5" descr="preencoded.png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404854" y="4541282"/>
            <a:ext cx="358616" cy="358616"/>
          </a:xfrm>
          <a:prstGeom prst="rect">
            <a:avLst/>
          </a:prstGeom>
        </p:spPr>
      </p:pic>
      <p:sp>
        <p:nvSpPr>
          <p:cNvPr id="20" name="Text 12"/>
          <p:cNvSpPr/>
          <p:nvPr>
            <p:custDataLst>
              <p:tags r:id="rId17"/>
            </p:custDataLst>
          </p:nvPr>
        </p:nvSpPr>
        <p:spPr>
          <a:xfrm>
            <a:off x="7404854" y="5079206"/>
            <a:ext cx="1687949" cy="2109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Deals &amp; Offers</a:t>
            </a:r>
          </a:p>
        </p:txBody>
      </p:sp>
      <p:sp>
        <p:nvSpPr>
          <p:cNvPr id="21" name="Text 13"/>
          <p:cNvSpPr/>
          <p:nvPr>
            <p:custDataLst>
              <p:tags r:id="rId18"/>
            </p:custDataLst>
          </p:nvPr>
        </p:nvSpPr>
        <p:spPr>
          <a:xfrm>
            <a:off x="7404854" y="5376267"/>
            <a:ext cx="6723459" cy="2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Add special offer banners, live deals section, and exclusive 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discount notifications to help users save money.</a:t>
            </a:r>
          </a:p>
        </p:txBody>
      </p:sp>
      <p:sp>
        <p:nvSpPr>
          <p:cNvPr id="22" name="Shape 14"/>
          <p:cNvSpPr/>
          <p:nvPr/>
        </p:nvSpPr>
        <p:spPr>
          <a:xfrm>
            <a:off x="517327" y="6469411"/>
            <a:ext cx="13626227" cy="25479"/>
          </a:xfrm>
          <a:prstGeom prst="rect">
            <a:avLst/>
          </a:prstGeom>
          <a:solidFill>
            <a:srgbClr val="272525">
              <a:alpha val="50000"/>
            </a:srgbClr>
          </a:solidFill>
        </p:spPr>
      </p:sp>
      <p:sp>
        <p:nvSpPr>
          <p:cNvPr id="23" name="Text 15"/>
          <p:cNvSpPr/>
          <p:nvPr/>
        </p:nvSpPr>
        <p:spPr>
          <a:xfrm>
            <a:off x="6301423" y="7002780"/>
            <a:ext cx="2025491" cy="2531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Source Serif 4 Semi Bold" panose="02040603050405020204" pitchFamily="34" charset="0"/>
                <a:ea typeface="Source Serif 4 Semi Bold" panose="02040603050405020204" pitchFamily="34" charset="-122"/>
                <a:cs typeface="Source Serif 4 Semi Bold" panose="02040603050405020204" pitchFamily="34" charset="-120"/>
              </a:rPr>
              <a:t>Thank You!</a:t>
            </a:r>
          </a:p>
        </p:txBody>
      </p:sp>
      <p:sp>
        <p:nvSpPr>
          <p:cNvPr id="24" name="Text 16"/>
          <p:cNvSpPr/>
          <p:nvPr/>
        </p:nvSpPr>
        <p:spPr>
          <a:xfrm>
            <a:off x="3346450" y="7433945"/>
            <a:ext cx="8858885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663575" indent="0" algn="l">
              <a:lnSpc>
                <a:spcPts val="1800"/>
              </a:lnSpc>
              <a:buNone/>
            </a:pPr>
            <a:r>
              <a:rPr lang="en-US" sz="2000" i="1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"EatEase helps you find good food faster—simple, smart, and satisfying."</a:t>
            </a:r>
          </a:p>
        </p:txBody>
      </p:sp>
      <p:sp>
        <p:nvSpPr>
          <p:cNvPr id="25" name="Text 17"/>
          <p:cNvSpPr/>
          <p:nvPr/>
        </p:nvSpPr>
        <p:spPr>
          <a:xfrm>
            <a:off x="6535103" y="7764145"/>
            <a:ext cx="13411081" cy="22955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Source Sans 3" panose="020B0303030403020204" pitchFamily="34" charset="0"/>
                <a:ea typeface="Source Sans 3" panose="020B0303030403020204" pitchFamily="34" charset="-122"/>
                <a:cs typeface="Source Sans 3" panose="020B0303030403020204" pitchFamily="34" charset="-120"/>
              </a:rPr>
              <a:t>Any questions?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680F9C8-7697-B5EE-3B74-E7917C67A76E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9316522" y="136564"/>
            <a:ext cx="3211504" cy="22791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96.65307086614166,&quot;left&quot;:39.53440944881889,&quot;top&quot;:144.75,&quot;width&quot;:1072.931181102362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5.32503937007874,&quot;left&quot;:491.043779527559,&quot;top&quot;:134.7,&quot;width&quot;:601.9124409448818}"/>
</p:tagLst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35</TotalTime>
  <Words>747</Words>
  <Application>Microsoft Office PowerPoint</Application>
  <PresentationFormat>Custom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Wingdings</vt:lpstr>
      <vt:lpstr>Calibri Light</vt:lpstr>
      <vt:lpstr>Arial</vt:lpstr>
      <vt:lpstr>Source Sans 3</vt:lpstr>
      <vt:lpstr>Calibri</vt:lpstr>
      <vt:lpstr>Source Serif 4 Light</vt:lpstr>
      <vt:lpstr>Source Serif 4 Semi Bold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sandhiya diya</cp:lastModifiedBy>
  <cp:revision>4</cp:revision>
  <dcterms:created xsi:type="dcterms:W3CDTF">2025-10-21T17:14:00Z</dcterms:created>
  <dcterms:modified xsi:type="dcterms:W3CDTF">2025-10-21T20:43:39Z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6395BAAE135D437B9281A6E0BEA883EB_12</vt:lpwstr>
  </property>
  <property fmtid="{D5CDD505-2E9C-101B-9397-08002B2CF9AE}" pid="3" name="KSOProductBuildVer">
    <vt:lpwstr>1033-12.2.0.23131</vt:lpwstr>
  </property>
</Properties>
</file>