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2.svg" ContentType="image/svg+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85" r:id="rId3"/>
    <p:sldId id="257" r:id="rId4"/>
    <p:sldId id="270" r:id="rId5"/>
    <p:sldId id="258" r:id="rId6"/>
    <p:sldId id="271" r:id="rId7"/>
    <p:sldId id="289" r:id="rId8"/>
    <p:sldId id="284" r:id="rId9"/>
    <p:sldId id="259" r:id="rId10"/>
    <p:sldId id="274" r:id="rId11"/>
    <p:sldId id="368" r:id="rId13"/>
    <p:sldId id="265" r:id="rId14"/>
    <p:sldId id="276" r:id="rId15"/>
    <p:sldId id="277" r:id="rId16"/>
    <p:sldId id="307" r:id="rId17"/>
    <p:sldId id="367" r:id="rId18"/>
    <p:sldId id="331" r:id="rId19"/>
    <p:sldId id="333" r:id="rId20"/>
    <p:sldId id="332" r:id="rId21"/>
    <p:sldId id="334" r:id="rId22"/>
    <p:sldId id="356" r:id="rId23"/>
    <p:sldId id="357" r:id="rId24"/>
    <p:sldId id="358" r:id="rId25"/>
    <p:sldId id="359" r:id="rId26"/>
    <p:sldId id="360" r:id="rId27"/>
    <p:sldId id="361" r:id="rId28"/>
    <p:sldId id="362" r:id="rId29"/>
    <p:sldId id="363" r:id="rId30"/>
    <p:sldId id="365" r:id="rId31"/>
    <p:sldId id="364" r:id="rId32"/>
    <p:sldId id="370" r:id="rId33"/>
    <p:sldId id="329" r:id="rId34"/>
    <p:sldId id="369" r:id="rId35"/>
    <p:sldId id="371" r:id="rId36"/>
    <p:sldId id="279" r:id="rId37"/>
    <p:sldId id="269" r:id="rId38"/>
  </p:sldIdLst>
  <p:sldSz cx="18288000" cy="10287000"/>
  <p:notesSz cx="6858000" cy="9144000"/>
  <p:embeddedFontLst>
    <p:embeddedFont>
      <p:font typeface="SimSun" panose="02010600030101010101" pitchFamily="2" charset="-122"/>
      <p:regular r:id="rId42"/>
    </p:embeddedFont>
    <p:embeddedFont>
      <p:font typeface="Lato Bold" panose="020F0502020204030203"/>
      <p:bold r:id="rId43"/>
    </p:embeddedFont>
    <p:embeddedFont>
      <p:font typeface="Calibri" panose="020F0502020204030204" charset="0"/>
      <p:regular r:id="rId44"/>
      <p:bold r:id="rId45"/>
      <p:italic r:id="rId46"/>
      <p:boldItalic r:id="rId47"/>
    </p:embeddedFont>
    <p:embeddedFont>
      <p:font typeface="Poppins" panose="00000500000000000000"/>
      <p:regular r:id="rId48"/>
      <p:bold r:id="rId49"/>
      <p:italic r:id="rId50"/>
      <p:boldItalic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B9CDE5"/>
    <a:srgbClr val="F7F7F7"/>
    <a:srgbClr val="1E0B93"/>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139" autoAdjust="0"/>
  </p:normalViewPr>
  <p:slideViewPr>
    <p:cSldViewPr showGuides="1">
      <p:cViewPr varScale="1">
        <p:scale>
          <a:sx n="41" d="100"/>
          <a:sy n="41" d="100"/>
        </p:scale>
        <p:origin x="1056" y="66"/>
      </p:cViewPr>
      <p:guideLst>
        <p:guide orient="horz" pos="2234"/>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font" Target="fonts/font10.fntdata"/><Relationship Id="rId50" Type="http://schemas.openxmlformats.org/officeDocument/2006/relationships/font" Target="fonts/font9.fntdata"/><Relationship Id="rId5" Type="http://schemas.openxmlformats.org/officeDocument/2006/relationships/slide" Target="slides/slide3.xml"/><Relationship Id="rId49" Type="http://schemas.openxmlformats.org/officeDocument/2006/relationships/font" Target="fonts/font8.fntdata"/><Relationship Id="rId48" Type="http://schemas.openxmlformats.org/officeDocument/2006/relationships/font" Target="fonts/font7.fntdata"/><Relationship Id="rId47" Type="http://schemas.openxmlformats.org/officeDocument/2006/relationships/font" Target="fonts/font6.fntdata"/><Relationship Id="rId46" Type="http://schemas.openxmlformats.org/officeDocument/2006/relationships/font" Target="fonts/font5.fntdata"/><Relationship Id="rId45" Type="http://schemas.openxmlformats.org/officeDocument/2006/relationships/font" Target="fonts/font4.fntdata"/><Relationship Id="rId44" Type="http://schemas.openxmlformats.org/officeDocument/2006/relationships/font" Target="fonts/font3.fntdata"/><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9D3A19-816E-4CC3-81F7-30B6D951F9D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1A7CAC-3448-4976-A233-31D86C84A6B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1A7CAC-3448-4976-A233-31D86C84A6B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emf"/><Relationship Id="rId3" Type="http://schemas.openxmlformats.org/officeDocument/2006/relationships/tags" Target="../tags/tag2.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jpeg"/><Relationship Id="rId3" Type="http://schemas.openxmlformats.org/officeDocument/2006/relationships/tags" Target="../tags/tag3.xml"/><Relationship Id="rId2" Type="http://schemas.openxmlformats.org/officeDocument/2006/relationships/image" Target="../media/image10.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5.emf"/><Relationship Id="rId3" Type="http://schemas.openxmlformats.org/officeDocument/2006/relationships/tags" Target="../tags/tag4.xml"/><Relationship Id="rId2" Type="http://schemas.openxmlformats.org/officeDocument/2006/relationships/image" Target="../media/image10.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emf"/><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7.emf"/><Relationship Id="rId3" Type="http://schemas.openxmlformats.org/officeDocument/2006/relationships/tags" Target="../tags/tag5.xml"/><Relationship Id="rId2" Type="http://schemas.openxmlformats.org/officeDocument/2006/relationships/image" Target="../media/image10.png"/><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emf"/><Relationship Id="rId3" Type="http://schemas.openxmlformats.org/officeDocument/2006/relationships/tags" Target="../tags/tag6.xml"/><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emf"/><Relationship Id="rId3" Type="http://schemas.openxmlformats.org/officeDocument/2006/relationships/tags" Target="../tags/tag7.xml"/><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jpeg"/><Relationship Id="rId2" Type="http://schemas.openxmlformats.org/officeDocument/2006/relationships/image" Target="../media/image10.png"/><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tags" Target="../tags/tag8.xml"/><Relationship Id="rId2" Type="http://schemas.openxmlformats.org/officeDocument/2006/relationships/image" Target="../media/image10.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jpeg"/><Relationship Id="rId2" Type="http://schemas.openxmlformats.org/officeDocument/2006/relationships/image" Target="../media/image10.png"/><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emf"/><Relationship Id="rId3" Type="http://schemas.openxmlformats.org/officeDocument/2006/relationships/tags" Target="../tags/tag9.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jpeg"/><Relationship Id="rId2" Type="http://schemas.openxmlformats.org/officeDocument/2006/relationships/image" Target="../media/image10.png"/><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image" Target="../media/image10.png"/><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1B277B"/>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60"/>
                </a:lnSpc>
              </a:pPr>
              <a:endParaRPr dirty="0"/>
            </a:p>
          </p:txBody>
        </p:sp>
      </p:grpSp>
      <p:sp>
        <p:nvSpPr>
          <p:cNvPr id="6" name="TextBox 6"/>
          <p:cNvSpPr txBox="1"/>
          <p:nvPr/>
        </p:nvSpPr>
        <p:spPr>
          <a:xfrm>
            <a:off x="3286084" y="2400516"/>
            <a:ext cx="12637313" cy="682366"/>
          </a:xfrm>
          <a:prstGeom prst="rect">
            <a:avLst/>
          </a:prstGeom>
        </p:spPr>
        <p:txBody>
          <a:bodyPr wrap="square" lIns="0" tIns="0" rIns="0" bIns="0" rtlCol="0" anchor="t">
            <a:spAutoFit/>
          </a:bodyPr>
          <a:lstStyle/>
          <a:p>
            <a:pPr algn="l">
              <a:lnSpc>
                <a:spcPts val="5945"/>
              </a:lnSpc>
              <a:spcBef>
                <a:spcPct val="0"/>
              </a:spcBef>
            </a:pPr>
            <a:r>
              <a:rPr lang="en-US" sz="3200" b="1" dirty="0">
                <a:solidFill>
                  <a:srgbClr val="1E0B93"/>
                </a:solidFill>
                <a:latin typeface="Times New Roman" panose="02020603050405020304" pitchFamily="18" charset="0"/>
                <a:cs typeface="Times New Roman" panose="02020603050405020304" pitchFamily="18" charset="0"/>
              </a:rPr>
              <a:t>Department of Electronics and Communication Engineering </a:t>
            </a:r>
            <a:endParaRPr lang="en-US" sz="3200" b="1" dirty="0">
              <a:solidFill>
                <a:srgbClr val="1E0B93"/>
              </a:solidFill>
              <a:latin typeface="Times New Roman" panose="02020603050405020304" pitchFamily="18" charset="0"/>
              <a:cs typeface="Times New Roman" panose="02020603050405020304" pitchFamily="18" charset="0"/>
            </a:endParaRPr>
          </a:p>
        </p:txBody>
      </p:sp>
      <p:sp>
        <p:nvSpPr>
          <p:cNvPr id="8" name="AutoShape 8"/>
          <p:cNvSpPr/>
          <p:nvPr/>
        </p:nvSpPr>
        <p:spPr>
          <a:xfrm flipV="1">
            <a:off x="3472284" y="5053582"/>
            <a:ext cx="11779328" cy="89918"/>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9" name="Freeform 9"/>
          <p:cNvSpPr/>
          <p:nvPr/>
        </p:nvSpPr>
        <p:spPr>
          <a:xfrm>
            <a:off x="16128562" y="-215"/>
            <a:ext cx="2147373" cy="2697656"/>
          </a:xfrm>
          <a:custGeom>
            <a:avLst/>
            <a:gdLst/>
            <a:ahLst/>
            <a:cxnLst/>
            <a:rect l="l" t="t" r="r" b="b"/>
            <a:pathLst>
              <a:path w="4160184" h="4114800">
                <a:moveTo>
                  <a:pt x="0" y="0"/>
                </a:moveTo>
                <a:lnTo>
                  <a:pt x="4160184" y="0"/>
                </a:lnTo>
                <a:lnTo>
                  <a:pt x="4160184" y="4114800"/>
                </a:lnTo>
                <a:lnTo>
                  <a:pt x="0" y="4114800"/>
                </a:lnTo>
                <a:lnTo>
                  <a:pt x="0" y="0"/>
                </a:lnTo>
                <a:close/>
              </a:path>
            </a:pathLst>
          </a:custGeom>
          <a:blipFill>
            <a:blip r:embed="rId1">
              <a:alphaModFix amt="37000"/>
              <a:extLst>
                <a:ext uri="{96DAC541-7B7A-43D3-8B79-37D633B846F1}">
                  <asvg:svgBlip xmlns:asvg="http://schemas.microsoft.com/office/drawing/2016/SVG/main" r:embed="rId2"/>
                </a:ext>
              </a:extLst>
            </a:blip>
            <a:stretch>
              <a:fillRect/>
            </a:stretch>
          </a:blipFill>
        </p:spPr>
        <p:txBody>
          <a:bodyPr/>
          <a:lstStyle/>
          <a:p>
            <a:endParaRPr lang="en-IN" dirty="0"/>
          </a:p>
        </p:txBody>
      </p:sp>
      <p:sp>
        <p:nvSpPr>
          <p:cNvPr id="10" name="TextBox 10"/>
          <p:cNvSpPr txBox="1"/>
          <p:nvPr/>
        </p:nvSpPr>
        <p:spPr>
          <a:xfrm>
            <a:off x="3635535" y="6223620"/>
            <a:ext cx="6583633" cy="487313"/>
          </a:xfrm>
          <a:prstGeom prst="rect">
            <a:avLst/>
          </a:prstGeom>
        </p:spPr>
        <p:txBody>
          <a:bodyPr lIns="0" tIns="0" rIns="0" bIns="0" rtlCol="0" anchor="t">
            <a:spAutoFit/>
          </a:bodyPr>
          <a:lstStyle/>
          <a:p>
            <a:pPr algn="l">
              <a:lnSpc>
                <a:spcPts val="3800"/>
              </a:lnSpc>
              <a:spcBef>
                <a:spcPct val="0"/>
              </a:spcBef>
            </a:pPr>
            <a:r>
              <a:rPr lang="en-US" sz="3600" b="1" dirty="0">
                <a:solidFill>
                  <a:srgbClr val="000000"/>
                </a:solidFill>
                <a:latin typeface="Times New Roman" panose="02020603050405020304" pitchFamily="18" charset="0"/>
                <a:cs typeface="Times New Roman" panose="02020603050405020304" pitchFamily="18" charset="0"/>
              </a:rPr>
              <a:t>Guided  by</a:t>
            </a:r>
            <a:endParaRPr lang="en-US" sz="3600" b="1" dirty="0">
              <a:solidFill>
                <a:srgbClr val="000000"/>
              </a:solidFill>
              <a:latin typeface="Times New Roman" panose="02020603050405020304" pitchFamily="18" charset="0"/>
              <a:cs typeface="Times New Roman" panose="02020603050405020304" pitchFamily="18" charset="0"/>
            </a:endParaRPr>
          </a:p>
        </p:txBody>
      </p:sp>
      <p:grpSp>
        <p:nvGrpSpPr>
          <p:cNvPr id="11" name="Group 11"/>
          <p:cNvGrpSpPr>
            <a:grpSpLocks noChangeAspect="1"/>
          </p:cNvGrpSpPr>
          <p:nvPr/>
        </p:nvGrpSpPr>
        <p:grpSpPr>
          <a:xfrm>
            <a:off x="828541" y="426003"/>
            <a:ext cx="1491797" cy="1492952"/>
            <a:chOff x="0" y="0"/>
            <a:chExt cx="3673970" cy="3676815"/>
          </a:xfrm>
        </p:grpSpPr>
        <p:sp>
          <p:nvSpPr>
            <p:cNvPr id="12" name="Freeform 12"/>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3" name="Freeform 13"/>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4" name="Freeform 14"/>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15" name="Freeform 15"/>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16" name="Freeform 16"/>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17" name="Freeform 17"/>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18" name="Freeform 18"/>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19" name="Freeform 19"/>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0" name="Freeform 20"/>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21" name="TextBox 21"/>
          <p:cNvSpPr txBox="1"/>
          <p:nvPr/>
        </p:nvSpPr>
        <p:spPr>
          <a:xfrm>
            <a:off x="3352208" y="599930"/>
            <a:ext cx="9220816" cy="507383"/>
          </a:xfrm>
          <a:prstGeom prst="rect">
            <a:avLst/>
          </a:prstGeom>
        </p:spPr>
        <p:txBody>
          <a:bodyPr wrap="square" lIns="0" tIns="0" rIns="0" bIns="0" rtlCol="0" anchor="t">
            <a:spAutoFit/>
          </a:bodyPr>
          <a:lstStyle/>
          <a:p>
            <a:pPr algn="l">
              <a:lnSpc>
                <a:spcPts val="3735"/>
              </a:lnSpc>
              <a:spcBef>
                <a:spcPct val="0"/>
              </a:spcBef>
            </a:pPr>
            <a:r>
              <a:rPr lang="en-US" sz="4400" b="1" dirty="0">
                <a:solidFill>
                  <a:srgbClr val="1B277B"/>
                </a:solidFill>
                <a:latin typeface="Times New Roman" panose="02020603050405020304" pitchFamily="18" charset="0"/>
                <a:cs typeface="Times New Roman" panose="02020603050405020304" pitchFamily="18" charset="0"/>
              </a:rPr>
              <a:t>SRI MANAKULA VINAYAGAR</a:t>
            </a:r>
            <a:endParaRPr lang="en-US" sz="4400" b="1" dirty="0">
              <a:solidFill>
                <a:srgbClr val="1B277B"/>
              </a:solidFill>
              <a:latin typeface="Times New Roman" panose="02020603050405020304" pitchFamily="18" charset="0"/>
              <a:cs typeface="Times New Roman" panose="02020603050405020304" pitchFamily="18" charset="0"/>
            </a:endParaRPr>
          </a:p>
        </p:txBody>
      </p:sp>
      <p:sp>
        <p:nvSpPr>
          <p:cNvPr id="22" name="TextBox 22"/>
          <p:cNvSpPr txBox="1"/>
          <p:nvPr/>
        </p:nvSpPr>
        <p:spPr>
          <a:xfrm>
            <a:off x="3635535" y="6897934"/>
            <a:ext cx="4464050" cy="358775"/>
          </a:xfrm>
          <a:prstGeom prst="rect">
            <a:avLst/>
          </a:prstGeom>
        </p:spPr>
        <p:txBody>
          <a:bodyPr lIns="0" tIns="0" rIns="0" bIns="0" rtlCol="0" anchor="t">
            <a:spAutoFit/>
          </a:bodyPr>
          <a:lstStyle/>
          <a:p>
            <a:pPr algn="l">
              <a:lnSpc>
                <a:spcPts val="2800"/>
              </a:lnSpc>
              <a:spcBef>
                <a:spcPct val="0"/>
              </a:spcBef>
            </a:pPr>
            <a:r>
              <a:rPr lang="en-US" sz="3200" b="1" dirty="0">
                <a:solidFill>
                  <a:srgbClr val="000000"/>
                </a:solidFill>
                <a:latin typeface="Times New Roman" panose="02020603050405020304" pitchFamily="18" charset="0"/>
                <a:cs typeface="Times New Roman" panose="02020603050405020304" pitchFamily="18" charset="0"/>
              </a:rPr>
              <a:t>Dr. N. SARANYA</a:t>
            </a:r>
            <a:endParaRPr lang="en-US" sz="3200" b="1" dirty="0">
              <a:solidFill>
                <a:srgbClr val="000000"/>
              </a:solidFill>
              <a:latin typeface="Times New Roman" panose="02020603050405020304" pitchFamily="18" charset="0"/>
              <a:cs typeface="Times New Roman" panose="02020603050405020304" pitchFamily="18" charset="0"/>
            </a:endParaRPr>
          </a:p>
        </p:txBody>
      </p:sp>
      <p:sp>
        <p:nvSpPr>
          <p:cNvPr id="23" name="TextBox 23"/>
          <p:cNvSpPr txBox="1"/>
          <p:nvPr/>
        </p:nvSpPr>
        <p:spPr>
          <a:xfrm>
            <a:off x="3635535" y="7298295"/>
            <a:ext cx="4464050" cy="365485"/>
          </a:xfrm>
          <a:prstGeom prst="rect">
            <a:avLst/>
          </a:prstGeom>
        </p:spPr>
        <p:txBody>
          <a:bodyPr lIns="0" tIns="0" rIns="0" bIns="0" rtlCol="0" anchor="t">
            <a:spAutoFit/>
          </a:bodyPr>
          <a:lstStyle/>
          <a:p>
            <a:pPr>
              <a:lnSpc>
                <a:spcPts val="280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Assistant Professor</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25" name="TextBox 25"/>
          <p:cNvSpPr txBox="1"/>
          <p:nvPr/>
        </p:nvSpPr>
        <p:spPr>
          <a:xfrm>
            <a:off x="3284013" y="1918955"/>
            <a:ext cx="7286676" cy="225511"/>
          </a:xfrm>
          <a:prstGeom prst="rect">
            <a:avLst/>
          </a:prstGeom>
        </p:spPr>
        <p:txBody>
          <a:bodyPr wrap="square" lIns="0" tIns="0" rIns="0" bIns="0" rtlCol="0" anchor="t">
            <a:spAutoFit/>
          </a:bodyPr>
          <a:lstStyle/>
          <a:p>
            <a:pPr algn="l">
              <a:lnSpc>
                <a:spcPts val="1525"/>
              </a:lnSpc>
            </a:pPr>
            <a:r>
              <a:rPr lang="en-US" sz="2400" spc="102" dirty="0">
                <a:solidFill>
                  <a:schemeClr val="accent6">
                    <a:lumMod val="75000"/>
                  </a:schemeClr>
                </a:solidFill>
                <a:latin typeface="Trajan Pro"/>
              </a:rPr>
              <a:t>(</a:t>
            </a:r>
            <a:r>
              <a:rPr lang="en-US" sz="2400" spc="102" dirty="0">
                <a:solidFill>
                  <a:schemeClr val="accent6">
                    <a:lumMod val="75000"/>
                  </a:schemeClr>
                </a:solidFill>
                <a:latin typeface="Times New Roman" panose="02020603050405020304" pitchFamily="18" charset="0"/>
                <a:cs typeface="Times New Roman" panose="02020603050405020304" pitchFamily="18" charset="0"/>
              </a:rPr>
              <a:t>An Autonomous Institution)</a:t>
            </a:r>
            <a:endParaRPr lang="en-US" sz="2400" spc="102"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6" name="TextBox 26"/>
          <p:cNvSpPr txBox="1"/>
          <p:nvPr/>
        </p:nvSpPr>
        <p:spPr>
          <a:xfrm>
            <a:off x="3286084" y="1283965"/>
            <a:ext cx="8501122" cy="404726"/>
          </a:xfrm>
          <a:prstGeom prst="rect">
            <a:avLst/>
          </a:prstGeom>
        </p:spPr>
        <p:txBody>
          <a:bodyPr wrap="square" lIns="0" tIns="0" rIns="0" bIns="0" rtlCol="0" anchor="t">
            <a:spAutoFit/>
          </a:bodyPr>
          <a:lstStyle/>
          <a:p>
            <a:pPr algn="l">
              <a:lnSpc>
                <a:spcPts val="2810"/>
              </a:lnSpc>
              <a:spcBef>
                <a:spcPct val="0"/>
              </a:spcBef>
            </a:pPr>
            <a:r>
              <a:rPr lang="en-US" sz="4000" dirty="0">
                <a:solidFill>
                  <a:srgbClr val="1B277B"/>
                </a:solidFill>
                <a:latin typeface="Times New Roman" panose="02020603050405020304" pitchFamily="18" charset="0"/>
                <a:cs typeface="Times New Roman" panose="02020603050405020304" pitchFamily="18" charset="0"/>
              </a:rPr>
              <a:t>ENGINEERING COLLEGE</a:t>
            </a:r>
            <a:endParaRPr lang="en-US" sz="4000" dirty="0">
              <a:solidFill>
                <a:srgbClr val="1B277B"/>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3286084" y="3489169"/>
            <a:ext cx="12854543" cy="2214880"/>
          </a:xfrm>
          <a:prstGeom prst="rect">
            <a:avLst/>
          </a:prstGeom>
          <a:noFill/>
        </p:spPr>
        <p:txBody>
          <a:bodyPr wrap="square" rtlCol="0">
            <a:spAutoFit/>
          </a:bodyPr>
          <a:lstStyle/>
          <a:p>
            <a:pPr algn="just"/>
            <a:r>
              <a:rPr lang="en-US" sz="4600" b="1" kern="10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Reconfigurable</a:t>
            </a:r>
            <a:r>
              <a:rPr lang="en-US" sz="4600" b="1" kern="100" spc="-1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4600" b="1" kern="10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Band</a:t>
            </a:r>
            <a:r>
              <a:rPr lang="en-US" sz="4600" b="1" kern="100" spc="-25"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IN" altLang="en-US" sz="4600" b="1" kern="100" spc="-25"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Notch</a:t>
            </a:r>
            <a:r>
              <a:rPr lang="en-US" sz="4600" b="1" kern="100" spc="-2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4600" b="1" kern="10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Filter</a:t>
            </a:r>
            <a:r>
              <a:rPr lang="en-US" sz="4600" b="1" kern="100" spc="-25"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4600" b="1" kern="10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for</a:t>
            </a:r>
            <a:r>
              <a:rPr lang="en-US" sz="4600" b="1" kern="100" spc="-15"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4600" b="1" kern="10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Cognitive</a:t>
            </a:r>
            <a:r>
              <a:rPr lang="en-US" sz="4600" b="1" kern="100" spc="-15"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4600" b="1" kern="10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Radio</a:t>
            </a:r>
            <a:r>
              <a:rPr lang="en-US" sz="4600" b="1" kern="100" spc="-15"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4600" b="1" kern="10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in</a:t>
            </a:r>
            <a:r>
              <a:rPr lang="en-US" sz="4600" b="1" kern="100" spc="-35"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4600" b="1" kern="10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Defense</a:t>
            </a:r>
            <a:r>
              <a:rPr lang="en-US" sz="4600" b="1" kern="100" spc="-25"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 </a:t>
            </a:r>
            <a:r>
              <a:rPr lang="en-US" sz="4600" b="1" kern="100" spc="-1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sym typeface="+mn-ea"/>
              </a:rPr>
              <a:t>Electroveil</a:t>
            </a:r>
            <a:endParaRPr lang="en-US" sz="4600" b="1" kern="100" spc="-10" dirty="0">
              <a:solidFill>
                <a:srgbClr val="FF9900"/>
              </a:solidFill>
              <a:effectLst/>
              <a:latin typeface="Times New Roman" panose="02020603050405020304" pitchFamily="18" charset="0"/>
              <a:ea typeface="SimSun" panose="02010600030101010101" pitchFamily="2" charset="-122"/>
              <a:cs typeface="Times New Roman" panose="02020603050405020304" pitchFamily="18" charset="0"/>
            </a:endParaRPr>
          </a:p>
          <a:p>
            <a:pPr algn="just"/>
            <a:endParaRPr lang="en-US" sz="4600" b="1" dirty="0">
              <a:solidFill>
                <a:schemeClr val="accent6">
                  <a:lumMod val="75000"/>
                </a:schemeClr>
              </a:solidFill>
              <a:latin typeface="Times New Roman" panose="02020603050405020304" pitchFamily="18" charset="0"/>
              <a:ea typeface="Lato Bold" panose="020F0502020204030203" charset="0"/>
              <a:cs typeface="Times New Roman" panose="02020603050405020304" pitchFamily="18" charset="0"/>
            </a:endParaRPr>
          </a:p>
        </p:txBody>
      </p:sp>
      <p:sp>
        <p:nvSpPr>
          <p:cNvPr id="28" name="TextBox 23"/>
          <p:cNvSpPr txBox="1"/>
          <p:nvPr/>
        </p:nvSpPr>
        <p:spPr>
          <a:xfrm>
            <a:off x="3630487" y="7730343"/>
            <a:ext cx="4464050" cy="365485"/>
          </a:xfrm>
          <a:prstGeom prst="rect">
            <a:avLst/>
          </a:prstGeom>
        </p:spPr>
        <p:txBody>
          <a:bodyPr lIns="0" tIns="0" rIns="0" bIns="0" rtlCol="0" anchor="t">
            <a:spAutoFit/>
          </a:bodyPr>
          <a:lstStyle/>
          <a:p>
            <a:pPr>
              <a:lnSpc>
                <a:spcPts val="2800"/>
              </a:lnSpc>
              <a:spcBef>
                <a:spcPct val="0"/>
              </a:spcBef>
            </a:pPr>
            <a:r>
              <a:rPr lang="en-US" sz="3200" dirty="0">
                <a:solidFill>
                  <a:srgbClr val="000000"/>
                </a:solidFill>
                <a:latin typeface="Times New Roman" panose="02020603050405020304" pitchFamily="18" charset="0"/>
                <a:cs typeface="Times New Roman" panose="02020603050405020304" pitchFamily="18" charset="0"/>
              </a:rPr>
              <a:t>Department of ECE</a:t>
            </a:r>
            <a:endParaRPr lang="en-US" sz="3200" dirty="0">
              <a:solidFill>
                <a:srgbClr val="000000"/>
              </a:solidFill>
              <a:latin typeface="Times New Roman" panose="02020603050405020304" pitchFamily="18" charset="0"/>
              <a:cs typeface="Times New Roman" panose="02020603050405020304" pitchFamily="18" charset="0"/>
            </a:endParaRPr>
          </a:p>
        </p:txBody>
      </p:sp>
      <p:sp>
        <p:nvSpPr>
          <p:cNvPr id="33" name="TextBox 10"/>
          <p:cNvSpPr txBox="1"/>
          <p:nvPr/>
        </p:nvSpPr>
        <p:spPr>
          <a:xfrm>
            <a:off x="10787562" y="6212649"/>
            <a:ext cx="6583633" cy="487313"/>
          </a:xfrm>
          <a:prstGeom prst="rect">
            <a:avLst/>
          </a:prstGeom>
        </p:spPr>
        <p:txBody>
          <a:bodyPr lIns="0" tIns="0" rIns="0" bIns="0" rtlCol="0" anchor="t">
            <a:spAutoFit/>
          </a:bodyPr>
          <a:lstStyle/>
          <a:p>
            <a:pPr algn="l">
              <a:lnSpc>
                <a:spcPts val="3800"/>
              </a:lnSpc>
              <a:spcBef>
                <a:spcPct val="0"/>
              </a:spcBef>
            </a:pPr>
            <a:r>
              <a:rPr lang="en-US" sz="3200" b="1" dirty="0">
                <a:solidFill>
                  <a:srgbClr val="000000"/>
                </a:solidFill>
                <a:latin typeface="Times New Roman" panose="02020603050405020304" pitchFamily="18" charset="0"/>
                <a:cs typeface="Times New Roman" panose="02020603050405020304" pitchFamily="18" charset="0"/>
              </a:rPr>
              <a:t>Presented   by</a:t>
            </a:r>
            <a:endParaRPr lang="en-US" sz="3200" b="1" dirty="0">
              <a:solidFill>
                <a:srgbClr val="000000"/>
              </a:solidFill>
              <a:latin typeface="Times New Roman" panose="02020603050405020304" pitchFamily="18" charset="0"/>
              <a:cs typeface="Times New Roman" panose="02020603050405020304" pitchFamily="18" charset="0"/>
            </a:endParaRPr>
          </a:p>
        </p:txBody>
      </p:sp>
      <p:sp>
        <p:nvSpPr>
          <p:cNvPr id="34" name="TextBox 22"/>
          <p:cNvSpPr txBox="1"/>
          <p:nvPr/>
        </p:nvSpPr>
        <p:spPr>
          <a:xfrm>
            <a:off x="10787562" y="6765144"/>
            <a:ext cx="7493822" cy="358775"/>
          </a:xfrm>
          <a:prstGeom prst="rect">
            <a:avLst/>
          </a:prstGeom>
        </p:spPr>
        <p:txBody>
          <a:bodyPr wrap="square" lIns="0" tIns="0" rIns="0" bIns="0" rtlCol="0" anchor="t">
            <a:spAutoFit/>
          </a:bodyPr>
          <a:lstStyle/>
          <a:p>
            <a:pPr algn="l">
              <a:lnSpc>
                <a:spcPts val="2800"/>
              </a:lnSpc>
              <a:spcBef>
                <a:spcPct val="0"/>
              </a:spcBef>
            </a:pPr>
            <a:r>
              <a:rPr lang="en-US" sz="2800" b="1" dirty="0">
                <a:solidFill>
                  <a:srgbClr val="000000"/>
                </a:solidFill>
                <a:latin typeface="Times New Roman" panose="02020603050405020304" pitchFamily="18" charset="0"/>
                <a:cs typeface="Times New Roman" panose="02020603050405020304" pitchFamily="18" charset="0"/>
              </a:rPr>
              <a:t>SANTHIYA B (21UEC158)</a:t>
            </a:r>
            <a:endParaRPr lang="en-US" sz="2800" b="1" dirty="0">
              <a:solidFill>
                <a:srgbClr val="000000"/>
              </a:solidFill>
              <a:latin typeface="Times New Roman" panose="02020603050405020304" pitchFamily="18" charset="0"/>
              <a:cs typeface="Times New Roman" panose="02020603050405020304" pitchFamily="18" charset="0"/>
            </a:endParaRPr>
          </a:p>
        </p:txBody>
      </p:sp>
      <p:sp>
        <p:nvSpPr>
          <p:cNvPr id="35" name="TextBox 23"/>
          <p:cNvSpPr txBox="1"/>
          <p:nvPr/>
        </p:nvSpPr>
        <p:spPr>
          <a:xfrm>
            <a:off x="10787562" y="7257504"/>
            <a:ext cx="4464050" cy="359073"/>
          </a:xfrm>
          <a:prstGeom prst="rect">
            <a:avLst/>
          </a:prstGeom>
        </p:spPr>
        <p:txBody>
          <a:bodyPr lIns="0" tIns="0" rIns="0" bIns="0" rtlCol="0" anchor="t">
            <a:spAutoFit/>
          </a:bodyPr>
          <a:lstStyle/>
          <a:p>
            <a:pPr>
              <a:lnSpc>
                <a:spcPts val="2800"/>
              </a:lnSpc>
              <a:spcBef>
                <a:spcPct val="0"/>
              </a:spcBef>
            </a:pPr>
            <a:r>
              <a:rPr lang="en-GB" sz="2800" dirty="0">
                <a:solidFill>
                  <a:srgbClr val="000000"/>
                </a:solidFill>
                <a:latin typeface="Times New Roman" panose="02020603050405020304" pitchFamily="18" charset="0"/>
                <a:cs typeface="Times New Roman" panose="02020603050405020304" pitchFamily="18" charset="0"/>
              </a:rPr>
              <a:t>IV Year A Section</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36" name="TextBox 23"/>
          <p:cNvSpPr txBox="1"/>
          <p:nvPr/>
        </p:nvSpPr>
        <p:spPr>
          <a:xfrm>
            <a:off x="10787562" y="7768975"/>
            <a:ext cx="4464050" cy="359073"/>
          </a:xfrm>
          <a:prstGeom prst="rect">
            <a:avLst/>
          </a:prstGeom>
        </p:spPr>
        <p:txBody>
          <a:bodyPr lIns="0" tIns="0" rIns="0" bIns="0" rtlCol="0" anchor="t">
            <a:spAutoFit/>
          </a:bodyPr>
          <a:lstStyle/>
          <a:p>
            <a:pPr>
              <a:lnSpc>
                <a:spcPts val="2800"/>
              </a:lnSpc>
              <a:spcBef>
                <a:spcPct val="0"/>
              </a:spcBef>
            </a:pPr>
            <a:r>
              <a:rPr lang="en-US" sz="2800" dirty="0">
                <a:solidFill>
                  <a:srgbClr val="000000"/>
                </a:solidFill>
                <a:latin typeface="Times New Roman" panose="02020603050405020304" pitchFamily="18" charset="0"/>
                <a:cs typeface="Times New Roman" panose="02020603050405020304" pitchFamily="18" charset="0"/>
              </a:rPr>
              <a:t>Department of ECE</a:t>
            </a:r>
            <a:endParaRPr lang="en-US" sz="2800" dirty="0">
              <a:solidFill>
                <a:srgbClr val="000000"/>
              </a:solidFill>
              <a:latin typeface="Times New Roman" panose="02020603050405020304" pitchFamily="18" charset="0"/>
              <a:cs typeface="Times New Roman" panose="02020603050405020304" pitchFamily="18" charset="0"/>
            </a:endParaRPr>
          </a:p>
        </p:txBody>
      </p:sp>
      <p:cxnSp>
        <p:nvCxnSpPr>
          <p:cNvPr id="32" name="Straight Connector 31"/>
          <p:cNvCxnSpPr/>
          <p:nvPr/>
        </p:nvCxnSpPr>
        <p:spPr>
          <a:xfrm>
            <a:off x="3286084" y="1712888"/>
            <a:ext cx="6000792" cy="1588"/>
          </a:xfrm>
          <a:prstGeom prst="line">
            <a:avLst/>
          </a:prstGeom>
          <a:ln w="28575">
            <a:solidFill>
              <a:srgbClr val="1E0B9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432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endParaRPr lang="en-IN" dirty="0"/>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dirty="0"/>
          </a:p>
        </p:txBody>
      </p:sp>
      <p:sp>
        <p:nvSpPr>
          <p:cNvPr id="24" name="Rectangle 23"/>
          <p:cNvSpPr/>
          <p:nvPr/>
        </p:nvSpPr>
        <p:spPr>
          <a:xfrm>
            <a:off x="785754" y="2643170"/>
            <a:ext cx="13542822" cy="706755"/>
          </a:xfrm>
          <a:prstGeom prst="rect">
            <a:avLst/>
          </a:prstGeom>
        </p:spPr>
        <p:txBody>
          <a:bodyPr wrap="square">
            <a:spAutoFit/>
          </a:bodyPr>
          <a:lstStyle/>
          <a:p>
            <a:r>
              <a:rPr lang="en-GB" sz="4000" dirty="0">
                <a:solidFill>
                  <a:srgbClr val="FF0000"/>
                </a:solidFill>
                <a:latin typeface="Arial" panose="020B0604020202020204" pitchFamily="34" charset="0"/>
                <a:cs typeface="Arial" panose="020B0604020202020204" pitchFamily="34" charset="0"/>
              </a:rPr>
              <a:t> </a:t>
            </a:r>
            <a:endParaRPr lang="en-GB" sz="4000" dirty="0">
              <a:solidFill>
                <a:srgbClr val="FF0000"/>
              </a:solidFill>
              <a:latin typeface="Arial" panose="020B0604020202020204" pitchFamily="34" charset="0"/>
              <a:cs typeface="Arial" panose="020B0604020202020204" pitchFamily="34" charset="0"/>
            </a:endParaRPr>
          </a:p>
        </p:txBody>
      </p:sp>
      <p:sp>
        <p:nvSpPr>
          <p:cNvPr id="9" name="TextBox 8"/>
          <p:cNvSpPr txBox="1"/>
          <p:nvPr/>
        </p:nvSpPr>
        <p:spPr>
          <a:xfrm>
            <a:off x="259853" y="14324"/>
            <a:ext cx="17768294" cy="10852330"/>
          </a:xfrm>
          <a:prstGeom prst="rect">
            <a:avLst/>
          </a:prstGeom>
          <a:noFill/>
        </p:spPr>
        <p:txBody>
          <a:bodyPr wrap="square" rtlCol="0">
            <a:spAutoFit/>
          </a:bodyPr>
          <a:lstStyle/>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pPr>
            <a:r>
              <a:rPr kumimoji="0" lang="en-US" altLang="en-US" sz="3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Non-Linear Behavior at High Power</a:t>
            </a:r>
            <a:r>
              <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 The system exhibits non-linearities at higher power levels due to the use of active tuning elements. This may lead to signal distortion and degraded performance in high-power RF applications.</a:t>
            </a:r>
            <a:endPar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pPr>
            <a:r>
              <a:rPr kumimoji="0" lang="en-US" altLang="en-US" sz="3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Size Constraints for Lower Frequencies</a:t>
            </a:r>
            <a:r>
              <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 Achieving notch characteristics at lower frequencies requires an increase in physical size. This limitation affects the compactness of the design, making integration into portable systems challenging.</a:t>
            </a:r>
            <a:endPar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pPr>
            <a:r>
              <a:rPr kumimoji="0" lang="en-US" altLang="en-US" sz="3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Limited Temperature Stability</a:t>
            </a:r>
            <a:r>
              <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 Variations in ambient temperature can cause shifts in the notch frequency due to changes in material properties. This results in performance instability, requiring compensation mechanisms..</a:t>
            </a:r>
            <a:endPar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pPr>
            <a:r>
              <a:rPr kumimoji="0" lang="en-US" altLang="en-US" sz="3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High Cost for Mass Production</a:t>
            </a:r>
            <a:r>
              <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 The need for precision fabrication, tuning elements, and extensive testing increases production costs. This makes large-scale manufacturing expensive compared to conventional filter designs.</a:t>
            </a:r>
            <a:endPar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pP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a:p>
            <a:pPr>
              <a:lnSpc>
                <a:spcPct val="150000"/>
              </a:lnSpc>
            </a:pPr>
            <a:endParaRPr lang="en-IN" dirty="0">
              <a:solidFill>
                <a:schemeClr val="accent1">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endParaRPr lang="en-IN" dirty="0"/>
          </a:p>
        </p:txBody>
      </p:sp>
      <p:sp>
        <p:nvSpPr>
          <p:cNvPr id="3" name="TextBox 3"/>
          <p:cNvSpPr txBox="1"/>
          <p:nvPr/>
        </p:nvSpPr>
        <p:spPr>
          <a:xfrm>
            <a:off x="524349" y="4172884"/>
            <a:ext cx="5771913" cy="721351"/>
          </a:xfrm>
          <a:prstGeom prst="rect">
            <a:avLst/>
          </a:prstGeom>
        </p:spPr>
        <p:txBody>
          <a:bodyPr wrap="square" lIns="0" tIns="0" rIns="0" bIns="0" rtlCol="0" anchor="t">
            <a:spAutoFit/>
          </a:bodyPr>
          <a:lstStyle/>
          <a:p>
            <a:pPr algn="l">
              <a:lnSpc>
                <a:spcPts val="6020"/>
              </a:lnSpc>
              <a:spcBef>
                <a:spcPct val="0"/>
              </a:spcBef>
            </a:pPr>
            <a:r>
              <a:rPr lang="en-US" sz="4800" b="1" dirty="0">
                <a:solidFill>
                  <a:srgbClr val="1B277B"/>
                </a:solidFill>
                <a:latin typeface="Times New Roman" panose="02020603050405020304" pitchFamily="18" charset="0"/>
                <a:cs typeface="Times New Roman" panose="02020603050405020304" pitchFamily="18" charset="0"/>
              </a:rPr>
              <a:t>Requirements</a:t>
            </a:r>
            <a:endParaRPr lang="en-US" sz="4800" b="1" dirty="0">
              <a:solidFill>
                <a:srgbClr val="1B277B"/>
              </a:solidFill>
              <a:latin typeface="Times New Roman" panose="02020603050405020304" pitchFamily="18" charset="0"/>
              <a:cs typeface="Times New Roman" panose="02020603050405020304" pitchFamily="18" charset="0"/>
            </a:endParaRPr>
          </a:p>
        </p:txBody>
      </p:sp>
      <p:sp>
        <p:nvSpPr>
          <p:cNvPr id="4" name="AutoShape 4"/>
          <p:cNvSpPr/>
          <p:nvPr/>
        </p:nvSpPr>
        <p:spPr>
          <a:xfrm flipV="1">
            <a:off x="538331" y="5097036"/>
            <a:ext cx="3865294" cy="26115"/>
          </a:xfrm>
          <a:prstGeom prst="line">
            <a:avLst/>
          </a:prstGeom>
          <a:ln w="38100" cap="flat">
            <a:solidFill>
              <a:srgbClr val="000000"/>
            </a:solidFill>
            <a:prstDash val="solid"/>
            <a:headEnd type="none" w="sm" len="sm"/>
            <a:tailEnd type="none" w="sm" len="sm"/>
          </a:ln>
        </p:spPr>
        <p:txBody>
          <a:bodyPr/>
          <a:lstStyle/>
          <a:p>
            <a:endParaRPr lang="en-IN" dirty="0"/>
          </a:p>
        </p:txBody>
      </p:sp>
      <p:grpSp>
        <p:nvGrpSpPr>
          <p:cNvPr id="5" name="Group 5"/>
          <p:cNvGrpSpPr/>
          <p:nvPr/>
        </p:nvGrpSpPr>
        <p:grpSpPr>
          <a:xfrm>
            <a:off x="567690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1B277B"/>
            </a:solidFill>
          </p:spPr>
          <p:txBody>
            <a:bodyPr/>
            <a:lstStyle/>
            <a:p>
              <a:endParaRPr lang="en-IN" dirty="0"/>
            </a:p>
          </p:txBody>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60"/>
                </a:lnSpc>
              </a:pPr>
              <a:endParaRPr dirty="0"/>
            </a:p>
          </p:txBody>
        </p:sp>
      </p:grpSp>
      <p:grpSp>
        <p:nvGrpSpPr>
          <p:cNvPr id="14" name="Group 14"/>
          <p:cNvGrpSpPr/>
          <p:nvPr/>
        </p:nvGrpSpPr>
        <p:grpSpPr>
          <a:xfrm>
            <a:off x="9636894" y="1362765"/>
            <a:ext cx="1029057" cy="1029057"/>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277B"/>
            </a:solidFill>
          </p:spPr>
          <p:txBody>
            <a:bodyPr/>
            <a:lstStyle/>
            <a:p>
              <a:endParaRPr lang="en-IN" dirty="0"/>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dirty="0"/>
            </a:p>
          </p:txBody>
        </p:sp>
      </p:grpSp>
      <p:grpSp>
        <p:nvGrpSpPr>
          <p:cNvPr id="18" name="Group 18"/>
          <p:cNvGrpSpPr/>
          <p:nvPr/>
        </p:nvGrpSpPr>
        <p:grpSpPr>
          <a:xfrm>
            <a:off x="9637055" y="4905727"/>
            <a:ext cx="1029057" cy="1029057"/>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277B"/>
            </a:solidFill>
          </p:spPr>
          <p:txBody>
            <a:bodyPr/>
            <a:lstStyle/>
            <a:p>
              <a:endParaRPr lang="en-IN" dirty="0"/>
            </a:p>
          </p:txBody>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660"/>
                </a:lnSpc>
              </a:pPr>
              <a:endParaRPr dirty="0"/>
            </a:p>
          </p:txBody>
        </p:sp>
      </p:grpSp>
      <p:sp>
        <p:nvSpPr>
          <p:cNvPr id="21" name="TextBox 21"/>
          <p:cNvSpPr txBox="1"/>
          <p:nvPr/>
        </p:nvSpPr>
        <p:spPr>
          <a:xfrm>
            <a:off x="11143441" y="1831087"/>
            <a:ext cx="5472608" cy="2787650"/>
          </a:xfrm>
          <a:prstGeom prst="rect">
            <a:avLst/>
          </a:prstGeom>
        </p:spPr>
        <p:txBody>
          <a:bodyPr wrap="square" lIns="0" tIns="0" rIns="0" bIns="0" rtlCol="0" anchor="t">
            <a:spAutoFit/>
          </a:bodyPr>
          <a:lstStyle/>
          <a:p>
            <a:pPr>
              <a:lnSpc>
                <a:spcPts val="2950"/>
              </a:lnSpc>
              <a:spcBef>
                <a:spcPct val="0"/>
              </a:spcBef>
            </a:pPr>
            <a:r>
              <a:rPr lang="en-US" sz="3200" b="1" dirty="0">
                <a:solidFill>
                  <a:srgbClr val="FF0000"/>
                </a:solidFill>
                <a:latin typeface="Times New Roman" panose="02020603050405020304" pitchFamily="18" charset="0"/>
                <a:cs typeface="Times New Roman" panose="02020603050405020304" pitchFamily="18" charset="0"/>
              </a:rPr>
              <a:t>Hardware Requirement</a:t>
            </a:r>
            <a:endParaRPr lang="en-US" sz="3200" b="1" dirty="0">
              <a:solidFill>
                <a:srgbClr val="FF0000"/>
              </a:solidFill>
              <a:latin typeface="Times New Roman" panose="02020603050405020304" pitchFamily="18" charset="0"/>
              <a:cs typeface="Times New Roman" panose="02020603050405020304" pitchFamily="18" charset="0"/>
            </a:endParaRPr>
          </a:p>
          <a:p>
            <a:pPr marL="742950" indent="-742950">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FR-4 Substrate</a:t>
            </a:r>
            <a:endParaRPr lang="en-US" sz="2400" dirty="0">
              <a:latin typeface="Times New Roman" panose="02020603050405020304" pitchFamily="18" charset="0"/>
              <a:cs typeface="Times New Roman" panose="02020603050405020304" pitchFamily="18" charset="0"/>
            </a:endParaRPr>
          </a:p>
          <a:p>
            <a:pPr marL="742950" indent="-742950">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Capacitor (1-5 pF)</a:t>
            </a:r>
            <a:endParaRPr lang="en-US" sz="2400" dirty="0">
              <a:latin typeface="Times New Roman" panose="02020603050405020304" pitchFamily="18" charset="0"/>
              <a:cs typeface="Times New Roman" panose="02020603050405020304" pitchFamily="18" charset="0"/>
            </a:endParaRPr>
          </a:p>
          <a:p>
            <a:pPr marL="742950" indent="-742950">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Vector Network Analyzer</a:t>
            </a:r>
            <a:endParaRPr lang="en-US" sz="2400" dirty="0">
              <a:latin typeface="Times New Roman" panose="02020603050405020304" pitchFamily="18" charset="0"/>
              <a:cs typeface="Times New Roman" panose="02020603050405020304" pitchFamily="18" charset="0"/>
            </a:endParaRPr>
          </a:p>
          <a:p>
            <a:pPr marL="742950" indent="-742950">
              <a:spcBef>
                <a:spcPct val="0"/>
              </a:spcBef>
              <a:buFont typeface="+mj-lt"/>
              <a:buAutoNum type="arabicPeriod"/>
            </a:pPr>
            <a:endParaRPr lang="en-US" sz="2400" dirty="0">
              <a:latin typeface="Times New Roman" panose="02020603050405020304" pitchFamily="18" charset="0"/>
              <a:cs typeface="Times New Roman" panose="02020603050405020304" pitchFamily="18" charset="0"/>
            </a:endParaRPr>
          </a:p>
          <a:p>
            <a:pPr>
              <a:lnSpc>
                <a:spcPts val="2950"/>
              </a:lnSpc>
              <a:spcBef>
                <a:spcPct val="0"/>
              </a:spcBef>
            </a:pPr>
            <a:r>
              <a:rPr lang="en-US" sz="2105" dirty="0">
                <a:solidFill>
                  <a:srgbClr val="FF0000"/>
                </a:solidFill>
                <a:latin typeface="Poppins" panose="00000500000000000000"/>
              </a:rPr>
              <a:t>  </a:t>
            </a:r>
            <a:endParaRPr lang="en-US" sz="2105" dirty="0">
              <a:solidFill>
                <a:srgbClr val="FF0000"/>
              </a:solidFill>
              <a:latin typeface="Poppins" panose="00000500000000000000"/>
            </a:endParaRPr>
          </a:p>
        </p:txBody>
      </p:sp>
      <p:sp>
        <p:nvSpPr>
          <p:cNvPr id="23" name="TextBox 21"/>
          <p:cNvSpPr txBox="1"/>
          <p:nvPr/>
        </p:nvSpPr>
        <p:spPr>
          <a:xfrm>
            <a:off x="11165766" y="5287573"/>
            <a:ext cx="6907226" cy="2418080"/>
          </a:xfrm>
          <a:prstGeom prst="rect">
            <a:avLst/>
          </a:prstGeom>
        </p:spPr>
        <p:txBody>
          <a:bodyPr wrap="square" lIns="0" tIns="0" rIns="0" bIns="0" rtlCol="0" anchor="t">
            <a:spAutoFit/>
          </a:bodyPr>
          <a:lstStyle/>
          <a:p>
            <a:pPr>
              <a:lnSpc>
                <a:spcPts val="2950"/>
              </a:lnSpc>
              <a:spcBef>
                <a:spcPct val="0"/>
              </a:spcBef>
            </a:pPr>
            <a:r>
              <a:rPr lang="en-US" sz="3200" b="1" dirty="0">
                <a:solidFill>
                  <a:srgbClr val="FF0000"/>
                </a:solidFill>
                <a:latin typeface="Times New Roman" panose="02020603050405020304" pitchFamily="18" charset="0"/>
                <a:cs typeface="Times New Roman" panose="02020603050405020304" pitchFamily="18" charset="0"/>
              </a:rPr>
              <a:t>Software  Requirement</a:t>
            </a:r>
            <a:endParaRPr lang="en-US" sz="3200" b="1" dirty="0">
              <a:solidFill>
                <a:srgbClr val="FF0000"/>
              </a:solidFill>
              <a:latin typeface="Times New Roman" panose="02020603050405020304" pitchFamily="18" charset="0"/>
              <a:cs typeface="Times New Roman" panose="02020603050405020304" pitchFamily="18" charset="0"/>
            </a:endParaRPr>
          </a:p>
          <a:p>
            <a:pPr marL="514350" indent="-514350">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Advanced Design System</a:t>
            </a:r>
            <a:endParaRPr lang="en-US" sz="2400" dirty="0">
              <a:latin typeface="Times New Roman" panose="02020603050405020304" pitchFamily="18" charset="0"/>
              <a:cs typeface="Times New Roman" panose="02020603050405020304" pitchFamily="18" charset="0"/>
            </a:endParaRPr>
          </a:p>
          <a:p>
            <a:pPr marL="514350" indent="-514350">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Matlab</a:t>
            </a:r>
            <a:endParaRPr lang="en-US" sz="2400" dirty="0">
              <a:latin typeface="Times New Roman" panose="02020603050405020304" pitchFamily="18" charset="0"/>
              <a:cs typeface="Times New Roman" panose="02020603050405020304" pitchFamily="18" charset="0"/>
            </a:endParaRPr>
          </a:p>
          <a:p>
            <a:pPr marL="514350" indent="-514350">
              <a:lnSpc>
                <a:spcPct val="150000"/>
              </a:lnSpc>
              <a:spcBef>
                <a:spcPct val="0"/>
              </a:spcBef>
              <a:buFont typeface="+mj-lt"/>
              <a:buAutoNum type="arabicPeriod"/>
            </a:pPr>
            <a:r>
              <a:rPr lang="en-US" sz="2400" dirty="0">
                <a:latin typeface="Times New Roman" panose="02020603050405020304" pitchFamily="18" charset="0"/>
                <a:cs typeface="Times New Roman" panose="02020603050405020304" pitchFamily="18" charset="0"/>
              </a:rPr>
              <a:t>PCB Design Software</a:t>
            </a:r>
            <a:endParaRPr lang="en-US" sz="2400" dirty="0">
              <a:latin typeface="Times New Roman" panose="02020603050405020304" pitchFamily="18" charset="0"/>
              <a:cs typeface="Times New Roman" panose="02020603050405020304" pitchFamily="18" charset="0"/>
            </a:endParaRPr>
          </a:p>
          <a:p>
            <a:pPr>
              <a:lnSpc>
                <a:spcPts val="2950"/>
              </a:lnSpc>
              <a:spcBef>
                <a:spcPct val="0"/>
              </a:spcBef>
            </a:pPr>
            <a:r>
              <a:rPr lang="en-US" sz="2105" dirty="0">
                <a:solidFill>
                  <a:srgbClr val="FF0000"/>
                </a:solidFill>
                <a:latin typeface="Poppins" panose="00000500000000000000"/>
              </a:rPr>
              <a:t> </a:t>
            </a:r>
            <a:endParaRPr lang="en-US" sz="2105" dirty="0">
              <a:solidFill>
                <a:srgbClr val="FF0000"/>
              </a:solidFill>
              <a:latin typeface="Poppins"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pPr>
              <a:lnSpc>
                <a:spcPct val="150000"/>
              </a:lnSpc>
            </a:pPr>
            <a:r>
              <a:rPr lang="en-GB" sz="4000" b="1" dirty="0">
                <a:solidFill>
                  <a:srgbClr val="1B277B"/>
                </a:solidFill>
                <a:latin typeface="Times New Roman" panose="02020603050405020304" pitchFamily="18" charset="0"/>
                <a:cs typeface="Times New Roman" panose="02020603050405020304" pitchFamily="18" charset="0"/>
              </a:rPr>
              <a:t>Work flow of project</a:t>
            </a:r>
            <a:endParaRPr lang="en-IN" sz="4000" b="1"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1B277B"/>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ct val="150000"/>
                </a:lnSpc>
              </a:pPr>
              <a:endParaRPr sz="2000" b="1" dirty="0">
                <a:solidFill>
                  <a:schemeClr val="tx2">
                    <a:lumMod val="75000"/>
                  </a:schemeClr>
                </a:solidFill>
                <a:latin typeface="Times New Roman" panose="02020603050405020304" pitchFamily="18" charset="0"/>
                <a:cs typeface="Times New Roman" panose="02020603050405020304" pitchFamily="18" charset="0"/>
              </a:endParaRPr>
            </a:p>
          </p:txBody>
        </p:sp>
      </p:gr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grpSp>
        <p:nvGrpSpPr>
          <p:cNvPr id="6" name="Group 13"/>
          <p:cNvGrpSpPr>
            <a:grpSpLocks noChangeAspect="1"/>
          </p:cNvGrpSpPr>
          <p:nvPr/>
        </p:nvGrpSpPr>
        <p:grpSpPr>
          <a:xfrm>
            <a:off x="15999052" y="413850"/>
            <a:ext cx="1491797" cy="1492952"/>
            <a:chOff x="0" y="0"/>
            <a:chExt cx="3673970" cy="3676815"/>
          </a:xfrm>
        </p:grpSpPr>
        <p:sp>
          <p:nvSpPr>
            <p:cNvPr id="14"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5"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6"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7"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8"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9"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0"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1"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22"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pP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grpSp>
      <p:sp>
        <p:nvSpPr>
          <p:cNvPr id="51" name="Rectangle: Rounded Corners 50"/>
          <p:cNvSpPr/>
          <p:nvPr/>
        </p:nvSpPr>
        <p:spPr>
          <a:xfrm>
            <a:off x="873569" y="1550249"/>
            <a:ext cx="3477399" cy="209503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dirty="0">
                <a:solidFill>
                  <a:schemeClr val="tx2">
                    <a:lumMod val="75000"/>
                  </a:schemeClr>
                </a:solidFill>
                <a:latin typeface="Times New Roman" panose="02020603050405020304" pitchFamily="18" charset="0"/>
                <a:cs typeface="Times New Roman" panose="02020603050405020304" pitchFamily="18" charset="0"/>
              </a:rPr>
              <a:t>Basic Bandstop Filter Design</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2" name="Rectangle: Rounded Corners 51"/>
          <p:cNvSpPr/>
          <p:nvPr/>
        </p:nvSpPr>
        <p:spPr>
          <a:xfrm>
            <a:off x="925109" y="4574842"/>
            <a:ext cx="3485810" cy="20119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a:solidFill>
                  <a:schemeClr val="tx2">
                    <a:lumMod val="75000"/>
                  </a:schemeClr>
                </a:solidFill>
                <a:latin typeface="Times New Roman" panose="02020603050405020304" pitchFamily="18" charset="0"/>
                <a:cs typeface="Times New Roman" panose="02020603050405020304" pitchFamily="18" charset="0"/>
              </a:rPr>
              <a:t>Material and Specification Identification</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3" name="Rectangle: Rounded Corners 52"/>
          <p:cNvSpPr/>
          <p:nvPr/>
        </p:nvSpPr>
        <p:spPr>
          <a:xfrm>
            <a:off x="1058591" y="7485278"/>
            <a:ext cx="3352328" cy="201196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dirty="0">
                <a:solidFill>
                  <a:schemeClr val="tx2">
                    <a:lumMod val="75000"/>
                  </a:schemeClr>
                </a:solidFill>
                <a:latin typeface="Times New Roman" panose="02020603050405020304" pitchFamily="18" charset="0"/>
                <a:cs typeface="Times New Roman" panose="02020603050405020304" pitchFamily="18" charset="0"/>
              </a:rPr>
              <a:t>Evolution of Proposed Structure</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4" name="Rectangle: Rounded Corners 53"/>
          <p:cNvSpPr/>
          <p:nvPr/>
        </p:nvSpPr>
        <p:spPr>
          <a:xfrm>
            <a:off x="5579658" y="7504745"/>
            <a:ext cx="3394288" cy="206394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dirty="0">
                <a:solidFill>
                  <a:schemeClr val="tx2">
                    <a:lumMod val="75000"/>
                  </a:schemeClr>
                </a:solidFill>
                <a:latin typeface="Times New Roman" panose="02020603050405020304" pitchFamily="18" charset="0"/>
                <a:cs typeface="Times New Roman" panose="02020603050405020304" pitchFamily="18" charset="0"/>
              </a:rPr>
              <a:t>Single and Three element metamaterial loaded band notch filter</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5" name="Rectangle: Rounded Corners 54"/>
          <p:cNvSpPr/>
          <p:nvPr/>
        </p:nvSpPr>
        <p:spPr>
          <a:xfrm>
            <a:off x="5579658" y="4571065"/>
            <a:ext cx="3500119" cy="206094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dirty="0">
                <a:solidFill>
                  <a:schemeClr val="tx2">
                    <a:lumMod val="75000"/>
                  </a:schemeClr>
                </a:solidFill>
                <a:latin typeface="Times New Roman" panose="02020603050405020304" pitchFamily="18" charset="0"/>
                <a:cs typeface="Times New Roman" panose="02020603050405020304" pitchFamily="18" charset="0"/>
              </a:rPr>
              <a:t>Six-element metamaterial loaded band notch filter with finite and infinite ground plane</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6" name="Rectangle: Rounded Corners 55"/>
          <p:cNvSpPr/>
          <p:nvPr/>
        </p:nvSpPr>
        <p:spPr>
          <a:xfrm>
            <a:off x="5475008" y="1585365"/>
            <a:ext cx="3604769" cy="2033507"/>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dirty="0">
                <a:solidFill>
                  <a:schemeClr val="tx2">
                    <a:lumMod val="75000"/>
                  </a:schemeClr>
                </a:solidFill>
                <a:latin typeface="Times New Roman" panose="02020603050405020304" pitchFamily="18" charset="0"/>
                <a:cs typeface="Times New Roman" panose="02020603050405020304" pitchFamily="18" charset="0"/>
              </a:rPr>
              <a:t>Six-element metamaterial loaded band notch filter with finite ground plane with capacitor</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7" name="Rectangle: Rounded Corners 56"/>
          <p:cNvSpPr/>
          <p:nvPr/>
        </p:nvSpPr>
        <p:spPr>
          <a:xfrm>
            <a:off x="10177511" y="4579914"/>
            <a:ext cx="3604769" cy="18769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dirty="0">
                <a:solidFill>
                  <a:schemeClr val="tx2">
                    <a:lumMod val="75000"/>
                  </a:schemeClr>
                </a:solidFill>
                <a:latin typeface="Times New Roman" panose="02020603050405020304" pitchFamily="18" charset="0"/>
                <a:cs typeface="Times New Roman" panose="02020603050405020304" pitchFamily="18" charset="0"/>
              </a:rPr>
              <a:t>Prototype Development </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8" name="Rectangle: Rounded Corners 57"/>
          <p:cNvSpPr/>
          <p:nvPr/>
        </p:nvSpPr>
        <p:spPr>
          <a:xfrm>
            <a:off x="10177511" y="1497564"/>
            <a:ext cx="3604769" cy="2068624"/>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a:solidFill>
                  <a:schemeClr val="tx2">
                    <a:lumMod val="75000"/>
                  </a:schemeClr>
                </a:solidFill>
                <a:latin typeface="Times New Roman" panose="02020603050405020304" pitchFamily="18" charset="0"/>
                <a:cs typeface="Times New Roman" panose="02020603050405020304" pitchFamily="18" charset="0"/>
              </a:rPr>
              <a:t>Restructuring the Filter to Attain Reconfiguration</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59" name="Arrow: Down 58"/>
          <p:cNvSpPr/>
          <p:nvPr/>
        </p:nvSpPr>
        <p:spPr>
          <a:xfrm>
            <a:off x="2389451" y="3746271"/>
            <a:ext cx="442452" cy="727586"/>
          </a:xfrm>
          <a:prstGeom prst="down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0" name="Arrow: Down 59"/>
          <p:cNvSpPr/>
          <p:nvPr/>
        </p:nvSpPr>
        <p:spPr>
          <a:xfrm rot="10800000">
            <a:off x="7069018" y="6702764"/>
            <a:ext cx="442452" cy="727586"/>
          </a:xfrm>
          <a:prstGeom prst="down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1" name="Arrow: Down 60"/>
          <p:cNvSpPr/>
          <p:nvPr/>
        </p:nvSpPr>
        <p:spPr>
          <a:xfrm rot="16200000">
            <a:off x="4780255" y="7934371"/>
            <a:ext cx="442452" cy="875072"/>
          </a:xfrm>
          <a:prstGeom prst="down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2" name="Arrow: Down 61"/>
          <p:cNvSpPr/>
          <p:nvPr/>
        </p:nvSpPr>
        <p:spPr>
          <a:xfrm>
            <a:off x="11758669" y="3656950"/>
            <a:ext cx="442452" cy="727586"/>
          </a:xfrm>
          <a:prstGeom prst="down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3" name="Arrow: Down 62"/>
          <p:cNvSpPr/>
          <p:nvPr/>
        </p:nvSpPr>
        <p:spPr>
          <a:xfrm rot="10800000">
            <a:off x="6954783" y="3707145"/>
            <a:ext cx="442452" cy="761997"/>
          </a:xfrm>
          <a:prstGeom prst="down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4" name="Arrow: Down 63"/>
          <p:cNvSpPr/>
          <p:nvPr/>
        </p:nvSpPr>
        <p:spPr>
          <a:xfrm>
            <a:off x="2457328" y="6646756"/>
            <a:ext cx="442452" cy="698092"/>
          </a:xfrm>
          <a:prstGeom prst="down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65" name="Arrow: Down 64"/>
          <p:cNvSpPr/>
          <p:nvPr/>
        </p:nvSpPr>
        <p:spPr>
          <a:xfrm rot="16200000">
            <a:off x="9424535" y="2071265"/>
            <a:ext cx="442452" cy="875072"/>
          </a:xfrm>
          <a:prstGeom prst="down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9" name="Arrow: Down 8"/>
          <p:cNvSpPr/>
          <p:nvPr/>
        </p:nvSpPr>
        <p:spPr>
          <a:xfrm>
            <a:off x="11773132" y="6547576"/>
            <a:ext cx="442452" cy="727586"/>
          </a:xfrm>
          <a:prstGeom prst="downArrow">
            <a:avLst/>
          </a:prstGeom>
          <a:solidFill>
            <a:schemeClr val="accent2">
              <a:lumMod val="60000"/>
              <a:lumOff val="40000"/>
            </a:schemeClr>
          </a:solidFill>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1" name="Rectangle: Rounded Corners 10"/>
          <p:cNvSpPr/>
          <p:nvPr/>
        </p:nvSpPr>
        <p:spPr>
          <a:xfrm>
            <a:off x="10201808" y="7372367"/>
            <a:ext cx="3604768" cy="206394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2000" b="1" dirty="0">
                <a:solidFill>
                  <a:schemeClr val="tx2">
                    <a:lumMod val="75000"/>
                  </a:schemeClr>
                </a:solidFill>
                <a:latin typeface="Times New Roman" panose="02020603050405020304" pitchFamily="18" charset="0"/>
                <a:cs typeface="Times New Roman" panose="02020603050405020304" pitchFamily="18" charset="0"/>
              </a:rPr>
              <a:t>Testing and Validation</a:t>
            </a:r>
            <a:endParaRPr lang="en-IN" sz="20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2" name="AutoShape 10"/>
          <p:cNvSpPr/>
          <p:nvPr/>
        </p:nvSpPr>
        <p:spPr>
          <a:xfrm flipV="1">
            <a:off x="215008" y="905093"/>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89048"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endParaRPr lang="en-IN" dirty="0"/>
          </a:p>
        </p:txBody>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1B277B"/>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60"/>
                </a:lnSpc>
              </a:pPr>
              <a:endParaRPr dirty="0"/>
            </a:p>
          </p:txBody>
        </p:sp>
      </p:grpSp>
      <p:sp>
        <p:nvSpPr>
          <p:cNvPr id="7" name="TextBox 7"/>
          <p:cNvSpPr txBox="1"/>
          <p:nvPr/>
        </p:nvSpPr>
        <p:spPr>
          <a:xfrm>
            <a:off x="1028720" y="1399084"/>
            <a:ext cx="13587888" cy="721351"/>
          </a:xfrm>
          <a:prstGeom prst="rect">
            <a:avLst/>
          </a:prstGeom>
        </p:spPr>
        <p:txBody>
          <a:bodyPr wrap="square" lIns="0" tIns="0" rIns="0" bIns="0" rtlCol="0" anchor="t">
            <a:spAutoFit/>
          </a:bodyPr>
          <a:lstStyle/>
          <a:p>
            <a:pPr algn="l">
              <a:lnSpc>
                <a:spcPts val="6020"/>
              </a:lnSpc>
              <a:spcBef>
                <a:spcPct val="0"/>
              </a:spcBef>
            </a:pPr>
            <a:r>
              <a:rPr lang="en-GB" sz="4800" b="1" dirty="0">
                <a:solidFill>
                  <a:srgbClr val="1B277B"/>
                </a:solidFill>
                <a:latin typeface="Times New Roman" panose="02020603050405020304" pitchFamily="18" charset="0"/>
                <a:cs typeface="Times New Roman" panose="02020603050405020304" pitchFamily="18" charset="0"/>
              </a:rPr>
              <a:t>Expected Outcome</a:t>
            </a:r>
            <a:endParaRPr lang="en-US" sz="4800" b="1" dirty="0">
              <a:solidFill>
                <a:srgbClr val="1B277B"/>
              </a:solidFill>
              <a:latin typeface="Times New Roman" panose="02020603050405020304" pitchFamily="18" charset="0"/>
              <a:cs typeface="Times New Roman" panose="02020603050405020304" pitchFamily="18" charset="0"/>
            </a:endParaRPr>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dirty="0"/>
          </a:p>
        </p:txBody>
      </p:sp>
      <p:sp>
        <p:nvSpPr>
          <p:cNvPr id="10" name="AutoShape 10"/>
          <p:cNvSpPr/>
          <p:nvPr/>
        </p:nvSpPr>
        <p:spPr>
          <a:xfrm flipV="1">
            <a:off x="1142944" y="2335188"/>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pSp>
        <p:nvGrpSpPr>
          <p:cNvPr id="6" name="Group 13"/>
          <p:cNvGrpSpPr>
            <a:grpSpLocks noChangeAspect="1"/>
          </p:cNvGrpSpPr>
          <p:nvPr/>
        </p:nvGrpSpPr>
        <p:grpSpPr>
          <a:xfrm>
            <a:off x="15999052" y="413850"/>
            <a:ext cx="1491797" cy="1492952"/>
            <a:chOff x="0" y="0"/>
            <a:chExt cx="3673970" cy="3676815"/>
          </a:xfrm>
        </p:grpSpPr>
        <p:sp>
          <p:nvSpPr>
            <p:cNvPr id="14"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5"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6"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17"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18"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19"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0"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1"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2"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23" name="Rectangle 22"/>
          <p:cNvSpPr/>
          <p:nvPr/>
        </p:nvSpPr>
        <p:spPr>
          <a:xfrm>
            <a:off x="1016503" y="3558450"/>
            <a:ext cx="13542822" cy="3477875"/>
          </a:xfrm>
          <a:prstGeom prst="rect">
            <a:avLst/>
          </a:prstGeom>
        </p:spPr>
        <p:txBody>
          <a:bodyPr wrap="square">
            <a:spAutoFit/>
          </a:bodyPr>
          <a:lstStyle/>
          <a:p>
            <a:pPr marL="571500" indent="-571500">
              <a:buFont typeface="Arial" panose="020B0604020202020204" pitchFamily="34" charset="0"/>
              <a:buChar char="•"/>
            </a:pPr>
            <a:r>
              <a:rPr lang="en-GB" sz="4400" dirty="0">
                <a:solidFill>
                  <a:srgbClr val="1E0B93"/>
                </a:solidFill>
                <a:latin typeface="Times New Roman" panose="02020603050405020304" pitchFamily="18" charset="0"/>
                <a:cs typeface="Times New Roman" panose="02020603050405020304" pitchFamily="18" charset="0"/>
              </a:rPr>
              <a:t>To attain reconfigurability</a:t>
            </a:r>
            <a:endParaRPr lang="en-GB" sz="4400" dirty="0">
              <a:solidFill>
                <a:srgbClr val="1E0B93"/>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GB" sz="4400" dirty="0">
              <a:solidFill>
                <a:srgbClr val="1E0B93"/>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GB" sz="4400" dirty="0">
                <a:solidFill>
                  <a:srgbClr val="1E0B93"/>
                </a:solidFill>
                <a:latin typeface="Times New Roman" panose="02020603050405020304" pitchFamily="18" charset="0"/>
                <a:cs typeface="Times New Roman" panose="02020603050405020304" pitchFamily="18" charset="0"/>
              </a:rPr>
              <a:t>And to attain s₁₁ less than -10dB</a:t>
            </a:r>
            <a:endParaRPr lang="en-GB" sz="4400" dirty="0">
              <a:solidFill>
                <a:srgbClr val="1E0B93"/>
              </a:solidFill>
              <a:latin typeface="Times New Roman" panose="02020603050405020304" pitchFamily="18" charset="0"/>
              <a:cs typeface="Times New Roman" panose="02020603050405020304" pitchFamily="18" charset="0"/>
            </a:endParaRPr>
          </a:p>
          <a:p>
            <a:endParaRPr lang="en-GB" sz="4400" dirty="0">
              <a:solidFill>
                <a:srgbClr val="1E0B93"/>
              </a:solidFill>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GB" sz="4400" dirty="0">
                <a:solidFill>
                  <a:srgbClr val="1E0B93"/>
                </a:solidFill>
                <a:latin typeface="Times New Roman" panose="02020603050405020304" pitchFamily="18" charset="0"/>
                <a:cs typeface="Times New Roman" panose="02020603050405020304" pitchFamily="18" charset="0"/>
              </a:rPr>
              <a:t>To attain s₂₁=0dB</a:t>
            </a:r>
            <a:endParaRPr lang="en-GB" sz="4400" dirty="0">
              <a:solidFill>
                <a:srgbClr val="1E0B9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26" name="Text Box 25"/>
          <p:cNvSpPr txBox="1"/>
          <p:nvPr/>
        </p:nvSpPr>
        <p:spPr>
          <a:xfrm>
            <a:off x="843048" y="274276"/>
            <a:ext cx="13110845" cy="862965"/>
          </a:xfrm>
          <a:prstGeom prst="rect">
            <a:avLst/>
          </a:prstGeom>
          <a:noFill/>
        </p:spPr>
        <p:txBody>
          <a:bodyPr wrap="square" rtlCol="0">
            <a:spAutoFit/>
          </a:bodyPr>
          <a:lstStyle/>
          <a:p>
            <a:pPr algn="l">
              <a:lnSpc>
                <a:spcPts val="6020"/>
              </a:lnSpc>
              <a:spcBef>
                <a:spcPct val="0"/>
              </a:spcBef>
            </a:pPr>
            <a:r>
              <a:rPr lang="en-IN" altLang="en-GB" sz="4800" b="1" dirty="0">
                <a:solidFill>
                  <a:srgbClr val="1B277B"/>
                </a:solidFill>
                <a:latin typeface="Times New Roman" panose="02020603050405020304" pitchFamily="18" charset="0"/>
                <a:cs typeface="Times New Roman" panose="02020603050405020304" pitchFamily="18" charset="0"/>
                <a:sym typeface="+mn-ea"/>
              </a:rPr>
              <a:t>Proposed Method</a:t>
            </a:r>
            <a:endParaRPr lang="en-IN" altLang="en-GB" sz="4800" b="1" dirty="0">
              <a:solidFill>
                <a:srgbClr val="1B277B"/>
              </a:solidFill>
              <a:latin typeface="Times New Roman" panose="02020603050405020304" pitchFamily="18" charset="0"/>
              <a:cs typeface="Times New Roman" panose="02020603050405020304" pitchFamily="18" charset="0"/>
              <a:sym typeface="+mn-ea"/>
            </a:endParaRPr>
          </a:p>
        </p:txBody>
      </p:sp>
      <p:sp>
        <p:nvSpPr>
          <p:cNvPr id="27" name="AutoShape 10"/>
          <p:cNvSpPr/>
          <p:nvPr/>
        </p:nvSpPr>
        <p:spPr>
          <a:xfrm flipV="1">
            <a:off x="578147" y="1153281"/>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
        <p:nvSpPr>
          <p:cNvPr id="29" name="Text Box 28"/>
          <p:cNvSpPr txBox="1"/>
          <p:nvPr/>
        </p:nvSpPr>
        <p:spPr>
          <a:xfrm>
            <a:off x="1410603" y="1425133"/>
            <a:ext cx="11791315" cy="706755"/>
          </a:xfrm>
          <a:prstGeom prst="rect">
            <a:avLst/>
          </a:prstGeom>
          <a:noFill/>
        </p:spPr>
        <p:txBody>
          <a:bodyPr wrap="square" rtlCol="0">
            <a:spAutoFit/>
          </a:bodyPr>
          <a:lstStyle/>
          <a:p>
            <a:pPr algn="ctr"/>
            <a:r>
              <a:rPr lang="en-IN" altLang="en-US" sz="4000" b="1" u="sng" dirty="0">
                <a:solidFill>
                  <a:schemeClr val="accent1">
                    <a:lumMod val="75000"/>
                  </a:schemeClr>
                </a:solidFill>
                <a:latin typeface="Times New Roman" panose="02020603050405020304" pitchFamily="18" charset="0"/>
                <a:cs typeface="Times New Roman" panose="02020603050405020304" pitchFamily="18" charset="0"/>
              </a:rPr>
              <a:t>Reconfigurable Band Notch Filter</a:t>
            </a:r>
            <a:endParaRPr lang="en-IN" altLang="en-US" sz="4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0" name="Text Box 29"/>
          <p:cNvSpPr txBox="1"/>
          <p:nvPr/>
        </p:nvSpPr>
        <p:spPr>
          <a:xfrm>
            <a:off x="560138" y="2374510"/>
            <a:ext cx="14695102" cy="6640729"/>
          </a:xfrm>
          <a:prstGeom prst="rect">
            <a:avLst/>
          </a:prstGeom>
          <a:noFill/>
        </p:spPr>
        <p:txBody>
          <a:bodyPr wrap="square" rtlCol="0">
            <a:spAutoFit/>
          </a:bodyPr>
          <a:lstStyle/>
          <a:p>
            <a:pPr marL="571500" indent="-571500" algn="just">
              <a:lnSpc>
                <a:spcPct val="150000"/>
              </a:lnSpc>
              <a:buFont typeface="Arial" panose="020B0604020202020204" pitchFamily="34" charset="0"/>
              <a:buChar char="•"/>
            </a:pPr>
            <a:r>
              <a:rPr lang="en-US" altLang="en-US" sz="3600" b="1" dirty="0">
                <a:latin typeface="Times New Roman" panose="02020603050405020304" pitchFamily="18" charset="0"/>
                <a:cs typeface="Times New Roman" panose="02020603050405020304" pitchFamily="18" charset="0"/>
              </a:rPr>
              <a:t>Efficient Interference Mitigation: </a:t>
            </a:r>
            <a:r>
              <a:rPr lang="en-US" altLang="en-US" sz="3600" dirty="0">
                <a:latin typeface="Times New Roman" panose="02020603050405020304" pitchFamily="18" charset="0"/>
                <a:cs typeface="Times New Roman" panose="02020603050405020304" pitchFamily="18" charset="0"/>
              </a:rPr>
              <a:t>By selectively rejecting unwanted signals at specific frequencies while preserving the desired signal integrity, the filter ensures enhanced system performance, making it ideal for cognitive radio applications and other adaptive communication systems.</a:t>
            </a:r>
            <a:endParaRPr lang="en-US" altLang="en-US" sz="3600" dirty="0">
              <a:latin typeface="Times New Roman" panose="02020603050405020304" pitchFamily="18" charset="0"/>
              <a:cs typeface="Times New Roman" panose="02020603050405020304" pitchFamily="18" charset="0"/>
            </a:endParaRPr>
          </a:p>
          <a:p>
            <a:pPr marL="571500" indent="-571500" algn="just">
              <a:lnSpc>
                <a:spcPct val="150000"/>
              </a:lnSpc>
              <a:buFont typeface="Arial" panose="020B0604020202020204" pitchFamily="34" charset="0"/>
              <a:buChar char="•"/>
            </a:pPr>
            <a:r>
              <a:rPr lang="en-US" altLang="en-US" sz="3600" b="1" dirty="0">
                <a:latin typeface="Times New Roman" panose="02020603050405020304" pitchFamily="18" charset="0"/>
                <a:cs typeface="Times New Roman" panose="02020603050405020304" pitchFamily="18" charset="0"/>
              </a:rPr>
              <a:t>Compact and Low-Cost Design: </a:t>
            </a:r>
            <a:r>
              <a:rPr lang="en-US" altLang="en-US" sz="3600" dirty="0">
                <a:latin typeface="Times New Roman" panose="02020603050405020304" pitchFamily="18" charset="0"/>
                <a:cs typeface="Times New Roman" panose="02020603050405020304" pitchFamily="18" charset="0"/>
              </a:rPr>
              <a:t>Utilizing split ring resonators (SRRs) and a cost-effective FR-4 substrate, the filter maintains a compact footprint and affordability while achieving high reconfiguration accuracy and reliability in real-time operational environments.</a:t>
            </a:r>
            <a:endParaRPr lang="en-US" alt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14" name="Rectangle 7"/>
          <p:cNvSpPr>
            <a:spLocks noChangeArrowheads="1"/>
          </p:cNvSpPr>
          <p:nvPr/>
        </p:nvSpPr>
        <p:spPr bwMode="auto">
          <a:xfrm>
            <a:off x="0" y="96485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p:cNvSpPr txBox="1"/>
          <p:nvPr/>
        </p:nvSpPr>
        <p:spPr>
          <a:xfrm>
            <a:off x="503086" y="1398275"/>
            <a:ext cx="14521719" cy="7471725"/>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Wideband Frequency Reconfigurability: </a:t>
            </a: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filter efficiently operates over a broad frequency range (1 GHz – 12 GHz), making it adaptable for multi-band and ultra-wideband (UWB) applications.</a:t>
            </a: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Selectivity with Minimal Insertion Loss: </a:t>
            </a: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metamaterial-based structure provides sharp and deep notch filtering while maintaining low insertion loss in passbands, preserving signal integrity.</a:t>
            </a: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Against Environmental Variations: </a:t>
            </a:r>
            <a:r>
              <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design ensures stable performance across temperature fluctuations and minimizes sensitivity to fabrication tolerances, guaranteeing consistency in real-world applications.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122680" y="1047115"/>
            <a:ext cx="13277850" cy="1415772"/>
          </a:xfrm>
          <a:prstGeom prst="rect">
            <a:avLst/>
          </a:prstGeom>
          <a:noFill/>
        </p:spPr>
        <p:txBody>
          <a:bodyPr wrap="square" rtlCol="0">
            <a:spAutoFit/>
          </a:bodyPr>
          <a:lstStyle/>
          <a:p>
            <a:r>
              <a:rPr lang="en-IN" altLang="en-GB" sz="4800" b="1" dirty="0">
                <a:solidFill>
                  <a:srgbClr val="1B277B"/>
                </a:solidFill>
                <a:latin typeface="Times New Roman" panose="02020603050405020304" pitchFamily="18" charset="0"/>
                <a:cs typeface="Times New Roman" panose="02020603050405020304" pitchFamily="18" charset="0"/>
                <a:sym typeface="+mn-ea"/>
              </a:rPr>
              <a:t>Design Specification</a:t>
            </a:r>
            <a:endParaRPr lang="en-US" sz="1800" b="1" dirty="0">
              <a:solidFill>
                <a:srgbClr val="1B277B"/>
              </a:solidFill>
              <a:latin typeface="Times New Roman" panose="02020603050405020304" pitchFamily="18" charset="0"/>
              <a:cs typeface="Times New Roman" panose="02020603050405020304" pitchFamily="18" charset="0"/>
            </a:endParaRPr>
          </a:p>
          <a:p>
            <a:r>
              <a:rPr lang="en-IN" altLang="en-GB" b="1" dirty="0">
                <a:solidFill>
                  <a:srgbClr val="1B277B"/>
                </a:solidFill>
                <a:latin typeface="Times New Roman" panose="02020603050405020304" pitchFamily="18" charset="0"/>
                <a:cs typeface="Times New Roman" panose="02020603050405020304" pitchFamily="18" charset="0"/>
                <a:sym typeface="+mn-ea"/>
              </a:rPr>
              <a:t> </a:t>
            </a:r>
            <a:endParaRPr lang="en-IN" altLang="en-GB" b="1" dirty="0">
              <a:solidFill>
                <a:srgbClr val="1B277B"/>
              </a:solidFill>
              <a:latin typeface="Times New Roman" panose="02020603050405020304" pitchFamily="18" charset="0"/>
              <a:cs typeface="Times New Roman" panose="02020603050405020304" pitchFamily="18" charset="0"/>
              <a:sym typeface="+mn-ea"/>
            </a:endParaRPr>
          </a:p>
          <a:p>
            <a:endParaRPr lang="en-US" dirty="0"/>
          </a:p>
        </p:txBody>
      </p:sp>
      <p:sp>
        <p:nvSpPr>
          <p:cNvPr id="27" name="AutoShape 10"/>
          <p:cNvSpPr/>
          <p:nvPr/>
        </p:nvSpPr>
        <p:spPr>
          <a:xfrm flipV="1">
            <a:off x="1142944" y="1851953"/>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9" name="Table 8"/>
          <p:cNvGraphicFramePr/>
          <p:nvPr>
            <p:custDataLst>
              <p:tags r:id="rId3"/>
            </p:custDataLst>
          </p:nvPr>
        </p:nvGraphicFramePr>
        <p:xfrm>
          <a:off x="1122680" y="2527300"/>
          <a:ext cx="12800330" cy="5232400"/>
        </p:xfrm>
        <a:graphic>
          <a:graphicData uri="http://schemas.openxmlformats.org/drawingml/2006/table">
            <a:tbl>
              <a:tblPr firstRow="1" bandRow="1">
                <a:tableStyleId>{5C22544A-7EE6-4342-B048-85BDC9FD1C3A}</a:tableStyleId>
              </a:tblPr>
              <a:tblGrid>
                <a:gridCol w="6400165"/>
                <a:gridCol w="6400165"/>
              </a:tblGrid>
              <a:tr h="65405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IN" sz="3200" b="1" dirty="0">
                          <a:solidFill>
                            <a:schemeClr val="tx1"/>
                          </a:solidFill>
                          <a:latin typeface="Times New Roman" panose="02020603050405020304" pitchFamily="18" charset="0"/>
                          <a:cs typeface="Times New Roman" panose="02020603050405020304" pitchFamily="18" charset="0"/>
                        </a:rPr>
                        <a:t>Particular</a:t>
                      </a:r>
                      <a:endParaRPr lang="en-US" altLang="en-IN" sz="3200" b="1"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lgn="ctr">
                        <a:buNone/>
                      </a:pPr>
                      <a:r>
                        <a:rPr lang="en-US" sz="2800" dirty="0">
                          <a:solidFill>
                            <a:schemeClr val="tx1"/>
                          </a:solidFill>
                          <a:latin typeface="Times New Roman" panose="02020603050405020304" pitchFamily="18" charset="0"/>
                          <a:cs typeface="Times New Roman" panose="02020603050405020304" pitchFamily="18" charset="0"/>
                        </a:rPr>
                        <a:t>Specification</a:t>
                      </a:r>
                      <a:endParaRPr lang="en-US" sz="28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65405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3200" b="1" dirty="0">
                          <a:solidFill>
                            <a:schemeClr val="tx1"/>
                          </a:solidFill>
                          <a:latin typeface="Times New Roman" panose="02020603050405020304" pitchFamily="18" charset="0"/>
                          <a:cs typeface="Times New Roman" panose="02020603050405020304" pitchFamily="18" charset="0"/>
                        </a:rPr>
                        <a:t>Substrate</a:t>
                      </a:r>
                      <a:endParaRPr lang="en-IN" altLang="en-US" sz="3200" b="1"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buNone/>
                      </a:pPr>
                      <a:r>
                        <a:rPr lang="en-US" sz="2800" dirty="0">
                          <a:solidFill>
                            <a:schemeClr val="tx1"/>
                          </a:solidFill>
                          <a:latin typeface="Times New Roman" panose="02020603050405020304" pitchFamily="18" charset="0"/>
                          <a:cs typeface="Times New Roman" panose="02020603050405020304" pitchFamily="18" charset="0"/>
                        </a:rPr>
                        <a:t>FR-4 Material</a:t>
                      </a:r>
                      <a:endParaRPr lang="en-US" sz="28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654050">
                <a:tc>
                  <a:txBody>
                    <a:bodyPr/>
                    <a:lstStyle/>
                    <a:p>
                      <a:pPr>
                        <a:buNone/>
                      </a:pPr>
                      <a:r>
                        <a:rPr lang="en-US" altLang="en-IN" sz="3200" b="1" dirty="0">
                          <a:latin typeface="Times New Roman" panose="02020603050405020304" pitchFamily="18" charset="0"/>
                          <a:cs typeface="Times New Roman" panose="02020603050405020304" pitchFamily="18" charset="0"/>
                        </a:rPr>
                        <a:t>T</a:t>
                      </a:r>
                      <a:r>
                        <a:rPr lang="en-IN" altLang="en-US" sz="3200" b="1" dirty="0">
                          <a:latin typeface="Times New Roman" panose="02020603050405020304" pitchFamily="18" charset="0"/>
                          <a:cs typeface="Times New Roman" panose="02020603050405020304" pitchFamily="18" charset="0"/>
                        </a:rPr>
                        <a:t>hickness</a:t>
                      </a:r>
                      <a:r>
                        <a:rPr lang="en-US" altLang="en-IN" sz="3200" b="1" dirty="0">
                          <a:latin typeface="Times New Roman" panose="02020603050405020304" pitchFamily="18" charset="0"/>
                          <a:cs typeface="Times New Roman" panose="02020603050405020304" pitchFamily="18" charset="0"/>
                        </a:rPr>
                        <a:t> of substrate</a:t>
                      </a:r>
                      <a:endParaRPr lang="en-US" altLang="en-IN" sz="3200"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buNone/>
                      </a:pPr>
                      <a:r>
                        <a:rPr lang="en-US" sz="2800" dirty="0">
                          <a:solidFill>
                            <a:schemeClr val="tx1"/>
                          </a:solidFill>
                          <a:latin typeface="Times New Roman" panose="02020603050405020304" pitchFamily="18" charset="0"/>
                          <a:cs typeface="Times New Roman" panose="02020603050405020304" pitchFamily="18" charset="0"/>
                        </a:rPr>
                        <a:t>1.6mm</a:t>
                      </a:r>
                      <a:endParaRPr lang="en-US" sz="28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654050">
                <a:tc>
                  <a:txBody>
                    <a:bodyPr/>
                    <a:lstStyle/>
                    <a:p>
                      <a:pPr>
                        <a:buNone/>
                      </a:pPr>
                      <a:r>
                        <a:rPr lang="en-IN" altLang="en-US" sz="3200" b="1" dirty="0">
                          <a:latin typeface="Times New Roman" panose="02020603050405020304" pitchFamily="18" charset="0"/>
                          <a:cs typeface="Times New Roman" panose="02020603050405020304" pitchFamily="18" charset="0"/>
                        </a:rPr>
                        <a:t>Conducting material</a:t>
                      </a:r>
                      <a:endParaRPr lang="en-IN" altLang="en-US" sz="3200"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buNone/>
                      </a:pPr>
                      <a:r>
                        <a:rPr lang="en-US" sz="2800" dirty="0">
                          <a:solidFill>
                            <a:schemeClr val="tx1"/>
                          </a:solidFill>
                          <a:latin typeface="Times New Roman" panose="02020603050405020304" pitchFamily="18" charset="0"/>
                          <a:cs typeface="Times New Roman" panose="02020603050405020304" pitchFamily="18" charset="0"/>
                        </a:rPr>
                        <a:t>Copper</a:t>
                      </a:r>
                      <a:endParaRPr lang="en-US" sz="28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654050">
                <a:tc>
                  <a:txBody>
                    <a:bodyPr/>
                    <a:lstStyle/>
                    <a:p>
                      <a:pPr>
                        <a:buNone/>
                      </a:pPr>
                      <a:r>
                        <a:rPr lang="en-IN" altLang="en-US" sz="3200" b="1" dirty="0">
                          <a:latin typeface="Times New Roman" panose="02020603050405020304" pitchFamily="18" charset="0"/>
                          <a:cs typeface="Times New Roman" panose="02020603050405020304" pitchFamily="18" charset="0"/>
                          <a:sym typeface="+mn-ea"/>
                        </a:rPr>
                        <a:t>Conducting material thickness</a:t>
                      </a:r>
                      <a:endParaRPr lang="en-IN" altLang="en-US" sz="3200" b="1" dirty="0">
                        <a:latin typeface="Times New Roman" panose="02020603050405020304" pitchFamily="18" charset="0"/>
                        <a:cs typeface="Times New Roman" panose="02020603050405020304" pitchFamily="18" charset="0"/>
                        <a:sym typeface="+mn-ea"/>
                      </a:endParaRPr>
                    </a:p>
                  </a:txBody>
                  <a:tcPr>
                    <a:solidFill>
                      <a:schemeClr val="accent2">
                        <a:lumMod val="60000"/>
                        <a:lumOff val="40000"/>
                      </a:schemeClr>
                    </a:solidFill>
                  </a:tcPr>
                </a:tc>
                <a:tc>
                  <a:txBody>
                    <a:bodyPr/>
                    <a:lstStyle/>
                    <a:p>
                      <a:pPr>
                        <a:buNone/>
                      </a:pPr>
                      <a:r>
                        <a:rPr lang="en-US" sz="2800" dirty="0">
                          <a:solidFill>
                            <a:schemeClr val="tx1"/>
                          </a:solidFill>
                          <a:latin typeface="Times New Roman" panose="02020603050405020304" pitchFamily="18" charset="0"/>
                          <a:cs typeface="Times New Roman" panose="02020603050405020304" pitchFamily="18" charset="0"/>
                        </a:rPr>
                        <a:t>35µm</a:t>
                      </a:r>
                      <a:endParaRPr lang="en-US" sz="28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654050">
                <a:tc>
                  <a:txBody>
                    <a:bodyPr/>
                    <a:lstStyle/>
                    <a:p>
                      <a:pPr>
                        <a:buNone/>
                      </a:pPr>
                      <a:r>
                        <a:rPr lang="en-IN" altLang="en-US" sz="3200" b="1" dirty="0">
                          <a:latin typeface="Times New Roman" panose="02020603050405020304" pitchFamily="18" charset="0"/>
                          <a:cs typeface="Times New Roman" panose="02020603050405020304" pitchFamily="18" charset="0"/>
                        </a:rPr>
                        <a:t>tan</a:t>
                      </a:r>
                      <a:r>
                        <a:rPr lang="en-US" altLang="en-IN" sz="3200" b="1" dirty="0">
                          <a:latin typeface="Times New Roman" panose="02020603050405020304" pitchFamily="18" charset="0"/>
                          <a:cs typeface="Times New Roman" panose="02020603050405020304" pitchFamily="18" charset="0"/>
                        </a:rPr>
                        <a:t> </a:t>
                      </a:r>
                      <a:r>
                        <a:rPr lang="en-US" altLang="en-US" sz="3200" b="1" dirty="0">
                          <a:latin typeface="Times New Roman" panose="02020603050405020304" pitchFamily="18" charset="0"/>
                          <a:cs typeface="Times New Roman" panose="02020603050405020304" pitchFamily="18" charset="0"/>
                        </a:rPr>
                        <a:t>⸹</a:t>
                      </a:r>
                      <a:endParaRPr lang="en-US" altLang="en-US" sz="3200"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buNone/>
                      </a:pPr>
                      <a:r>
                        <a:rPr lang="en-US" sz="2800" dirty="0">
                          <a:solidFill>
                            <a:schemeClr val="tx1"/>
                          </a:solidFill>
                          <a:latin typeface="Times New Roman" panose="02020603050405020304" pitchFamily="18" charset="0"/>
                          <a:cs typeface="Times New Roman" panose="02020603050405020304" pitchFamily="18" charset="0"/>
                        </a:rPr>
                        <a:t>0.011</a:t>
                      </a:r>
                      <a:endParaRPr lang="en-US" sz="28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654050">
                <a:tc>
                  <a:txBody>
                    <a:bodyPr/>
                    <a:lstStyle/>
                    <a:p>
                      <a:pPr>
                        <a:buNone/>
                      </a:pPr>
                      <a:r>
                        <a:rPr lang="en-IN" altLang="en-US" sz="3200" b="1" dirty="0">
                          <a:latin typeface="Times New Roman" panose="02020603050405020304" pitchFamily="18" charset="0"/>
                          <a:cs typeface="Times New Roman" panose="02020603050405020304" pitchFamily="18" charset="0"/>
                        </a:rPr>
                        <a:t>Software used</a:t>
                      </a:r>
                      <a:endParaRPr lang="en-IN" altLang="en-US" sz="3200"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buNone/>
                      </a:pPr>
                      <a:r>
                        <a:rPr lang="en-US" sz="2800" dirty="0">
                          <a:solidFill>
                            <a:schemeClr val="tx1"/>
                          </a:solidFill>
                          <a:latin typeface="Times New Roman" panose="02020603050405020304" pitchFamily="18" charset="0"/>
                          <a:cs typeface="Times New Roman" panose="02020603050405020304" pitchFamily="18" charset="0"/>
                        </a:rPr>
                        <a:t>Advanced Design Software tool(ADS)</a:t>
                      </a:r>
                      <a:endParaRPr lang="en-US" sz="28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r h="654050">
                <a:tc>
                  <a:txBody>
                    <a:bodyPr/>
                    <a:lstStyle/>
                    <a:p>
                      <a:pPr>
                        <a:buNone/>
                      </a:pPr>
                      <a:r>
                        <a:rPr lang="en-IN" altLang="en-US" sz="3200" b="1" dirty="0">
                          <a:latin typeface="Times New Roman" panose="02020603050405020304" pitchFamily="18" charset="0"/>
                          <a:cs typeface="Times New Roman" panose="02020603050405020304" pitchFamily="18" charset="0"/>
                        </a:rPr>
                        <a:t>Characteristic impedance</a:t>
                      </a:r>
                      <a:endParaRPr lang="en-IN" altLang="en-US" sz="3200" b="1" dirty="0">
                        <a:latin typeface="Times New Roman" panose="02020603050405020304" pitchFamily="18" charset="0"/>
                        <a:cs typeface="Times New Roman" panose="02020603050405020304" pitchFamily="18" charset="0"/>
                      </a:endParaRPr>
                    </a:p>
                  </a:txBody>
                  <a:tcPr>
                    <a:solidFill>
                      <a:schemeClr val="accent2">
                        <a:lumMod val="60000"/>
                        <a:lumOff val="40000"/>
                      </a:schemeClr>
                    </a:solidFill>
                  </a:tcPr>
                </a:tc>
                <a:tc>
                  <a:txBody>
                    <a:bodyPr/>
                    <a:lstStyle/>
                    <a:p>
                      <a:pPr>
                        <a:buNone/>
                      </a:pPr>
                      <a:r>
                        <a:rPr lang="en-US" sz="2800" dirty="0">
                          <a:solidFill>
                            <a:schemeClr val="tx1"/>
                          </a:solidFill>
                          <a:latin typeface="Times New Roman" panose="02020603050405020304" pitchFamily="18" charset="0"/>
                          <a:cs typeface="Times New Roman" panose="02020603050405020304" pitchFamily="18" charset="0"/>
                        </a:rPr>
                        <a:t>50</a:t>
                      </a:r>
                      <a:r>
                        <a:rPr lang="el-GR" sz="2800" dirty="0">
                          <a:latin typeface="Times New Roman" panose="02020603050405020304" pitchFamily="18" charset="0"/>
                          <a:cs typeface="Times New Roman" panose="02020603050405020304" pitchFamily="18" charset="0"/>
                        </a:rPr>
                        <a:t>Ω</a:t>
                      </a:r>
                      <a:endParaRPr lang="en-US" sz="2800" dirty="0">
                        <a:solidFill>
                          <a:schemeClr val="tx1"/>
                        </a:solidFill>
                        <a:latin typeface="Times New Roman" panose="02020603050405020304" pitchFamily="18" charset="0"/>
                        <a:cs typeface="Times New Roman" panose="02020603050405020304" pitchFamily="18" charset="0"/>
                      </a:endParaRPr>
                    </a:p>
                  </a:txBody>
                  <a:tcPr>
                    <a:solidFill>
                      <a:schemeClr val="accent6">
                        <a:lumMod val="40000"/>
                        <a:lumOff val="60000"/>
                      </a:schemeClr>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358775" y="895350"/>
            <a:ext cx="7059930" cy="768350"/>
          </a:xfrm>
          <a:prstGeom prst="rect">
            <a:avLst/>
          </a:prstGeom>
          <a:noFill/>
        </p:spPr>
        <p:txBody>
          <a:bodyPr wrap="square" rtlCol="0">
            <a:spAutoFit/>
          </a:bodyPr>
          <a:lstStyle/>
          <a:p>
            <a:r>
              <a:rPr lang="en-IN" altLang="en-GB" sz="4400" b="1" dirty="0">
                <a:solidFill>
                  <a:srgbClr val="1B277B"/>
                </a:solidFill>
                <a:latin typeface="Times New Roman" panose="02020603050405020304" pitchFamily="18" charset="0"/>
                <a:cs typeface="Times New Roman" panose="02020603050405020304" pitchFamily="18" charset="0"/>
                <a:sym typeface="+mn-ea"/>
              </a:rPr>
              <a:t>Calculation</a:t>
            </a:r>
            <a:endParaRPr lang="en-IN" altLang="en-US" sz="4400" dirty="0">
              <a:solidFill>
                <a:schemeClr val="tx2"/>
              </a:solidFill>
              <a:latin typeface="Times New Roman" panose="02020603050405020304" pitchFamily="18" charset="0"/>
              <a:cs typeface="Times New Roman" panose="02020603050405020304" pitchFamily="18" charset="0"/>
            </a:endParaRPr>
          </a:p>
        </p:txBody>
      </p:sp>
      <p:sp>
        <p:nvSpPr>
          <p:cNvPr id="27" name="AutoShape 10"/>
          <p:cNvSpPr/>
          <p:nvPr/>
        </p:nvSpPr>
        <p:spPr>
          <a:xfrm flipV="1">
            <a:off x="286964" y="1778928"/>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
        <p:nvSpPr>
          <p:cNvPr id="8" name="Text Box 7"/>
          <p:cNvSpPr txBox="1"/>
          <p:nvPr/>
        </p:nvSpPr>
        <p:spPr>
          <a:xfrm>
            <a:off x="1223010" y="2191385"/>
            <a:ext cx="5691505" cy="1445260"/>
          </a:xfrm>
          <a:prstGeom prst="rect">
            <a:avLst/>
          </a:prstGeom>
          <a:noFill/>
        </p:spPr>
        <p:txBody>
          <a:bodyPr wrap="square" rtlCol="0">
            <a:spAutoFit/>
          </a:bodyPr>
          <a:lstStyle/>
          <a:p>
            <a:r>
              <a:rPr lang="en-IN" altLang="en-US" sz="4400" b="1" u="sng" dirty="0">
                <a:solidFill>
                  <a:schemeClr val="accent1">
                    <a:lumMod val="75000"/>
                  </a:schemeClr>
                </a:solidFill>
                <a:latin typeface="Times New Roman" panose="02020603050405020304" pitchFamily="18" charset="0"/>
                <a:cs typeface="Times New Roman" panose="02020603050405020304" pitchFamily="18" charset="0"/>
              </a:rPr>
              <a:t>Formulas:</a:t>
            </a:r>
            <a:endParaRPr lang="en-IN" altLang="en-US" sz="4400" b="1" u="sng" dirty="0">
              <a:solidFill>
                <a:schemeClr val="accent1">
                  <a:lumMod val="75000"/>
                </a:schemeClr>
              </a:solidFill>
              <a:latin typeface="Times New Roman" panose="02020603050405020304" pitchFamily="18" charset="0"/>
              <a:cs typeface="Times New Roman" panose="02020603050405020304" pitchFamily="18" charset="0"/>
            </a:endParaRPr>
          </a:p>
          <a:p>
            <a:endParaRPr lang="en-IN" altLang="en-US" sz="4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flipH="1" flipV="1">
            <a:off x="1304389" y="3856648"/>
            <a:ext cx="8631699" cy="5319300"/>
          </a:xfrm>
          <a:prstGeom prst="rect">
            <a:avLst/>
          </a:prstGeom>
          <a:noFill/>
        </p:spPr>
        <p:txBody>
          <a:bodyPr wrap="square" rtlCol="0">
            <a:spAutoFit/>
          </a:bodyPr>
          <a:lstStyle/>
          <a:p>
            <a:endParaRPr lang="en-IN" dirty="0"/>
          </a:p>
        </p:txBody>
      </p:sp>
      <mc:AlternateContent xmlns:mc="http://schemas.openxmlformats.org/markup-compatibility/2006">
        <mc:Choice xmlns:a14="http://schemas.microsoft.com/office/drawing/2010/main" Requires="a14">
          <p:sp>
            <p:nvSpPr>
              <p:cNvPr id="10" name="TextBox 9"/>
              <p:cNvSpPr txBox="1"/>
              <p:nvPr/>
            </p:nvSpPr>
            <p:spPr>
              <a:xfrm>
                <a:off x="286963" y="3487316"/>
                <a:ext cx="13261589" cy="4707635"/>
              </a:xfrm>
              <a:prstGeom prst="rect">
                <a:avLst/>
              </a:prstGeom>
              <a:noFill/>
            </p:spPr>
            <p:txBody>
              <a:bodyPr wrap="square" rtlCol="0">
                <a:spAutoFit/>
              </a:bodyPr>
              <a:lstStyle/>
              <a:p>
                <a:pPr marL="342900" lvl="0" indent="-342900">
                  <a:lnSpc>
                    <a:spcPct val="150000"/>
                  </a:lnSpc>
                  <a:spcAft>
                    <a:spcPts val="80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 =  2/π [ B – 1 – ln (2B – 1) + (Ɛ</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1) / 2Ɛ</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  </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{ln(B – 1) + 0.39 – 0.61/ Ɛ</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 Z</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60  </a:t>
                </a:r>
                <a14:m>
                  <m:oMath xmlns:m="http://schemas.openxmlformats.org/officeDocument/2006/math">
                    <m:rad>
                      <m:radPr>
                        <m:degHide m:val="on"/>
                        <m:ctrlPr>
                          <a:rPr lang="en-IN" sz="2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radPr>
                      <m:deg/>
                      <m:e>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(Ɛ</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𝑟</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2</m:t>
                        </m:r>
                      </m:e>
                    </m:rad>
                  </m:oMath>
                </a14:m>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en-US" sz="2800" b="0" i="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Ɛ</m:t>
                    </m:r>
                    <m:r>
                      <a:rPr lang="en-IN" sz="2800" b="0" i="1" baseline="-2500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𝑟</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oMath>
                </a14:m>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Ɛ</m:t>
                    </m:r>
                    <m:r>
                      <a:rPr lang="en-IN" sz="2800" b="0" i="1" baseline="-2500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𝑟</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r>
                      <a:rPr lang="en-US"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oMath>
                </a14:m>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( 0.23 + 0.11/ </a:t>
                </a:r>
                <a14:m>
                  <m:oMath xmlns:m="http://schemas.openxmlformats.org/officeDocument/2006/math">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Ɛ</m:t>
                    </m:r>
                    <m:r>
                      <a:rPr lang="en-IN" sz="2800" b="0" i="1" baseline="-2500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𝑟</m:t>
                    </m:r>
                  </m:oMath>
                </a14:m>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 = (377 π) / 2 Z</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a:t>
                </a:r>
                <a14:m>
                  <m:oMath xmlns:m="http://schemas.openxmlformats.org/officeDocument/2006/math">
                    <m:rad>
                      <m:radPr>
                        <m:degHide m:val="on"/>
                        <m:ctrlPr>
                          <a:rPr lang="en-IN" sz="2800" i="1" baseline="-250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radPr>
                      <m:deg/>
                      <m:e>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Ɛ</m:t>
                        </m:r>
                        <m:r>
                          <a:rPr lang="en-IN" sz="2800" b="0" i="1" baseline="-2500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𝑟</m:t>
                        </m:r>
                      </m:e>
                    </m:rad>
                  </m:oMath>
                </a14:m>
                <a:endParaRPr lang="en-IN" sz="2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 = 180</a:t>
                </a:r>
                <a:r>
                  <a:rPr lang="en-IN" sz="2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π / 180</a:t>
                </a:r>
                <a:r>
                  <a:rPr lang="en-IN" sz="2800" baseline="30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 </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rad>
                      <m:radPr>
                        <m:degHide m:val="on"/>
                        <m:ctrlPr>
                          <a:rPr lang="en-IN" sz="2800" i="1" baseline="-2500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radPr>
                      <m:deg/>
                      <m:e>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Ɛ</m:t>
                        </m:r>
                        <m:r>
                          <a:rPr lang="en-IN" sz="2800" b="0" i="1" baseline="-2500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𝑒𝑓𝑓</m:t>
                        </m:r>
                      </m:e>
                    </m:rad>
                  </m:oMath>
                </a14:m>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IN" sz="2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Ɛ</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eff  = </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(Ɛ</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 2 + (Ɛ</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 2  ( 1 /  </a:t>
                </a:r>
                <a14:m>
                  <m:oMath xmlns:m="http://schemas.openxmlformats.org/officeDocument/2006/math">
                    <m:rad>
                      <m:radPr>
                        <m:degHide m:val="on"/>
                        <m:ctrlPr>
                          <a:rPr lang="en-IN" sz="2800" i="1">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ctrlPr>
                      </m:radPr>
                      <m:deg/>
                      <m:e>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12</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ℎ</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 </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𝑤</m:t>
                        </m:r>
                        <m:r>
                          <a:rPr lang="en-IN" sz="2800" b="0" i="1"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 </m:t>
                        </m:r>
                      </m:e>
                    </m:rad>
                  </m:oMath>
                </a14:m>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Times New Roman" panose="02020603050405020304" pitchFamily="18" charset="0"/>
                  <a:ea typeface="Noto Sans Symbols"/>
                  <a:cs typeface="Times New Roman" panose="02020603050405020304" pitchFamily="18" charset="0"/>
                </a:endParaRPr>
              </a:p>
              <a:p>
                <a:pPr marL="342900" lvl="0" indent="-342900">
                  <a:lnSpc>
                    <a:spcPct val="150000"/>
                  </a:lnSpc>
                  <a:spcAft>
                    <a:spcPts val="800"/>
                  </a:spcAft>
                  <a:buFont typeface="Arial" panose="020B0604020202020204" pitchFamily="34" charset="0"/>
                  <a:buChar char="●"/>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
                </a:r>
                <a:r>
                  <a:rPr lang="en-IN" sz="2800" baseline="-25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(2πf) / c</a:t>
                </a:r>
                <a:endPar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p:sp>
            <p:nvSpPr>
              <p:cNvPr id="10" name="TextBox 9"/>
              <p:cNvSpPr txBox="1">
                <a:spLocks noRot="1" noChangeAspect="1" noMove="1" noResize="1" noEditPoints="1" noAdjustHandles="1" noChangeArrowheads="1" noChangeShapeType="1" noTextEdit="1"/>
              </p:cNvSpPr>
              <p:nvPr/>
            </p:nvSpPr>
            <p:spPr>
              <a:xfrm>
                <a:off x="286963" y="3487316"/>
                <a:ext cx="13261589" cy="4707635"/>
              </a:xfrm>
              <a:prstGeom prst="rect">
                <a:avLst/>
              </a:prstGeom>
              <a:blipFill rotWithShape="1">
                <a:blip r:embed="rId2"/>
                <a:stretch>
                  <a:fillRect l="-4" t="-11" r="1" b="-830"/>
                </a:stretch>
              </a:blipFill>
            </p:spPr>
            <p:txBody>
              <a:bodyPr/>
              <a:lstStyle/>
              <a:p>
                <a:r>
                  <a:rPr lang="en-US" altLang="en-US">
                    <a:noFill/>
                  </a:rPr>
                  <a:t> </a:t>
                </a:r>
              </a:p>
            </p:txBody>
          </p:sp>
        </mc:Fallback>
      </mc:AlternateContent>
      <p:sp>
        <p:nvSpPr>
          <p:cNvPr id="12" name="Cloud 11"/>
          <p:cNvSpPr/>
          <p:nvPr/>
        </p:nvSpPr>
        <p:spPr>
          <a:xfrm>
            <a:off x="12947088" y="2958284"/>
            <a:ext cx="4922664" cy="578302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p:cNvSpPr txBox="1"/>
          <p:nvPr/>
        </p:nvSpPr>
        <p:spPr>
          <a:xfrm>
            <a:off x="13966801" y="4295522"/>
            <a:ext cx="3032760" cy="3108543"/>
          </a:xfrm>
          <a:prstGeom prst="rect">
            <a:avLst/>
          </a:prstGeom>
          <a:noFill/>
        </p:spPr>
        <p:txBody>
          <a:bodyPr wrap="square" rtlCol="0">
            <a:spAutoFit/>
          </a:bodyPr>
          <a:lstStyle/>
          <a:p>
            <a:r>
              <a:rPr lang="en-IN" altLang="en-US" sz="2800" b="1" u="sng" dirty="0">
                <a:solidFill>
                  <a:schemeClr val="bg1"/>
                </a:solidFill>
                <a:latin typeface="Times New Roman" panose="02020603050405020304" pitchFamily="18" charset="0"/>
                <a:cs typeface="Times New Roman" panose="02020603050405020304" pitchFamily="18" charset="0"/>
              </a:rPr>
              <a:t>Calculated values</a:t>
            </a:r>
            <a:endParaRPr lang="en-IN" altLang="en-US" sz="2800" b="1" u="sng" dirty="0">
              <a:solidFill>
                <a:schemeClr val="bg1"/>
              </a:solidFill>
              <a:latin typeface="Times New Roman" panose="02020603050405020304" pitchFamily="18" charset="0"/>
              <a:cs typeface="Times New Roman" panose="02020603050405020304" pitchFamily="18" charset="0"/>
            </a:endParaRPr>
          </a:p>
          <a:p>
            <a:r>
              <a:rPr lang="en-IN" altLang="en-US" sz="2800" dirty="0">
                <a:solidFill>
                  <a:schemeClr val="bg1"/>
                </a:solidFill>
                <a:latin typeface="Times New Roman" panose="02020603050405020304" pitchFamily="18" charset="0"/>
                <a:cs typeface="Times New Roman" panose="02020603050405020304" pitchFamily="18" charset="0"/>
              </a:rPr>
              <a:t>A=1.785</a:t>
            </a:r>
            <a:endParaRPr lang="en-IN" altLang="en-US" sz="2800" dirty="0">
              <a:solidFill>
                <a:schemeClr val="bg1"/>
              </a:solidFill>
              <a:latin typeface="Times New Roman" panose="02020603050405020304" pitchFamily="18" charset="0"/>
              <a:cs typeface="Times New Roman" panose="02020603050405020304" pitchFamily="18" charset="0"/>
            </a:endParaRPr>
          </a:p>
          <a:p>
            <a:r>
              <a:rPr lang="en-IN" altLang="en-US" sz="2800" dirty="0">
                <a:solidFill>
                  <a:schemeClr val="bg1"/>
                </a:solidFill>
                <a:latin typeface="Times New Roman" panose="02020603050405020304" pitchFamily="18" charset="0"/>
                <a:cs typeface="Times New Roman" panose="02020603050405020304" pitchFamily="18" charset="0"/>
              </a:rPr>
              <a:t>B=5.52</a:t>
            </a:r>
            <a:endParaRPr lang="en-IN" altLang="en-US" sz="2800" dirty="0">
              <a:solidFill>
                <a:schemeClr val="bg1"/>
              </a:solidFill>
              <a:latin typeface="Times New Roman" panose="02020603050405020304" pitchFamily="18" charset="0"/>
              <a:cs typeface="Times New Roman" panose="02020603050405020304" pitchFamily="18" charset="0"/>
            </a:endParaRPr>
          </a:p>
          <a:p>
            <a:r>
              <a:rPr lang="en-IN" altLang="en-US" sz="2800" dirty="0">
                <a:solidFill>
                  <a:schemeClr val="bg1"/>
                </a:solidFill>
                <a:latin typeface="Times New Roman" panose="02020603050405020304" pitchFamily="18" charset="0"/>
                <a:cs typeface="Times New Roman" panose="02020603050405020304" pitchFamily="18" charset="0"/>
              </a:rPr>
              <a:t>Ko=125.66 rad/m</a:t>
            </a:r>
            <a:endParaRPr lang="en-IN" altLang="en-US" sz="2800" dirty="0">
              <a:solidFill>
                <a:schemeClr val="bg1"/>
              </a:solidFill>
              <a:latin typeface="Times New Roman" panose="02020603050405020304" pitchFamily="18" charset="0"/>
              <a:cs typeface="Times New Roman" panose="02020603050405020304" pitchFamily="18" charset="0"/>
            </a:endParaRPr>
          </a:p>
          <a:p>
            <a:r>
              <a:rPr lang="en-IN" altLang="en-US" sz="2800" dirty="0">
                <a:solidFill>
                  <a:schemeClr val="bg1"/>
                </a:solidFill>
                <a:latin typeface="Times New Roman" panose="02020603050405020304" pitchFamily="18" charset="0"/>
                <a:cs typeface="Times New Roman" panose="02020603050405020304" pitchFamily="18" charset="0"/>
              </a:rPr>
              <a:t>w</a:t>
            </a:r>
            <a:r>
              <a:rPr lang="en-US" altLang="en-US" sz="2800" dirty="0">
                <a:solidFill>
                  <a:schemeClr val="bg1"/>
                </a:solidFill>
                <a:latin typeface="Times New Roman" panose="02020603050405020304" pitchFamily="18" charset="0"/>
                <a:cs typeface="Times New Roman" panose="02020603050405020304" pitchFamily="18" charset="0"/>
              </a:rPr>
              <a:t>≈</a:t>
            </a:r>
            <a:r>
              <a:rPr lang="en-IN" altLang="en-US" sz="2800" dirty="0">
                <a:solidFill>
                  <a:schemeClr val="bg1"/>
                </a:solidFill>
                <a:latin typeface="Times New Roman" panose="02020603050405020304" pitchFamily="18" charset="0"/>
                <a:cs typeface="Times New Roman" panose="02020603050405020304" pitchFamily="18" charset="0"/>
              </a:rPr>
              <a:t>2mm</a:t>
            </a:r>
            <a:endParaRPr lang="en-IN" altLang="en-US" sz="2800" dirty="0">
              <a:solidFill>
                <a:schemeClr val="bg1"/>
              </a:solidFill>
              <a:latin typeface="Times New Roman" panose="02020603050405020304" pitchFamily="18" charset="0"/>
              <a:cs typeface="Times New Roman" panose="02020603050405020304" pitchFamily="18" charset="0"/>
            </a:endParaRPr>
          </a:p>
          <a:p>
            <a:r>
              <a:rPr lang="en-IN"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Ɛ</a:t>
            </a:r>
            <a:r>
              <a:rPr lang="en-IN" sz="2800" b="1" baseline="-25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eff </a:t>
            </a:r>
            <a:r>
              <a:rPr lang="en-IN" altLang="en-US" sz="2800" dirty="0">
                <a:solidFill>
                  <a:schemeClr val="bg1"/>
                </a:solidFill>
                <a:latin typeface="Times New Roman" panose="02020603050405020304" pitchFamily="18" charset="0"/>
                <a:cs typeface="Times New Roman" panose="02020603050405020304" pitchFamily="18" charset="0"/>
              </a:rPr>
              <a:t>=3.457</a:t>
            </a:r>
            <a:endParaRPr lang="en-IN" altLang="en-US" sz="2800" dirty="0">
              <a:solidFill>
                <a:schemeClr val="bg1"/>
              </a:solidFill>
              <a:latin typeface="Times New Roman" panose="02020603050405020304" pitchFamily="18" charset="0"/>
              <a:cs typeface="Times New Roman" panose="02020603050405020304" pitchFamily="18" charset="0"/>
            </a:endParaRPr>
          </a:p>
          <a:p>
            <a:r>
              <a:rPr lang="en-IN" altLang="en-US" sz="2800" dirty="0">
                <a:solidFill>
                  <a:schemeClr val="bg1"/>
                </a:solidFill>
                <a:latin typeface="Times New Roman" panose="02020603050405020304" pitchFamily="18" charset="0"/>
                <a:cs typeface="Times New Roman" panose="02020603050405020304" pitchFamily="18" charset="0"/>
              </a:rPr>
              <a:t>L</a:t>
            </a:r>
            <a:r>
              <a:rPr lang="en-US" altLang="en-US" sz="2800" dirty="0">
                <a:solidFill>
                  <a:schemeClr val="bg1"/>
                </a:solidFill>
                <a:latin typeface="Times New Roman" panose="02020603050405020304" pitchFamily="18" charset="0"/>
                <a:cs typeface="Times New Roman" panose="02020603050405020304" pitchFamily="18" charset="0"/>
              </a:rPr>
              <a:t>≈</a:t>
            </a:r>
            <a:r>
              <a:rPr lang="en-IN" altLang="en-US" sz="2800" dirty="0">
                <a:solidFill>
                  <a:schemeClr val="bg1"/>
                </a:solidFill>
                <a:latin typeface="Times New Roman" panose="02020603050405020304" pitchFamily="18" charset="0"/>
                <a:cs typeface="Times New Roman" panose="02020603050405020304" pitchFamily="18" charset="0"/>
              </a:rPr>
              <a:t>15mm</a:t>
            </a:r>
            <a:endParaRPr lang="en-IN" sz="28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41076"/>
            <a:ext cx="18288000" cy="10287000"/>
          </a:xfrm>
          <a:prstGeom prst="rect">
            <a:avLst/>
          </a:prstGeom>
        </p:spPr>
      </p:pic>
      <p:pic>
        <p:nvPicPr>
          <p:cNvPr id="4" name="Picture 3"/>
          <p:cNvPicPr>
            <a:picLocks noChangeAspect="1"/>
          </p:cNvPicPr>
          <p:nvPr/>
        </p:nvPicPr>
        <p:blipFill>
          <a:blip r:embed="rId2"/>
          <a:stretch>
            <a:fillRect/>
          </a:stretch>
        </p:blipFill>
        <p:spPr>
          <a:xfrm>
            <a:off x="15290800" y="-21154"/>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433830" y="1238250"/>
            <a:ext cx="13782400" cy="2308324"/>
          </a:xfrm>
          <a:prstGeom prst="rect">
            <a:avLst/>
          </a:prstGeom>
          <a:noFill/>
        </p:spPr>
        <p:txBody>
          <a:bodyPr wrap="square" rtlCol="0">
            <a:spAutoFit/>
          </a:bodyPr>
          <a:lstStyle/>
          <a:p>
            <a:r>
              <a:rPr lang="en-IN" altLang="en-GB" sz="4800" b="1" dirty="0">
                <a:solidFill>
                  <a:srgbClr val="1B277B"/>
                </a:solidFill>
                <a:latin typeface="Times New Roman" panose="02020603050405020304" pitchFamily="18" charset="0"/>
                <a:cs typeface="Times New Roman" panose="02020603050405020304" pitchFamily="18" charset="0"/>
                <a:sym typeface="+mn-ea"/>
              </a:rPr>
              <a:t>Iteration-1:</a:t>
            </a:r>
            <a:r>
              <a:rPr lang="en-IN" altLang="en-US" sz="4800" b="1" dirty="0">
                <a:solidFill>
                  <a:schemeClr val="accent1"/>
                </a:solidFill>
                <a:latin typeface="Times New Roman" panose="02020603050405020304" pitchFamily="18" charset="0"/>
                <a:cs typeface="Times New Roman" panose="02020603050405020304" pitchFamily="18" charset="0"/>
              </a:rPr>
              <a:t>Single-element Meta material loaded Band Notch Filter </a:t>
            </a:r>
            <a:endParaRPr lang="en-IN" altLang="en-US" sz="4800" b="1" dirty="0">
              <a:solidFill>
                <a:schemeClr val="accent1"/>
              </a:solidFill>
              <a:latin typeface="Times New Roman" panose="02020603050405020304" pitchFamily="18" charset="0"/>
              <a:cs typeface="Times New Roman" panose="02020603050405020304" pitchFamily="18" charset="0"/>
            </a:endParaRPr>
          </a:p>
          <a:p>
            <a:endParaRPr lang="en-IN" altLang="en-US" sz="4800" b="1" dirty="0">
              <a:solidFill>
                <a:schemeClr val="tx2"/>
              </a:solidFill>
              <a:latin typeface="Times New Roman" panose="02020603050405020304" pitchFamily="18" charset="0"/>
              <a:cs typeface="Times New Roman" panose="02020603050405020304" pitchFamily="18" charset="0"/>
            </a:endParaRPr>
          </a:p>
        </p:txBody>
      </p:sp>
      <p:sp>
        <p:nvSpPr>
          <p:cNvPr id="27" name="AutoShape 10"/>
          <p:cNvSpPr/>
          <p:nvPr/>
        </p:nvSpPr>
        <p:spPr>
          <a:xfrm flipV="1">
            <a:off x="1500134" y="2714608"/>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
        <p:nvSpPr>
          <p:cNvPr id="10" name="TextBox 9"/>
          <p:cNvSpPr txBox="1"/>
          <p:nvPr/>
        </p:nvSpPr>
        <p:spPr>
          <a:xfrm>
            <a:off x="5452592" y="5806852"/>
            <a:ext cx="290464" cy="230832"/>
          </a:xfrm>
          <a:prstGeom prst="rect">
            <a:avLst/>
          </a:prstGeom>
          <a:noFill/>
        </p:spPr>
        <p:txBody>
          <a:bodyPr wrap="none" rtlCol="0">
            <a:spAutoFit/>
          </a:bodyPr>
          <a:lstStyle/>
          <a:p>
            <a:r>
              <a:rPr lang="en-IN" sz="900" dirty="0">
                <a:solidFill>
                  <a:schemeClr val="bg1"/>
                </a:solidFill>
                <a:latin typeface="Times New Roman" panose="02020603050405020304" pitchFamily="18" charset="0"/>
                <a:cs typeface="Times New Roman" panose="02020603050405020304" pitchFamily="18" charset="0"/>
              </a:rPr>
              <a:t>L₁</a:t>
            </a:r>
            <a:endParaRPr lang="en-IN" sz="900" dirty="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586372" y="5791572"/>
            <a:ext cx="290464" cy="507831"/>
          </a:xfrm>
          <a:prstGeom prst="rect">
            <a:avLst/>
          </a:prstGeom>
          <a:noFill/>
        </p:spPr>
        <p:txBody>
          <a:bodyPr wrap="none" rtlCol="0">
            <a:spAutoFit/>
          </a:bodyPr>
          <a:lstStyle/>
          <a:p>
            <a:r>
              <a:rPr lang="en-IN" sz="900" dirty="0">
                <a:solidFill>
                  <a:schemeClr val="bg1"/>
                </a:solidFill>
                <a:latin typeface="Times New Roman" panose="02020603050405020304" pitchFamily="18" charset="0"/>
                <a:cs typeface="Times New Roman" panose="02020603050405020304" pitchFamily="18" charset="0"/>
              </a:rPr>
              <a:t>L₂</a:t>
            </a:r>
            <a:endParaRPr lang="en-IN" sz="900"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30" name="TextBox 29"/>
          <p:cNvSpPr txBox="1"/>
          <p:nvPr/>
        </p:nvSpPr>
        <p:spPr>
          <a:xfrm>
            <a:off x="3994212" y="7652944"/>
            <a:ext cx="274434" cy="507831"/>
          </a:xfrm>
          <a:prstGeom prst="rect">
            <a:avLst/>
          </a:prstGeom>
          <a:noFill/>
        </p:spPr>
        <p:txBody>
          <a:bodyPr wrap="none" rtlCol="0">
            <a:spAutoFit/>
          </a:bodyPr>
          <a:lstStyle/>
          <a:p>
            <a:r>
              <a:rPr lang="en-IN" sz="900" dirty="0">
                <a:solidFill>
                  <a:schemeClr val="bg1"/>
                </a:solidFill>
                <a:latin typeface="Times New Roman" panose="02020603050405020304" pitchFamily="18" charset="0"/>
                <a:cs typeface="Times New Roman" panose="02020603050405020304" pitchFamily="18" charset="0"/>
              </a:rPr>
              <a:t>Lₜ</a:t>
            </a:r>
            <a:endParaRPr lang="en-IN" sz="900" dirty="0">
              <a:solidFill>
                <a:schemeClr val="bg1"/>
              </a:solidFill>
              <a:latin typeface="Times New Roman" panose="02020603050405020304" pitchFamily="18" charset="0"/>
              <a:cs typeface="Times New Roman" panose="02020603050405020304" pitchFamily="18" charset="0"/>
            </a:endParaRPr>
          </a:p>
          <a:p>
            <a:endParaRPr lang="en-IN" dirty="0"/>
          </a:p>
        </p:txBody>
      </p:sp>
      <p:graphicFrame>
        <p:nvGraphicFramePr>
          <p:cNvPr id="32" name="Table 31"/>
          <p:cNvGraphicFramePr>
            <a:graphicFrameLocks noGrp="1"/>
          </p:cNvGraphicFramePr>
          <p:nvPr/>
        </p:nvGraphicFramePr>
        <p:xfrm>
          <a:off x="8574071" y="3348014"/>
          <a:ext cx="6215336" cy="5486400"/>
        </p:xfrm>
        <a:graphic>
          <a:graphicData uri="http://schemas.openxmlformats.org/drawingml/2006/table">
            <a:tbl>
              <a:tblPr firstRow="1" bandRow="1">
                <a:tableStyleId>{5C22544A-7EE6-4342-B048-85BDC9FD1C3A}</a:tableStyleId>
              </a:tblPr>
              <a:tblGrid>
                <a:gridCol w="3107668"/>
                <a:gridCol w="3107668"/>
              </a:tblGrid>
              <a:tr h="386782">
                <a:tc>
                  <a:txBody>
                    <a:bodyPr/>
                    <a:lstStyle/>
                    <a:p>
                      <a:r>
                        <a:rPr lang="en-IN" sz="2400" dirty="0">
                          <a:latin typeface="Times New Roman" panose="02020603050405020304" pitchFamily="18" charset="0"/>
                          <a:cs typeface="Times New Roman" panose="02020603050405020304" pitchFamily="18" charset="0"/>
                        </a:rPr>
                        <a:t>PARAMETERS</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IN" sz="2400" dirty="0">
                          <a:latin typeface="Times New Roman" panose="02020603050405020304" pitchFamily="18" charset="0"/>
                          <a:cs typeface="Times New Roman" panose="02020603050405020304" pitchFamily="18" charset="0"/>
                        </a:rPr>
                        <a:t>DIMENSIONS (mm)</a:t>
                      </a:r>
                      <a:endParaRPr lang="en-IN" sz="2400" dirty="0">
                        <a:latin typeface="Times New Roman" panose="02020603050405020304" pitchFamily="18" charset="0"/>
                        <a:cs typeface="Times New Roman" panose="02020603050405020304" pitchFamily="18" charset="0"/>
                      </a:endParaRPr>
                    </a:p>
                  </a:txBody>
                  <a:tcPr/>
                </a:tc>
              </a:tr>
              <a:tr h="386782">
                <a:tc>
                  <a:txBody>
                    <a:bodyPr/>
                    <a:lstStyle/>
                    <a:p>
                      <a:pPr algn="ctr"/>
                      <a:r>
                        <a:rPr lang="en-IN" sz="2400" b="1" dirty="0">
                          <a:solidFill>
                            <a:schemeClr val="tx2"/>
                          </a:solidFill>
                          <a:latin typeface="Times New Roman" panose="02020603050405020304" pitchFamily="18" charset="0"/>
                          <a:cs typeface="Times New Roman" panose="02020603050405020304" pitchFamily="18" charset="0"/>
                        </a:rPr>
                        <a:t>L₁</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11</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solidFill>
                          <a:latin typeface="Times New Roman" panose="02020603050405020304" pitchFamily="18" charset="0"/>
                          <a:cs typeface="Times New Roman" panose="02020603050405020304" pitchFamily="18" charset="0"/>
                        </a:rPr>
                        <a:t>L₂</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8.6</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solidFill>
                          <a:latin typeface="Times New Roman" panose="02020603050405020304" pitchFamily="18" charset="0"/>
                          <a:cs typeface="Times New Roman" panose="02020603050405020304" pitchFamily="18" charset="0"/>
                        </a:rPr>
                        <a:t>L₃</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6.2</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solidFill>
                          <a:latin typeface="Times New Roman" panose="02020603050405020304" pitchFamily="18" charset="0"/>
                          <a:cs typeface="Times New Roman" panose="02020603050405020304" pitchFamily="18" charset="0"/>
                        </a:rPr>
                        <a:t>L₄</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3.8</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solidFill>
                          <a:latin typeface="Times New Roman" panose="02020603050405020304" pitchFamily="18" charset="0"/>
                          <a:cs typeface="Times New Roman" panose="02020603050405020304" pitchFamily="18" charset="0"/>
                        </a:rPr>
                        <a:t>W₁</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11.6</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solidFill>
                          <a:latin typeface="Times New Roman" panose="02020603050405020304" pitchFamily="18" charset="0"/>
                          <a:cs typeface="Times New Roman" panose="02020603050405020304" pitchFamily="18" charset="0"/>
                        </a:rPr>
                        <a:t>W₂</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8.2</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solidFill>
                          <a:latin typeface="Times New Roman" panose="02020603050405020304" pitchFamily="18" charset="0"/>
                          <a:cs typeface="Times New Roman" panose="02020603050405020304" pitchFamily="18" charset="0"/>
                        </a:rPr>
                        <a:t>W₃</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4.8</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solidFill>
                          <a:latin typeface="Times New Roman" panose="02020603050405020304" pitchFamily="18" charset="0"/>
                          <a:cs typeface="Times New Roman" panose="02020603050405020304" pitchFamily="18" charset="0"/>
                        </a:rPr>
                        <a:t>W₄</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1.4</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solidFill>
                          <a:latin typeface="Times New Roman" panose="02020603050405020304" pitchFamily="18" charset="0"/>
                          <a:cs typeface="Times New Roman" panose="02020603050405020304" pitchFamily="18" charset="0"/>
                        </a:rPr>
                        <a:t>T</a:t>
                      </a:r>
                      <a:endParaRPr lang="en-IN" sz="2400" b="1" dirty="0">
                        <a:solidFill>
                          <a:schemeClr val="tx2"/>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solidFill>
                          <a:latin typeface="Times New Roman" panose="02020603050405020304" pitchFamily="18" charset="0"/>
                          <a:cs typeface="Times New Roman" panose="02020603050405020304" pitchFamily="18" charset="0"/>
                        </a:rPr>
                        <a:t>1</a:t>
                      </a:r>
                      <a:endParaRPr lang="en-US" sz="2400" b="1" dirty="0">
                        <a:solidFill>
                          <a:schemeClr val="tx2"/>
                        </a:solidFill>
                        <a:latin typeface="Times New Roman" panose="02020603050405020304" pitchFamily="18" charset="0"/>
                        <a:cs typeface="Times New Roman" panose="02020603050405020304" pitchFamily="18" charset="0"/>
                      </a:endParaRPr>
                    </a:p>
                  </a:txBody>
                  <a:tcPr/>
                </a:tc>
              </a:tr>
              <a:tr h="386782">
                <a:tc>
                  <a:txBody>
                    <a:bodyPr/>
                    <a:lstStyle/>
                    <a:p>
                      <a:pPr algn="ctr"/>
                      <a:r>
                        <a:rPr lang="en-IN" sz="2400" b="1" dirty="0">
                          <a:solidFill>
                            <a:schemeClr val="tx2">
                              <a:lumMod val="75000"/>
                            </a:schemeClr>
                          </a:solidFill>
                          <a:latin typeface="Times New Roman" panose="02020603050405020304" pitchFamily="18" charset="0"/>
                          <a:cs typeface="Times New Roman" panose="02020603050405020304" pitchFamily="18" charset="0"/>
                        </a:rPr>
                        <a:t>Lₜ</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sz="2400" b="1" dirty="0">
                          <a:solidFill>
                            <a:schemeClr val="tx2">
                              <a:lumMod val="75000"/>
                            </a:schemeClr>
                          </a:solidFill>
                          <a:latin typeface="Times New Roman" panose="02020603050405020304" pitchFamily="18" charset="0"/>
                          <a:cs typeface="Times New Roman" panose="02020603050405020304" pitchFamily="18" charset="0"/>
                        </a:rPr>
                        <a:t>15</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r>
              <a:tr h="386782">
                <a:tc>
                  <a:txBody>
                    <a:bodyPr/>
                    <a:lstStyle/>
                    <a:p>
                      <a:pPr algn="ctr"/>
                      <a:r>
                        <a:rPr lang="en-IN" sz="2400" b="1" dirty="0">
                          <a:solidFill>
                            <a:schemeClr val="tx2">
                              <a:lumMod val="75000"/>
                            </a:schemeClr>
                          </a:solidFill>
                          <a:latin typeface="Times New Roman" panose="02020603050405020304" pitchFamily="18" charset="0"/>
                          <a:cs typeface="Times New Roman" panose="02020603050405020304" pitchFamily="18" charset="0"/>
                        </a:rPr>
                        <a:t>Hₜ</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c>
                  <a:txBody>
                    <a:bodyPr/>
                    <a:lstStyle/>
                    <a:p>
                      <a:pPr algn="ctr"/>
                      <a:r>
                        <a:rPr lang="en-IN" sz="2400" b="1" dirty="0">
                          <a:solidFill>
                            <a:schemeClr val="tx2">
                              <a:lumMod val="75000"/>
                            </a:schemeClr>
                          </a:solidFill>
                          <a:latin typeface="Times New Roman" panose="02020603050405020304" pitchFamily="18" charset="0"/>
                          <a:cs typeface="Times New Roman" panose="02020603050405020304" pitchFamily="18" charset="0"/>
                        </a:rPr>
                        <a:t>2</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r>
            </a:tbl>
          </a:graphicData>
        </a:graphic>
      </p:graphicFrame>
      <p:sp>
        <p:nvSpPr>
          <p:cNvPr id="33" name="TextBox 32"/>
          <p:cNvSpPr txBox="1"/>
          <p:nvPr/>
        </p:nvSpPr>
        <p:spPr>
          <a:xfrm>
            <a:off x="719064" y="9048750"/>
            <a:ext cx="14070343" cy="954107"/>
          </a:xfrm>
          <a:prstGeom prst="rect">
            <a:avLst/>
          </a:prstGeom>
          <a:noFill/>
        </p:spPr>
        <p:txBody>
          <a:bodyPr wrap="square" rtlCol="0">
            <a:spAutoFit/>
          </a:bodyPr>
          <a:lstStyle/>
          <a:p>
            <a:pPr marL="342900" indent="-342900" algn="just">
              <a:buFont typeface="Wingdings" panose="05000000000000000000" pitchFamily="2" charset="2"/>
              <a:buChar char="v"/>
            </a:pPr>
            <a:r>
              <a:rPr lang="en-US" sz="2800" dirty="0">
                <a:solidFill>
                  <a:schemeClr val="tx2">
                    <a:lumMod val="75000"/>
                  </a:schemeClr>
                </a:solidFill>
                <a:latin typeface="Times New Roman" panose="02020603050405020304" pitchFamily="18" charset="0"/>
                <a:cs typeface="Times New Roman" panose="02020603050405020304" pitchFamily="18" charset="0"/>
              </a:rPr>
              <a:t>Single cell with compact square spiral structure with a transmission line at the bottom with two ports labeled as Port 1 and Port 2</a:t>
            </a:r>
            <a:endParaRPr lang="en-IN" sz="2800" dirty="0">
              <a:solidFill>
                <a:schemeClr val="tx2">
                  <a:lumMod val="75000"/>
                </a:schemeClr>
              </a:solidFill>
            </a:endParaRPr>
          </a:p>
        </p:txBody>
      </p:sp>
      <p:pic>
        <p:nvPicPr>
          <p:cNvPr id="5" name="Picture 4"/>
          <p:cNvPicPr>
            <a:picLocks noChangeAspect="1"/>
          </p:cNvPicPr>
          <p:nvPr/>
        </p:nvPicPr>
        <p:blipFill>
          <a:blip r:embed="rId3"/>
          <a:stretch>
            <a:fillRect/>
          </a:stretch>
        </p:blipFill>
        <p:spPr>
          <a:xfrm>
            <a:off x="1079104" y="3199284"/>
            <a:ext cx="6657975" cy="54292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194435" y="879475"/>
            <a:ext cx="11549380" cy="368300"/>
          </a:xfrm>
          <a:prstGeom prst="rect">
            <a:avLst/>
          </a:prstGeom>
          <a:noFill/>
        </p:spPr>
        <p:txBody>
          <a:bodyPr wrap="square" rtlCol="0">
            <a:spAutoFit/>
          </a:bodyPr>
          <a:lstStyle/>
          <a:p>
            <a:endParaRPr lang="en-IN" altLang="en-US" dirty="0"/>
          </a:p>
        </p:txBody>
      </p:sp>
      <p:sp>
        <p:nvSpPr>
          <p:cNvPr id="5" name="Text Box 4"/>
          <p:cNvSpPr txBox="1"/>
          <p:nvPr/>
        </p:nvSpPr>
        <p:spPr>
          <a:xfrm>
            <a:off x="214630" y="679450"/>
            <a:ext cx="12798425" cy="1445260"/>
          </a:xfrm>
          <a:prstGeom prst="rect">
            <a:avLst/>
          </a:prstGeom>
          <a:noFill/>
        </p:spPr>
        <p:txBody>
          <a:bodyPr wrap="square" rtlCol="0">
            <a:spAutoFit/>
          </a:bodyPr>
          <a:lstStyle/>
          <a:p>
            <a:r>
              <a:rPr lang="en-IN" altLang="en-GB" sz="4400" b="1" dirty="0">
                <a:solidFill>
                  <a:srgbClr val="1B277B"/>
                </a:solidFill>
                <a:latin typeface="Times New Roman" panose="02020603050405020304" pitchFamily="18" charset="0"/>
                <a:cs typeface="Times New Roman" panose="02020603050405020304" pitchFamily="18" charset="0"/>
                <a:sym typeface="+mn-ea"/>
              </a:rPr>
              <a:t>Expected Graph</a:t>
            </a:r>
            <a:endParaRPr lang="en-IN" altLang="en-US" sz="4400" b="1" dirty="0">
              <a:solidFill>
                <a:schemeClr val="tx2"/>
              </a:solidFill>
              <a:latin typeface="Times New Roman" panose="02020603050405020304" pitchFamily="18" charset="0"/>
              <a:cs typeface="Times New Roman" panose="02020603050405020304" pitchFamily="18" charset="0"/>
            </a:endParaRPr>
          </a:p>
          <a:p>
            <a:endParaRPr lang="en-IN" altLang="en-US" sz="4400" b="1" dirty="0"/>
          </a:p>
        </p:txBody>
      </p:sp>
      <p:sp>
        <p:nvSpPr>
          <p:cNvPr id="27" name="AutoShape 10"/>
          <p:cNvSpPr/>
          <p:nvPr/>
        </p:nvSpPr>
        <p:spPr>
          <a:xfrm flipV="1">
            <a:off x="358719" y="1543343"/>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9" name="Table 8"/>
          <p:cNvGraphicFramePr/>
          <p:nvPr>
            <p:custDataLst>
              <p:tags r:id="rId3"/>
            </p:custDataLst>
          </p:nvPr>
        </p:nvGraphicFramePr>
        <p:xfrm>
          <a:off x="10957822" y="3106620"/>
          <a:ext cx="3946818" cy="2261870"/>
        </p:xfrm>
        <a:graphic>
          <a:graphicData uri="http://schemas.openxmlformats.org/drawingml/2006/table">
            <a:tbl>
              <a:tblPr firstRow="1" bandRow="1">
                <a:tableStyleId>{5C22544A-7EE6-4342-B048-85BDC9FD1C3A}</a:tableStyleId>
              </a:tblPr>
              <a:tblGrid>
                <a:gridCol w="3946818"/>
              </a:tblGrid>
              <a:tr h="7194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30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Frequencies notched</a:t>
                      </a:r>
                      <a:endParaRPr lang="en-IN" altLang="en-US" sz="30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pPr>
                        <a:buNone/>
                      </a:pPr>
                      <a:endParaRPr lang="en-US" dirty="0"/>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6</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7.8</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bl>
          </a:graphicData>
        </a:graphic>
      </p:graphicFrame>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9024" y="2623220"/>
            <a:ext cx="9858956" cy="59046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1308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endParaRPr lang="en-IN" dirty="0"/>
          </a:p>
        </p:txBody>
      </p:sp>
      <p:grpSp>
        <p:nvGrpSpPr>
          <p:cNvPr id="3" name="Group 3"/>
          <p:cNvGrpSpPr/>
          <p:nvPr/>
        </p:nvGrpSpPr>
        <p:grpSpPr>
          <a:xfrm>
            <a:off x="15201900" y="-477184"/>
            <a:ext cx="3231132" cy="10764184"/>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1B277B"/>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60"/>
                </a:lnSpc>
              </a:pPr>
              <a:endParaRPr dirty="0"/>
            </a:p>
          </p:txBody>
        </p:sp>
      </p:grpSp>
      <p:sp>
        <p:nvSpPr>
          <p:cNvPr id="7" name="TextBox 7"/>
          <p:cNvSpPr txBox="1"/>
          <p:nvPr/>
        </p:nvSpPr>
        <p:spPr>
          <a:xfrm>
            <a:off x="822878" y="723561"/>
            <a:ext cx="9258288" cy="721351"/>
          </a:xfrm>
          <a:prstGeom prst="rect">
            <a:avLst/>
          </a:prstGeom>
        </p:spPr>
        <p:txBody>
          <a:bodyPr wrap="square" lIns="0" tIns="0" rIns="0" bIns="0" rtlCol="0" anchor="t">
            <a:spAutoFit/>
          </a:bodyPr>
          <a:lstStyle/>
          <a:p>
            <a:pPr algn="l">
              <a:lnSpc>
                <a:spcPts val="6020"/>
              </a:lnSpc>
              <a:spcBef>
                <a:spcPct val="0"/>
              </a:spcBef>
            </a:pPr>
            <a:r>
              <a:rPr lang="en-GB" sz="4800" b="1" dirty="0">
                <a:solidFill>
                  <a:srgbClr val="1B277B"/>
                </a:solidFill>
                <a:latin typeface="Times New Roman" panose="02020603050405020304" pitchFamily="18" charset="0"/>
                <a:cs typeface="Times New Roman" panose="02020603050405020304" pitchFamily="18" charset="0"/>
              </a:rPr>
              <a:t>Outline of the Presentation</a:t>
            </a:r>
            <a:endParaRPr lang="en-US" sz="4800" b="1" dirty="0">
              <a:solidFill>
                <a:srgbClr val="1B277B"/>
              </a:solidFill>
              <a:latin typeface="Times New Roman" panose="02020603050405020304" pitchFamily="18" charset="0"/>
              <a:cs typeface="Times New Roman" panose="02020603050405020304" pitchFamily="18" charset="0"/>
            </a:endParaRPr>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dirty="0"/>
          </a:p>
        </p:txBody>
      </p:sp>
      <p:sp>
        <p:nvSpPr>
          <p:cNvPr id="10" name="AutoShape 10"/>
          <p:cNvSpPr/>
          <p:nvPr/>
        </p:nvSpPr>
        <p:spPr>
          <a:xfrm flipV="1">
            <a:off x="822878" y="1585365"/>
            <a:ext cx="8433104"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pSp>
        <p:nvGrpSpPr>
          <p:cNvPr id="13" name="Group 13"/>
          <p:cNvGrpSpPr>
            <a:grpSpLocks noChangeAspect="1"/>
          </p:cNvGrpSpPr>
          <p:nvPr/>
        </p:nvGrpSpPr>
        <p:grpSpPr>
          <a:xfrm>
            <a:off x="15999052" y="413850"/>
            <a:ext cx="1491797" cy="1492952"/>
            <a:chOff x="0" y="0"/>
            <a:chExt cx="3673970" cy="3676815"/>
          </a:xfrm>
        </p:grpSpPr>
        <p:sp>
          <p:nvSpPr>
            <p:cNvPr id="14"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5"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6"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17"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18"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19"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0"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1"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2"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6" name="TextBox 5"/>
          <p:cNvSpPr txBox="1"/>
          <p:nvPr/>
        </p:nvSpPr>
        <p:spPr>
          <a:xfrm>
            <a:off x="472158" y="1886416"/>
            <a:ext cx="14257584" cy="11758930"/>
          </a:xfrm>
          <a:prstGeom prst="rect">
            <a:avLst/>
          </a:prstGeom>
          <a:noFill/>
        </p:spPr>
        <p:txBody>
          <a:bodyPr wrap="square" rtlCol="0">
            <a:spAutoFit/>
          </a:bodyPr>
          <a:lstStyle/>
          <a:p>
            <a:pPr marL="342900" indent="-342900" algn="l">
              <a:lnSpc>
                <a:spcPct val="150000"/>
              </a:lnSpc>
              <a:spcBef>
                <a:spcPct val="0"/>
              </a:spcBef>
              <a:buFont typeface="Wingdings" panose="05000000000000000000" pitchFamily="2" charset="2"/>
              <a:buChar char="q"/>
            </a:pPr>
            <a:r>
              <a:rPr lang="en-GB" sz="2400" b="1" dirty="0">
                <a:solidFill>
                  <a:srgbClr val="1E0B93"/>
                </a:solidFill>
                <a:latin typeface="Times New Roman" panose="02020603050405020304" pitchFamily="18" charset="0"/>
                <a:cs typeface="Times New Roman" panose="02020603050405020304" pitchFamily="18" charset="0"/>
              </a:rPr>
              <a:t>Introduction about domain</a:t>
            </a:r>
            <a:endParaRPr lang="en-GB"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dirty="0">
                <a:solidFill>
                  <a:srgbClr val="1E0B93"/>
                </a:solidFill>
                <a:latin typeface="Times New Roman" panose="02020603050405020304" pitchFamily="18" charset="0"/>
                <a:cs typeface="Times New Roman" panose="02020603050405020304" pitchFamily="18" charset="0"/>
              </a:rPr>
              <a:t>Problem Statement </a:t>
            </a:r>
            <a:endParaRPr lang="en-GB"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dirty="0">
                <a:solidFill>
                  <a:srgbClr val="1E0B93"/>
                </a:solidFill>
                <a:latin typeface="Times New Roman" panose="02020603050405020304" pitchFamily="18" charset="0"/>
                <a:cs typeface="Times New Roman" panose="02020603050405020304" pitchFamily="18" charset="0"/>
              </a:rPr>
              <a:t>Literature Survey</a:t>
            </a:r>
            <a:endParaRPr lang="en-GB"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dirty="0">
                <a:solidFill>
                  <a:srgbClr val="1E0B93"/>
                </a:solidFill>
                <a:latin typeface="Times New Roman" panose="02020603050405020304" pitchFamily="18" charset="0"/>
                <a:cs typeface="Times New Roman" panose="02020603050405020304" pitchFamily="18" charset="0"/>
              </a:rPr>
              <a:t>Objective</a:t>
            </a:r>
            <a:endParaRPr lang="en-GB"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dirty="0">
                <a:solidFill>
                  <a:srgbClr val="1E0B93"/>
                </a:solidFill>
                <a:latin typeface="Times New Roman" panose="02020603050405020304" pitchFamily="18" charset="0"/>
                <a:cs typeface="Times New Roman" panose="02020603050405020304" pitchFamily="18" charset="0"/>
              </a:rPr>
              <a:t>Existing System </a:t>
            </a:r>
            <a:endParaRPr lang="en-GB"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US" sz="2400" b="1" dirty="0">
                <a:solidFill>
                  <a:srgbClr val="1E0B93"/>
                </a:solidFill>
                <a:latin typeface="Times New Roman" panose="02020603050405020304" pitchFamily="18" charset="0"/>
                <a:cs typeface="Times New Roman" panose="02020603050405020304" pitchFamily="18" charset="0"/>
              </a:rPr>
              <a:t>Requirements</a:t>
            </a:r>
            <a:endParaRPr lang="en-US"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dirty="0">
                <a:solidFill>
                  <a:srgbClr val="1E0B93"/>
                </a:solidFill>
                <a:latin typeface="Times New Roman" panose="02020603050405020304" pitchFamily="18" charset="0"/>
                <a:cs typeface="Times New Roman" panose="02020603050405020304" pitchFamily="18" charset="0"/>
              </a:rPr>
              <a:t>Work flow of project</a:t>
            </a:r>
            <a:endParaRPr lang="en-GB"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dirty="0">
                <a:solidFill>
                  <a:srgbClr val="1E0B93"/>
                </a:solidFill>
                <a:latin typeface="Times New Roman" panose="02020603050405020304" pitchFamily="18" charset="0"/>
                <a:cs typeface="Times New Roman" panose="02020603050405020304" pitchFamily="18" charset="0"/>
              </a:rPr>
              <a:t>Expected Outcome</a:t>
            </a:r>
            <a:endParaRPr lang="en-GB"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kern="1200" dirty="0">
                <a:solidFill>
                  <a:srgbClr val="1E0B93"/>
                </a:solidFill>
                <a:effectLst/>
                <a:latin typeface="Times New Roman" panose="02020603050405020304" pitchFamily="18" charset="0"/>
                <a:cs typeface="Times New Roman" panose="02020603050405020304" pitchFamily="18" charset="0"/>
              </a:rPr>
              <a:t>Initial Implementation</a:t>
            </a:r>
            <a:endParaRPr lang="en-GB" sz="2400" b="1" kern="1200" dirty="0">
              <a:solidFill>
                <a:srgbClr val="1E0B93"/>
              </a:solidFill>
              <a:effectLst/>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dirty="0">
                <a:solidFill>
                  <a:srgbClr val="1E0B93"/>
                </a:solidFill>
                <a:latin typeface="Times New Roman" panose="02020603050405020304" pitchFamily="18" charset="0"/>
                <a:cs typeface="Times New Roman" panose="02020603050405020304" pitchFamily="18" charset="0"/>
              </a:rPr>
              <a:t>Proposed System</a:t>
            </a:r>
            <a:endParaRPr lang="en-GB"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IN" sz="2400" b="1" dirty="0">
                <a:solidFill>
                  <a:srgbClr val="1E0B93"/>
                </a:solidFill>
                <a:effectLst/>
                <a:latin typeface="Times New Roman" panose="02020603050405020304" pitchFamily="18" charset="0"/>
                <a:cs typeface="Times New Roman" panose="02020603050405020304" pitchFamily="18" charset="0"/>
              </a:rPr>
              <a:t>Design Specification</a:t>
            </a:r>
            <a:endParaRPr lang="en-IN" sz="2400" b="1" dirty="0">
              <a:solidFill>
                <a:srgbClr val="1E0B93"/>
              </a:solidFill>
              <a:effectLst/>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IN" sz="2400" b="1" dirty="0">
                <a:solidFill>
                  <a:srgbClr val="1E0B93"/>
                </a:solidFill>
                <a:latin typeface="Times New Roman" panose="02020603050405020304" pitchFamily="18" charset="0"/>
                <a:cs typeface="Times New Roman" panose="02020603050405020304" pitchFamily="18" charset="0"/>
              </a:rPr>
              <a:t>Results and Discussion </a:t>
            </a:r>
            <a:endParaRPr lang="en-IN" sz="2400" b="1" dirty="0">
              <a:solidFill>
                <a:srgbClr val="1E0B93"/>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IN" altLang="en-GB" sz="2400" b="1" dirty="0">
                <a:solidFill>
                  <a:srgbClr val="1B277B"/>
                </a:solidFill>
                <a:latin typeface="Times New Roman" panose="02020603050405020304" pitchFamily="18" charset="0"/>
                <a:cs typeface="Times New Roman" panose="02020603050405020304" pitchFamily="18" charset="0"/>
                <a:sym typeface="+mn-ea"/>
              </a:rPr>
              <a:t>Comparison of Proposed Structure </a:t>
            </a:r>
            <a:endParaRPr lang="en-IN" altLang="en-US" sz="2400" b="1" dirty="0">
              <a:solidFill>
                <a:schemeClr val="tx2"/>
              </a:solidFill>
              <a:latin typeface="Times New Roman" panose="02020603050405020304" pitchFamily="18" charset="0"/>
              <a:cs typeface="Times New Roman" panose="02020603050405020304" pitchFamily="18" charset="0"/>
            </a:endParaRPr>
          </a:p>
          <a:p>
            <a:pPr marL="342900" indent="-342900">
              <a:lnSpc>
                <a:spcPct val="150000"/>
              </a:lnSpc>
              <a:spcBef>
                <a:spcPct val="0"/>
              </a:spcBef>
              <a:buFont typeface="Wingdings" panose="05000000000000000000" pitchFamily="2" charset="2"/>
              <a:buChar char="q"/>
            </a:pPr>
            <a:r>
              <a:rPr lang="en-GB" sz="2400" b="1" kern="1200" dirty="0">
                <a:solidFill>
                  <a:srgbClr val="1E0B93"/>
                </a:solidFill>
                <a:effectLst/>
                <a:latin typeface="Times New Roman" panose="02020603050405020304" pitchFamily="18" charset="0"/>
                <a:cs typeface="Times New Roman" panose="02020603050405020304" pitchFamily="18" charset="0"/>
              </a:rPr>
              <a:t>References</a:t>
            </a:r>
            <a:endParaRPr lang="en-IN" sz="2400" b="1" dirty="0">
              <a:solidFill>
                <a:srgbClr val="1E0B93"/>
              </a:solidFill>
              <a:effectLst/>
              <a:latin typeface="Times New Roman" panose="02020603050405020304" pitchFamily="18" charset="0"/>
              <a:cs typeface="Times New Roman" panose="02020603050405020304" pitchFamily="18" charset="0"/>
            </a:endParaRPr>
          </a:p>
          <a:p>
            <a:pPr>
              <a:lnSpc>
                <a:spcPct val="150000"/>
              </a:lnSpc>
              <a:spcBef>
                <a:spcPct val="0"/>
              </a:spcBef>
            </a:pPr>
            <a:endParaRPr lang="en-US" sz="1400" dirty="0">
              <a:solidFill>
                <a:srgbClr val="1B277B"/>
              </a:solidFill>
              <a:latin typeface="League Spartan" panose="00000800000000000000"/>
            </a:endParaRPr>
          </a:p>
          <a:p>
            <a:pPr>
              <a:lnSpc>
                <a:spcPct val="150000"/>
              </a:lnSpc>
              <a:spcBef>
                <a:spcPct val="0"/>
              </a:spcBef>
            </a:pPr>
            <a:endParaRPr lang="en-US" sz="1400" dirty="0">
              <a:solidFill>
                <a:srgbClr val="1B277B"/>
              </a:solidFill>
              <a:latin typeface="League Spartan" panose="00000800000000000000"/>
            </a:endParaRPr>
          </a:p>
          <a:p>
            <a:pPr>
              <a:lnSpc>
                <a:spcPct val="150000"/>
              </a:lnSpc>
              <a:spcBef>
                <a:spcPct val="0"/>
              </a:spcBef>
            </a:pPr>
            <a:endParaRPr lang="en-US" sz="1800" dirty="0">
              <a:solidFill>
                <a:srgbClr val="1B277B"/>
              </a:solidFill>
              <a:latin typeface="League Spartan" panose="00000800000000000000"/>
            </a:endParaRPr>
          </a:p>
          <a:p>
            <a:pPr>
              <a:lnSpc>
                <a:spcPct val="150000"/>
              </a:lnSpc>
              <a:spcBef>
                <a:spcPct val="0"/>
              </a:spcBef>
            </a:pPr>
            <a:endParaRPr lang="en-US" sz="1800" dirty="0">
              <a:solidFill>
                <a:srgbClr val="1B277B"/>
              </a:solidFill>
              <a:latin typeface="League Spartan" panose="00000800000000000000"/>
            </a:endParaRPr>
          </a:p>
          <a:p>
            <a:pPr>
              <a:lnSpc>
                <a:spcPct val="150000"/>
              </a:lnSpc>
              <a:spcBef>
                <a:spcPct val="0"/>
              </a:spcBef>
            </a:pPr>
            <a:endParaRPr lang="en-US" sz="1800" dirty="0">
              <a:solidFill>
                <a:srgbClr val="1B277B"/>
              </a:solidFill>
              <a:latin typeface="League Spartan" panose="00000800000000000000"/>
            </a:endParaRPr>
          </a:p>
          <a:p>
            <a:pPr>
              <a:lnSpc>
                <a:spcPct val="150000"/>
              </a:lnSpc>
              <a:spcBef>
                <a:spcPct val="0"/>
              </a:spcBef>
            </a:pPr>
            <a:endParaRPr lang="en-US" sz="1800" dirty="0">
              <a:solidFill>
                <a:srgbClr val="1B277B"/>
              </a:solidFill>
              <a:latin typeface="League Spartan" panose="00000800000000000000"/>
            </a:endParaRPr>
          </a:p>
          <a:p>
            <a:pPr>
              <a:lnSpc>
                <a:spcPct val="150000"/>
              </a:lnSpc>
              <a:spcBef>
                <a:spcPct val="0"/>
              </a:spcBef>
            </a:pPr>
            <a:endParaRPr lang="en-US" sz="1800" dirty="0">
              <a:solidFill>
                <a:srgbClr val="1B277B"/>
              </a:solidFill>
              <a:latin typeface="League Spartan" panose="00000800000000000000"/>
            </a:endParaRPr>
          </a:p>
          <a:p>
            <a:pPr>
              <a:lnSpc>
                <a:spcPct val="150000"/>
              </a:lnSpc>
              <a:spcBef>
                <a:spcPct val="0"/>
              </a:spcBef>
            </a:pPr>
            <a:endParaRPr lang="en-US" sz="1800" dirty="0">
              <a:solidFill>
                <a:srgbClr val="FFFFFF"/>
              </a:solidFill>
              <a:latin typeface="League Spartan" panose="00000800000000000000"/>
            </a:endParaRPr>
          </a:p>
          <a:p>
            <a:pPr algn="l">
              <a:lnSpc>
                <a:spcPts val="6020"/>
              </a:lnSpc>
              <a:spcBef>
                <a:spcPct val="0"/>
              </a:spcBef>
            </a:pPr>
            <a:endParaRPr lang="en-US" sz="1800" dirty="0">
              <a:solidFill>
                <a:srgbClr val="1B277B"/>
              </a:solidFill>
              <a:latin typeface="League Spartan" panose="000008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31169"/>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433830" y="1238250"/>
            <a:ext cx="13996714" cy="2308324"/>
          </a:xfrm>
          <a:prstGeom prst="rect">
            <a:avLst/>
          </a:prstGeom>
          <a:noFill/>
        </p:spPr>
        <p:txBody>
          <a:bodyPr wrap="square" rtlCol="0">
            <a:spAutoFit/>
          </a:bodyPr>
          <a:lstStyle/>
          <a:p>
            <a:r>
              <a:rPr lang="en-IN" altLang="en-GB" sz="4800" b="1" dirty="0">
                <a:solidFill>
                  <a:srgbClr val="1B277B"/>
                </a:solidFill>
                <a:latin typeface="Times New Roman" panose="02020603050405020304" pitchFamily="18" charset="0"/>
                <a:cs typeface="Times New Roman" panose="02020603050405020304" pitchFamily="18" charset="0"/>
                <a:sym typeface="+mn-ea"/>
              </a:rPr>
              <a:t>Iteration-2: </a:t>
            </a:r>
            <a:r>
              <a:rPr lang="en-IN" altLang="en-US" sz="4800" b="1" dirty="0">
                <a:solidFill>
                  <a:schemeClr val="accent1"/>
                </a:solidFill>
                <a:latin typeface="Times New Roman" panose="02020603050405020304" pitchFamily="18" charset="0"/>
                <a:cs typeface="Times New Roman" panose="02020603050405020304" pitchFamily="18" charset="0"/>
              </a:rPr>
              <a:t>Three element Meta material loaded Band Notch Filter</a:t>
            </a:r>
            <a:endParaRPr lang="en-IN" altLang="en-US" sz="4800" b="1" dirty="0">
              <a:solidFill>
                <a:schemeClr val="accent1"/>
              </a:solidFill>
              <a:latin typeface="Times New Roman" panose="02020603050405020304" pitchFamily="18" charset="0"/>
              <a:cs typeface="Times New Roman" panose="02020603050405020304" pitchFamily="18" charset="0"/>
            </a:endParaRPr>
          </a:p>
          <a:p>
            <a:endParaRPr lang="en-IN" altLang="en-US" sz="4800" b="1" dirty="0">
              <a:solidFill>
                <a:schemeClr val="tx2"/>
              </a:solidFill>
              <a:latin typeface="Times New Roman" panose="02020603050405020304" pitchFamily="18" charset="0"/>
              <a:cs typeface="Times New Roman" panose="02020603050405020304" pitchFamily="18" charset="0"/>
            </a:endParaRPr>
          </a:p>
        </p:txBody>
      </p:sp>
      <p:sp>
        <p:nvSpPr>
          <p:cNvPr id="27" name="AutoShape 10"/>
          <p:cNvSpPr/>
          <p:nvPr/>
        </p:nvSpPr>
        <p:spPr>
          <a:xfrm flipV="1">
            <a:off x="1428696" y="2714608"/>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
        <p:nvSpPr>
          <p:cNvPr id="26" name="TextBox 25"/>
          <p:cNvSpPr txBox="1"/>
          <p:nvPr/>
        </p:nvSpPr>
        <p:spPr>
          <a:xfrm>
            <a:off x="4565586" y="7231732"/>
            <a:ext cx="325730"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L</a:t>
            </a:r>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28" name="Table 27"/>
          <p:cNvGraphicFramePr/>
          <p:nvPr>
            <p:custDataLst>
              <p:tags r:id="rId3"/>
            </p:custDataLst>
          </p:nvPr>
        </p:nvGraphicFramePr>
        <p:xfrm>
          <a:off x="9847312" y="5004153"/>
          <a:ext cx="5037088" cy="2198967"/>
        </p:xfrm>
        <a:graphic>
          <a:graphicData uri="http://schemas.openxmlformats.org/drawingml/2006/table">
            <a:tbl>
              <a:tblPr firstRow="1" bandRow="1">
                <a:tableStyleId>{5C22544A-7EE6-4342-B048-85BDC9FD1C3A}</a:tableStyleId>
              </a:tblPr>
              <a:tblGrid>
                <a:gridCol w="2518544"/>
                <a:gridCol w="2518544"/>
              </a:tblGrid>
              <a:tr h="652762">
                <a:tc>
                  <a:txBody>
                    <a:bodyPr/>
                    <a:lstStyle/>
                    <a:p>
                      <a:pPr>
                        <a:buNone/>
                      </a:pPr>
                      <a:r>
                        <a:rPr lang="en-IN" altLang="en-US" sz="3200" dirty="0">
                          <a:latin typeface="Times New Roman" panose="02020603050405020304" pitchFamily="18" charset="0"/>
                          <a:cs typeface="Times New Roman" panose="02020603050405020304" pitchFamily="18" charset="0"/>
                        </a:rPr>
                        <a:t>Pattern</a:t>
                      </a:r>
                      <a:endParaRPr lang="en-IN" altLang="en-US" sz="3200" dirty="0">
                        <a:latin typeface="Times New Roman" panose="02020603050405020304" pitchFamily="18" charset="0"/>
                        <a:cs typeface="Times New Roman" panose="02020603050405020304" pitchFamily="18" charset="0"/>
                      </a:endParaRPr>
                    </a:p>
                  </a:txBody>
                  <a:tcPr/>
                </a:tc>
                <a:tc>
                  <a:txBody>
                    <a:bodyPr/>
                    <a:lstStyle/>
                    <a:p>
                      <a:pPr>
                        <a:buNone/>
                      </a:pPr>
                      <a:r>
                        <a:rPr lang="en-IN" altLang="en-US" sz="3200" dirty="0">
                          <a:latin typeface="Times New Roman" panose="02020603050405020304" pitchFamily="18" charset="0"/>
                          <a:cs typeface="Times New Roman" panose="02020603050405020304" pitchFamily="18" charset="0"/>
                        </a:rPr>
                        <a:t>Dimensions</a:t>
                      </a:r>
                      <a:endParaRPr lang="en-IN" altLang="en-US" sz="3200" dirty="0">
                        <a:latin typeface="Times New Roman" panose="02020603050405020304" pitchFamily="18" charset="0"/>
                        <a:cs typeface="Times New Roman" panose="02020603050405020304" pitchFamily="18" charset="0"/>
                      </a:endParaRPr>
                    </a:p>
                  </a:txBody>
                  <a:tcPr/>
                </a:tc>
              </a:tr>
              <a:tr h="72324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2400" b="1" dirty="0">
                          <a:solidFill>
                            <a:schemeClr val="tx2">
                              <a:lumMod val="75000"/>
                            </a:schemeClr>
                          </a:solidFill>
                          <a:latin typeface="Times New Roman" panose="02020603050405020304" pitchFamily="18" charset="0"/>
                          <a:cs typeface="Times New Roman" panose="02020603050405020304" pitchFamily="18" charset="0"/>
                        </a:rPr>
                        <a:t>L</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a:p>
                      <a:pPr algn="ctr">
                        <a:buNone/>
                      </a:pP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45 mm</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r>
              <a:tr h="723245">
                <a:tc>
                  <a:txBody>
                    <a:bodyPr/>
                    <a:lstStyle/>
                    <a:p>
                      <a:pPr algn="ctr">
                        <a:buNone/>
                      </a:pPr>
                      <a:r>
                        <a:rPr lang="en-GB" sz="2400" b="1" dirty="0">
                          <a:solidFill>
                            <a:schemeClr val="tx2">
                              <a:lumMod val="75000"/>
                            </a:schemeClr>
                          </a:solidFill>
                          <a:latin typeface="Times New Roman" panose="02020603050405020304" pitchFamily="18" charset="0"/>
                          <a:cs typeface="Times New Roman" panose="02020603050405020304" pitchFamily="18" charset="0"/>
                        </a:rPr>
                        <a:t>Lₙ</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3.4 mm</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r>
            </a:tbl>
          </a:graphicData>
        </a:graphic>
      </p:graphicFrame>
      <p:sp>
        <p:nvSpPr>
          <p:cNvPr id="29" name="TextBox 28"/>
          <p:cNvSpPr txBox="1"/>
          <p:nvPr/>
        </p:nvSpPr>
        <p:spPr>
          <a:xfrm>
            <a:off x="1142944" y="8684337"/>
            <a:ext cx="11786368" cy="954107"/>
          </a:xfrm>
          <a:prstGeom prst="rect">
            <a:avLst/>
          </a:prstGeom>
          <a:noFill/>
        </p:spPr>
        <p:txBody>
          <a:bodyPr wrap="square" rtlCol="0">
            <a:spAutoFit/>
          </a:bodyPr>
          <a:lstStyle/>
          <a:p>
            <a:pPr marL="457200" indent="-457200" algn="just">
              <a:buFont typeface="Wingdings" panose="05000000000000000000" pitchFamily="2" charset="2"/>
              <a:buChar char="v"/>
            </a:pPr>
            <a:r>
              <a:rPr lang="en-US" sz="2800" dirty="0">
                <a:solidFill>
                  <a:schemeClr val="tx2">
                    <a:lumMod val="75000"/>
                  </a:schemeClr>
                </a:solidFill>
                <a:latin typeface="Times New Roman" panose="02020603050405020304" pitchFamily="18" charset="0"/>
                <a:cs typeface="Times New Roman" panose="02020603050405020304" pitchFamily="18" charset="0"/>
              </a:rPr>
              <a:t>An array of three-square spiral structures aligned horizontally with a shared feedline connecting Port 1 and Port 2.</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a:xfrm>
            <a:off x="3428960" y="6072194"/>
            <a:ext cx="500066" cy="1588"/>
          </a:xfrm>
          <a:prstGeom prst="straightConnector1">
            <a:avLst/>
          </a:prstGeom>
          <a:ln>
            <a:solidFill>
              <a:schemeClr val="bg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503304" y="5757097"/>
            <a:ext cx="394660" cy="369332"/>
          </a:xfrm>
          <a:prstGeom prst="rect">
            <a:avLst/>
          </a:prstGeom>
          <a:noFill/>
        </p:spPr>
        <p:txBody>
          <a:bodyPr wrap="none" rtlCol="0">
            <a:spAutoFit/>
          </a:bodyPr>
          <a:lstStyle/>
          <a:p>
            <a:r>
              <a:rPr lang="en-IN" dirty="0">
                <a:solidFill>
                  <a:schemeClr val="bg1"/>
                </a:solidFill>
                <a:latin typeface="Times New Roman" panose="02020603050405020304" pitchFamily="18" charset="0"/>
                <a:cs typeface="Times New Roman" panose="02020603050405020304" pitchFamily="18" charset="0"/>
              </a:rPr>
              <a:t>Lₙ</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1152" y="4063380"/>
            <a:ext cx="7696200" cy="3619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194435" y="879475"/>
            <a:ext cx="11549380" cy="368300"/>
          </a:xfrm>
          <a:prstGeom prst="rect">
            <a:avLst/>
          </a:prstGeom>
          <a:noFill/>
        </p:spPr>
        <p:txBody>
          <a:bodyPr wrap="square" rtlCol="0">
            <a:spAutoFit/>
          </a:bodyPr>
          <a:lstStyle/>
          <a:p>
            <a:endParaRPr lang="en-IN" altLang="en-US" dirty="0"/>
          </a:p>
        </p:txBody>
      </p:sp>
      <p:sp>
        <p:nvSpPr>
          <p:cNvPr id="5" name="Text Box 4"/>
          <p:cNvSpPr txBox="1"/>
          <p:nvPr/>
        </p:nvSpPr>
        <p:spPr>
          <a:xfrm>
            <a:off x="214630" y="679450"/>
            <a:ext cx="12798425" cy="1445260"/>
          </a:xfrm>
          <a:prstGeom prst="rect">
            <a:avLst/>
          </a:prstGeom>
          <a:noFill/>
        </p:spPr>
        <p:txBody>
          <a:bodyPr wrap="square" rtlCol="0">
            <a:spAutoFit/>
          </a:bodyPr>
          <a:lstStyle/>
          <a:p>
            <a:r>
              <a:rPr lang="en-IN" altLang="en-GB" sz="4400" b="1" dirty="0">
                <a:solidFill>
                  <a:srgbClr val="1B277B"/>
                </a:solidFill>
                <a:latin typeface="Times New Roman" panose="02020603050405020304" pitchFamily="18" charset="0"/>
                <a:cs typeface="Times New Roman" panose="02020603050405020304" pitchFamily="18" charset="0"/>
                <a:sym typeface="+mn-ea"/>
              </a:rPr>
              <a:t>Expected Graph</a:t>
            </a:r>
            <a:endParaRPr lang="en-IN" altLang="en-US" sz="4400" b="1" dirty="0">
              <a:solidFill>
                <a:schemeClr val="tx2"/>
              </a:solidFill>
              <a:latin typeface="Times New Roman" panose="02020603050405020304" pitchFamily="18" charset="0"/>
              <a:cs typeface="Times New Roman" panose="02020603050405020304" pitchFamily="18" charset="0"/>
            </a:endParaRPr>
          </a:p>
          <a:p>
            <a:endParaRPr lang="en-IN" altLang="en-US" sz="4400" b="1" dirty="0"/>
          </a:p>
        </p:txBody>
      </p:sp>
      <p:sp>
        <p:nvSpPr>
          <p:cNvPr id="27" name="AutoShape 10"/>
          <p:cNvSpPr/>
          <p:nvPr/>
        </p:nvSpPr>
        <p:spPr>
          <a:xfrm flipV="1">
            <a:off x="358719" y="1543343"/>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14" name="Table 13"/>
          <p:cNvGraphicFramePr/>
          <p:nvPr>
            <p:custDataLst>
              <p:tags r:id="rId3"/>
            </p:custDataLst>
          </p:nvPr>
        </p:nvGraphicFramePr>
        <p:xfrm>
          <a:off x="10957822" y="3106620"/>
          <a:ext cx="4018826" cy="5200452"/>
        </p:xfrm>
        <a:graphic>
          <a:graphicData uri="http://schemas.openxmlformats.org/drawingml/2006/table">
            <a:tbl>
              <a:tblPr firstRow="1" bandRow="1">
                <a:tableStyleId>{5C22544A-7EE6-4342-B048-85BDC9FD1C3A}</a:tableStyleId>
              </a:tblPr>
              <a:tblGrid>
                <a:gridCol w="4018826"/>
              </a:tblGrid>
              <a:tr h="7194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Frequencies Notched</a:t>
                      </a:r>
                      <a:endPar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pPr>
                        <a:buNone/>
                      </a:pPr>
                      <a:endParaRPr lang="en-US" dirty="0"/>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2.5</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49737">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4.6</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5.4</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5.9</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7.6</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8.8</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bl>
          </a:graphicData>
        </a:graphic>
      </p:graphicFrame>
      <p:pic>
        <p:nvPicPr>
          <p:cNvPr id="8"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5048" y="2479204"/>
            <a:ext cx="9858957" cy="568863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433830" y="1238250"/>
            <a:ext cx="13853838" cy="2308324"/>
          </a:xfrm>
          <a:prstGeom prst="rect">
            <a:avLst/>
          </a:prstGeom>
          <a:noFill/>
        </p:spPr>
        <p:txBody>
          <a:bodyPr wrap="square" rtlCol="0">
            <a:spAutoFit/>
          </a:bodyPr>
          <a:lstStyle/>
          <a:p>
            <a:r>
              <a:rPr lang="en-IN" altLang="en-GB" sz="4800" b="1" dirty="0">
                <a:solidFill>
                  <a:srgbClr val="1B277B"/>
                </a:solidFill>
                <a:latin typeface="Times New Roman" panose="02020603050405020304" pitchFamily="18" charset="0"/>
                <a:cs typeface="Times New Roman" panose="02020603050405020304" pitchFamily="18" charset="0"/>
                <a:sym typeface="+mn-ea"/>
              </a:rPr>
              <a:t>Iteration-3: </a:t>
            </a:r>
            <a:r>
              <a:rPr lang="en-IN" altLang="en-US" sz="4800" b="1" dirty="0">
                <a:solidFill>
                  <a:schemeClr val="accent1"/>
                </a:solidFill>
                <a:latin typeface="Times New Roman" panose="02020603050405020304" pitchFamily="18" charset="0"/>
                <a:cs typeface="Times New Roman" panose="02020603050405020304" pitchFamily="18" charset="0"/>
              </a:rPr>
              <a:t>Six element Meta material loaded Band Notch Filter with infinite ground plane</a:t>
            </a:r>
            <a:endParaRPr lang="en-IN" altLang="en-US" sz="4800" b="1" dirty="0">
              <a:solidFill>
                <a:schemeClr val="accent1"/>
              </a:solidFill>
              <a:latin typeface="Times New Roman" panose="02020603050405020304" pitchFamily="18" charset="0"/>
              <a:cs typeface="Times New Roman" panose="02020603050405020304" pitchFamily="18" charset="0"/>
            </a:endParaRPr>
          </a:p>
          <a:p>
            <a:endParaRPr lang="en-IN" altLang="en-US" sz="4800" b="1" dirty="0">
              <a:solidFill>
                <a:schemeClr val="tx2"/>
              </a:solidFill>
              <a:latin typeface="Times New Roman" panose="02020603050405020304" pitchFamily="18" charset="0"/>
              <a:cs typeface="Times New Roman" panose="02020603050405020304" pitchFamily="18" charset="0"/>
            </a:endParaRPr>
          </a:p>
        </p:txBody>
      </p:sp>
      <p:sp>
        <p:nvSpPr>
          <p:cNvPr id="27" name="AutoShape 10"/>
          <p:cNvSpPr/>
          <p:nvPr/>
        </p:nvSpPr>
        <p:spPr>
          <a:xfrm flipV="1">
            <a:off x="1500134" y="2714608"/>
            <a:ext cx="13644658"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pic>
        <p:nvPicPr>
          <p:cNvPr id="10" name="Picture 9"/>
          <p:cNvPicPr>
            <a:picLocks noChangeAspect="1"/>
          </p:cNvPicPr>
          <p:nvPr/>
        </p:nvPicPr>
        <p:blipFill>
          <a:blip r:embed="rId3"/>
          <a:stretch>
            <a:fillRect/>
          </a:stretch>
        </p:blipFill>
        <p:spPr>
          <a:xfrm>
            <a:off x="876648" y="4012971"/>
            <a:ext cx="6768752" cy="4126847"/>
          </a:xfrm>
          <a:prstGeom prst="rect">
            <a:avLst/>
          </a:prstGeom>
        </p:spPr>
      </p:pic>
      <p:sp>
        <p:nvSpPr>
          <p:cNvPr id="9" name="TextBox 8"/>
          <p:cNvSpPr txBox="1"/>
          <p:nvPr/>
        </p:nvSpPr>
        <p:spPr>
          <a:xfrm>
            <a:off x="8167705" y="4012971"/>
            <a:ext cx="6408712" cy="2862322"/>
          </a:xfrm>
          <a:prstGeom prst="rect">
            <a:avLst/>
          </a:prstGeom>
          <a:noFill/>
        </p:spPr>
        <p:txBody>
          <a:bodyPr wrap="square" rtlCol="0">
            <a:spAutoFit/>
          </a:bodyPr>
          <a:lstStyle/>
          <a:p>
            <a:pPr marL="571500" indent="-571500" algn="just">
              <a:buFont typeface="Wingdings" panose="05000000000000000000" pitchFamily="2" charset="2"/>
              <a:buChar char="v"/>
            </a:pPr>
            <a:r>
              <a:rPr kumimoji="0" lang="en-US" altLang="en-US" sz="360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A six-element metasurface structure with symmetric split ring resonators arranged in a 3x2 grid, featuring a central horizontal feed line</a:t>
            </a:r>
            <a:endParaRPr lang="en-IN" sz="36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194435" y="879475"/>
            <a:ext cx="11549380" cy="368300"/>
          </a:xfrm>
          <a:prstGeom prst="rect">
            <a:avLst/>
          </a:prstGeom>
          <a:noFill/>
        </p:spPr>
        <p:txBody>
          <a:bodyPr wrap="square" rtlCol="0">
            <a:spAutoFit/>
          </a:bodyPr>
          <a:lstStyle/>
          <a:p>
            <a:endParaRPr lang="en-IN" altLang="en-US" dirty="0"/>
          </a:p>
        </p:txBody>
      </p:sp>
      <p:sp>
        <p:nvSpPr>
          <p:cNvPr id="5" name="Text Box 4"/>
          <p:cNvSpPr txBox="1"/>
          <p:nvPr/>
        </p:nvSpPr>
        <p:spPr>
          <a:xfrm>
            <a:off x="214630" y="679450"/>
            <a:ext cx="12798425" cy="1445260"/>
          </a:xfrm>
          <a:prstGeom prst="rect">
            <a:avLst/>
          </a:prstGeom>
          <a:noFill/>
        </p:spPr>
        <p:txBody>
          <a:bodyPr wrap="square" rtlCol="0">
            <a:spAutoFit/>
          </a:bodyPr>
          <a:lstStyle/>
          <a:p>
            <a:r>
              <a:rPr lang="en-IN" altLang="en-GB" sz="4400" b="1" dirty="0">
                <a:solidFill>
                  <a:srgbClr val="1B277B"/>
                </a:solidFill>
                <a:latin typeface="Times New Roman" panose="02020603050405020304" pitchFamily="18" charset="0"/>
                <a:cs typeface="Times New Roman" panose="02020603050405020304" pitchFamily="18" charset="0"/>
                <a:sym typeface="+mn-ea"/>
              </a:rPr>
              <a:t>Expected Graph</a:t>
            </a:r>
            <a:endParaRPr lang="en-IN" altLang="en-US" sz="4400" b="1" dirty="0">
              <a:solidFill>
                <a:schemeClr val="tx2"/>
              </a:solidFill>
              <a:latin typeface="Times New Roman" panose="02020603050405020304" pitchFamily="18" charset="0"/>
              <a:cs typeface="Times New Roman" panose="02020603050405020304" pitchFamily="18" charset="0"/>
            </a:endParaRPr>
          </a:p>
          <a:p>
            <a:endParaRPr lang="en-IN" altLang="en-US" sz="4400" b="1" dirty="0"/>
          </a:p>
        </p:txBody>
      </p:sp>
      <p:sp>
        <p:nvSpPr>
          <p:cNvPr id="27" name="AutoShape 10"/>
          <p:cNvSpPr/>
          <p:nvPr/>
        </p:nvSpPr>
        <p:spPr>
          <a:xfrm flipV="1">
            <a:off x="358719" y="1543343"/>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10" name="Table 9"/>
          <p:cNvGraphicFramePr/>
          <p:nvPr>
            <p:custDataLst>
              <p:tags r:id="rId3"/>
            </p:custDataLst>
          </p:nvPr>
        </p:nvGraphicFramePr>
        <p:xfrm>
          <a:off x="10326742" y="2211339"/>
          <a:ext cx="4018826" cy="6609080"/>
        </p:xfrm>
        <a:graphic>
          <a:graphicData uri="http://schemas.openxmlformats.org/drawingml/2006/table">
            <a:tbl>
              <a:tblPr firstRow="1" bandRow="1">
                <a:tableStyleId>{5C22544A-7EE6-4342-B048-85BDC9FD1C3A}</a:tableStyleId>
              </a:tblPr>
              <a:tblGrid>
                <a:gridCol w="4018826"/>
              </a:tblGrid>
              <a:tr h="7194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Frequencies Notched</a:t>
                      </a:r>
                      <a:endPar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pPr>
                        <a:buNone/>
                      </a:pPr>
                      <a:endParaRPr lang="en-US" dirty="0"/>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1.6</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2.2</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3.8</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5.1</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6.5</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7.4</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8.8</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9.5</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bl>
          </a:graphicData>
        </a:graphic>
      </p:graphicFrame>
      <p:pic>
        <p:nvPicPr>
          <p:cNvPr id="12" name="Picture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88" y="2911252"/>
            <a:ext cx="10157712" cy="5400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41076"/>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433830" y="1238250"/>
            <a:ext cx="13925276" cy="2308324"/>
          </a:xfrm>
          <a:prstGeom prst="rect">
            <a:avLst/>
          </a:prstGeom>
          <a:noFill/>
        </p:spPr>
        <p:txBody>
          <a:bodyPr wrap="square" rtlCol="0">
            <a:spAutoFit/>
          </a:bodyPr>
          <a:lstStyle/>
          <a:p>
            <a:r>
              <a:rPr lang="en-IN" altLang="en-GB" sz="4800" b="1" dirty="0">
                <a:solidFill>
                  <a:srgbClr val="1B277B"/>
                </a:solidFill>
                <a:latin typeface="Times New Roman" panose="02020603050405020304" pitchFamily="18" charset="0"/>
                <a:cs typeface="Times New Roman" panose="02020603050405020304" pitchFamily="18" charset="0"/>
                <a:sym typeface="+mn-ea"/>
              </a:rPr>
              <a:t>Iteration-4 :</a:t>
            </a:r>
            <a:r>
              <a:rPr lang="en-IN" altLang="en-US" sz="4800" b="1" dirty="0">
                <a:solidFill>
                  <a:schemeClr val="accent1"/>
                </a:solidFill>
                <a:latin typeface="Times New Roman" panose="02020603050405020304" pitchFamily="18" charset="0"/>
                <a:cs typeface="Times New Roman" panose="02020603050405020304" pitchFamily="18" charset="0"/>
              </a:rPr>
              <a:t>Six element Meta material loaded Band Notch Filter with finite ground plane</a:t>
            </a:r>
            <a:endParaRPr lang="en-IN" altLang="en-US" sz="4800" b="1" dirty="0">
              <a:solidFill>
                <a:schemeClr val="accent1"/>
              </a:solidFill>
              <a:latin typeface="Times New Roman" panose="02020603050405020304" pitchFamily="18" charset="0"/>
              <a:cs typeface="Times New Roman" panose="02020603050405020304" pitchFamily="18" charset="0"/>
            </a:endParaRPr>
          </a:p>
          <a:p>
            <a:endParaRPr lang="en-IN" altLang="en-US" sz="4800" b="1" dirty="0">
              <a:solidFill>
                <a:schemeClr val="tx2"/>
              </a:solidFill>
              <a:latin typeface="Times New Roman" panose="02020603050405020304" pitchFamily="18" charset="0"/>
              <a:cs typeface="Times New Roman" panose="02020603050405020304" pitchFamily="18" charset="0"/>
            </a:endParaRPr>
          </a:p>
        </p:txBody>
      </p:sp>
      <p:sp>
        <p:nvSpPr>
          <p:cNvPr id="27" name="AutoShape 10"/>
          <p:cNvSpPr/>
          <p:nvPr/>
        </p:nvSpPr>
        <p:spPr>
          <a:xfrm flipV="1">
            <a:off x="1428696" y="2857484"/>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8" name="Table 7"/>
          <p:cNvGraphicFramePr/>
          <p:nvPr>
            <p:custDataLst>
              <p:tags r:id="rId3"/>
            </p:custDataLst>
          </p:nvPr>
        </p:nvGraphicFramePr>
        <p:xfrm>
          <a:off x="9847312" y="3943810"/>
          <a:ext cx="5037088" cy="1475722"/>
        </p:xfrm>
        <a:graphic>
          <a:graphicData uri="http://schemas.openxmlformats.org/drawingml/2006/table">
            <a:tbl>
              <a:tblPr firstRow="1" bandRow="1">
                <a:tableStyleId>{5C22544A-7EE6-4342-B048-85BDC9FD1C3A}</a:tableStyleId>
              </a:tblPr>
              <a:tblGrid>
                <a:gridCol w="2518544"/>
                <a:gridCol w="2518544"/>
              </a:tblGrid>
              <a:tr h="652762">
                <a:tc>
                  <a:txBody>
                    <a:bodyPr/>
                    <a:lstStyle/>
                    <a:p>
                      <a:pPr>
                        <a:buNone/>
                      </a:pPr>
                      <a:r>
                        <a:rPr lang="en-IN" altLang="en-US" sz="3200" dirty="0">
                          <a:latin typeface="Times New Roman" panose="02020603050405020304" pitchFamily="18" charset="0"/>
                          <a:cs typeface="Times New Roman" panose="02020603050405020304" pitchFamily="18" charset="0"/>
                        </a:rPr>
                        <a:t>Pattern</a:t>
                      </a:r>
                      <a:endParaRPr lang="en-IN" altLang="en-US" sz="3200" dirty="0">
                        <a:latin typeface="Times New Roman" panose="02020603050405020304" pitchFamily="18" charset="0"/>
                        <a:cs typeface="Times New Roman" panose="02020603050405020304" pitchFamily="18" charset="0"/>
                      </a:endParaRPr>
                    </a:p>
                  </a:txBody>
                  <a:tcPr/>
                </a:tc>
                <a:tc>
                  <a:txBody>
                    <a:bodyPr/>
                    <a:lstStyle/>
                    <a:p>
                      <a:pPr>
                        <a:buNone/>
                      </a:pPr>
                      <a:r>
                        <a:rPr lang="en-IN" altLang="en-US" sz="3200" dirty="0">
                          <a:latin typeface="Times New Roman" panose="02020603050405020304" pitchFamily="18" charset="0"/>
                          <a:cs typeface="Times New Roman" panose="02020603050405020304" pitchFamily="18" charset="0"/>
                        </a:rPr>
                        <a:t>Dimensions</a:t>
                      </a:r>
                      <a:endParaRPr lang="en-IN" altLang="en-US" sz="3200" dirty="0">
                        <a:latin typeface="Times New Roman" panose="02020603050405020304" pitchFamily="18" charset="0"/>
                        <a:cs typeface="Times New Roman" panose="02020603050405020304" pitchFamily="18" charset="0"/>
                      </a:endParaRPr>
                    </a:p>
                  </a:txBody>
                  <a:tcPr/>
                </a:tc>
              </a:tr>
              <a:tr h="72324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2400" b="1" dirty="0">
                          <a:solidFill>
                            <a:schemeClr val="tx2">
                              <a:lumMod val="75000"/>
                            </a:schemeClr>
                          </a:solidFill>
                          <a:latin typeface="Times New Roman" panose="02020603050405020304" pitchFamily="18" charset="0"/>
                          <a:cs typeface="Times New Roman" panose="02020603050405020304" pitchFamily="18" charset="0"/>
                        </a:rPr>
                        <a:t>Gₕ</a:t>
                      </a:r>
                      <a:endParaRPr lang="en-IN" sz="2400" b="1" dirty="0">
                        <a:solidFill>
                          <a:schemeClr val="tx2">
                            <a:lumMod val="75000"/>
                          </a:schemeClr>
                        </a:solidFill>
                        <a:latin typeface="Times New Roman" panose="02020603050405020304" pitchFamily="18" charset="0"/>
                        <a:cs typeface="Times New Roman" panose="02020603050405020304" pitchFamily="18" charset="0"/>
                      </a:endParaRPr>
                    </a:p>
                    <a:p>
                      <a:pPr>
                        <a:buNone/>
                      </a:pP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c>
                  <a:txBody>
                    <a:bodyPr/>
                    <a:lstStyle/>
                    <a:p>
                      <a:pP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34.4194</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tc>
              </a:tr>
            </a:tbl>
          </a:graphicData>
        </a:graphic>
      </p:graphicFrame>
      <p:sp>
        <p:nvSpPr>
          <p:cNvPr id="32" name="TextBox 31"/>
          <p:cNvSpPr txBox="1"/>
          <p:nvPr/>
        </p:nvSpPr>
        <p:spPr>
          <a:xfrm>
            <a:off x="9806288" y="6221958"/>
            <a:ext cx="4150350" cy="2246769"/>
          </a:xfrm>
          <a:prstGeom prst="rect">
            <a:avLst/>
          </a:prstGeom>
          <a:noFill/>
        </p:spPr>
        <p:txBody>
          <a:bodyPr wrap="square" rtlCol="0">
            <a:spAutoFit/>
          </a:bodyPr>
          <a:lstStyle/>
          <a:p>
            <a:pPr marL="457200" indent="-457200" algn="just">
              <a:buFont typeface="Wingdings" panose="05000000000000000000" pitchFamily="2" charset="2"/>
              <a:buChar char="v"/>
            </a:pPr>
            <a:r>
              <a:rPr lang="en-IN" sz="2800" dirty="0">
                <a:solidFill>
                  <a:schemeClr val="tx2">
                    <a:lumMod val="75000"/>
                  </a:schemeClr>
                </a:solidFill>
                <a:latin typeface="Times New Roman" panose="02020603050405020304" pitchFamily="18" charset="0"/>
                <a:cs typeface="Times New Roman" panose="02020603050405020304" pitchFamily="18" charset="0"/>
              </a:rPr>
              <a:t>In this structure ground plane has been added with four ports port1,port 2,port 3 and port 4.</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4"/>
          <a:stretch>
            <a:fillRect/>
          </a:stretch>
        </p:blipFill>
        <p:spPr>
          <a:xfrm>
            <a:off x="1871192" y="3743340"/>
            <a:ext cx="6696744" cy="507256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194435" y="879475"/>
            <a:ext cx="11549380" cy="368300"/>
          </a:xfrm>
          <a:prstGeom prst="rect">
            <a:avLst/>
          </a:prstGeom>
          <a:noFill/>
        </p:spPr>
        <p:txBody>
          <a:bodyPr wrap="square" rtlCol="0">
            <a:spAutoFit/>
          </a:bodyPr>
          <a:lstStyle/>
          <a:p>
            <a:endParaRPr lang="en-IN" altLang="en-US" dirty="0"/>
          </a:p>
        </p:txBody>
      </p:sp>
      <p:sp>
        <p:nvSpPr>
          <p:cNvPr id="5" name="Text Box 4"/>
          <p:cNvSpPr txBox="1"/>
          <p:nvPr/>
        </p:nvSpPr>
        <p:spPr>
          <a:xfrm>
            <a:off x="214630" y="679450"/>
            <a:ext cx="12798425" cy="1445260"/>
          </a:xfrm>
          <a:prstGeom prst="rect">
            <a:avLst/>
          </a:prstGeom>
          <a:noFill/>
        </p:spPr>
        <p:txBody>
          <a:bodyPr wrap="square" rtlCol="0">
            <a:spAutoFit/>
          </a:bodyPr>
          <a:lstStyle/>
          <a:p>
            <a:r>
              <a:rPr lang="en-IN" altLang="en-GB" sz="4400" b="1" dirty="0">
                <a:solidFill>
                  <a:srgbClr val="1B277B"/>
                </a:solidFill>
                <a:latin typeface="Times New Roman" panose="02020603050405020304" pitchFamily="18" charset="0"/>
                <a:cs typeface="Times New Roman" panose="02020603050405020304" pitchFamily="18" charset="0"/>
                <a:sym typeface="+mn-ea"/>
              </a:rPr>
              <a:t>Expected Graph</a:t>
            </a:r>
            <a:endParaRPr lang="en-IN" altLang="en-US" sz="4400" b="1" dirty="0">
              <a:solidFill>
                <a:schemeClr val="tx2"/>
              </a:solidFill>
              <a:latin typeface="Times New Roman" panose="02020603050405020304" pitchFamily="18" charset="0"/>
              <a:cs typeface="Times New Roman" panose="02020603050405020304" pitchFamily="18" charset="0"/>
            </a:endParaRPr>
          </a:p>
          <a:p>
            <a:endParaRPr lang="en-IN" altLang="en-US" sz="4400" b="1" dirty="0"/>
          </a:p>
        </p:txBody>
      </p:sp>
      <p:sp>
        <p:nvSpPr>
          <p:cNvPr id="27" name="AutoShape 10"/>
          <p:cNvSpPr/>
          <p:nvPr/>
        </p:nvSpPr>
        <p:spPr>
          <a:xfrm flipV="1">
            <a:off x="358719" y="1543343"/>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12" name="Table 11"/>
          <p:cNvGraphicFramePr/>
          <p:nvPr>
            <p:custDataLst>
              <p:tags r:id="rId3"/>
            </p:custDataLst>
          </p:nvPr>
        </p:nvGraphicFramePr>
        <p:xfrm>
          <a:off x="10770406" y="2264833"/>
          <a:ext cx="3946818" cy="7328535"/>
        </p:xfrm>
        <a:graphic>
          <a:graphicData uri="http://schemas.openxmlformats.org/drawingml/2006/table">
            <a:tbl>
              <a:tblPr firstRow="1" bandRow="1">
                <a:tableStyleId>{5C22544A-7EE6-4342-B048-85BDC9FD1C3A}</a:tableStyleId>
              </a:tblPr>
              <a:tblGrid>
                <a:gridCol w="3946818"/>
              </a:tblGrid>
              <a:tr h="7194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Frequencies notched</a:t>
                      </a:r>
                      <a:endPar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pPr>
                        <a:buNone/>
                      </a:pPr>
                      <a:endParaRPr lang="en-US" dirty="0"/>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1.6</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2-3</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3.8</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4.5</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5.1</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6.3</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7.4</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8.9</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9.4</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bl>
          </a:graphicData>
        </a:graphic>
      </p:graphicFrame>
      <p:pic>
        <p:nvPicPr>
          <p:cNvPr id="9"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7016" y="2407196"/>
            <a:ext cx="10297144" cy="57912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142944" y="857220"/>
            <a:ext cx="13782400" cy="2306955"/>
          </a:xfrm>
          <a:prstGeom prst="rect">
            <a:avLst/>
          </a:prstGeom>
          <a:noFill/>
        </p:spPr>
        <p:txBody>
          <a:bodyPr wrap="square" rtlCol="0">
            <a:spAutoFit/>
          </a:bodyPr>
          <a:lstStyle/>
          <a:p>
            <a:r>
              <a:rPr lang="en-IN" altLang="en-GB" sz="4800" b="1" dirty="0">
                <a:solidFill>
                  <a:srgbClr val="1B277B"/>
                </a:solidFill>
                <a:latin typeface="Times New Roman" panose="02020603050405020304" pitchFamily="18" charset="0"/>
                <a:cs typeface="Times New Roman" panose="02020603050405020304" pitchFamily="18" charset="0"/>
                <a:sym typeface="+mn-ea"/>
              </a:rPr>
              <a:t>Iteration-5 : </a:t>
            </a:r>
            <a:r>
              <a:rPr lang="en-IN" altLang="en-US" sz="4800" b="1" dirty="0">
                <a:solidFill>
                  <a:schemeClr val="accent1"/>
                </a:solidFill>
                <a:latin typeface="Times New Roman" panose="02020603050405020304" pitchFamily="18" charset="0"/>
                <a:cs typeface="Times New Roman" panose="02020603050405020304" pitchFamily="18" charset="0"/>
              </a:rPr>
              <a:t>Six element Meta material loaded Band Notch Filter with DFGP</a:t>
            </a:r>
            <a:endParaRPr lang="en-IN" altLang="en-US" sz="4800" b="1" dirty="0">
              <a:solidFill>
                <a:schemeClr val="accent1"/>
              </a:solidFill>
              <a:latin typeface="Times New Roman" panose="02020603050405020304" pitchFamily="18" charset="0"/>
              <a:cs typeface="Times New Roman" panose="02020603050405020304" pitchFamily="18" charset="0"/>
            </a:endParaRPr>
          </a:p>
          <a:p>
            <a:endParaRPr lang="en-IN" altLang="en-US" sz="4800" b="1" dirty="0">
              <a:solidFill>
                <a:schemeClr val="tx2"/>
              </a:solidFill>
              <a:latin typeface="Times New Roman" panose="02020603050405020304" pitchFamily="18" charset="0"/>
              <a:cs typeface="Times New Roman" panose="02020603050405020304" pitchFamily="18" charset="0"/>
            </a:endParaRPr>
          </a:p>
        </p:txBody>
      </p:sp>
      <p:sp>
        <p:nvSpPr>
          <p:cNvPr id="27" name="AutoShape 10"/>
          <p:cNvSpPr/>
          <p:nvPr/>
        </p:nvSpPr>
        <p:spPr>
          <a:xfrm flipV="1">
            <a:off x="1285820" y="2500294"/>
            <a:ext cx="1371609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
        <p:nvSpPr>
          <p:cNvPr id="13" name="TextBox 12"/>
          <p:cNvSpPr txBox="1"/>
          <p:nvPr/>
        </p:nvSpPr>
        <p:spPr>
          <a:xfrm>
            <a:off x="10296129" y="4639444"/>
            <a:ext cx="4294122" cy="2246769"/>
          </a:xfrm>
          <a:prstGeom prst="rect">
            <a:avLst/>
          </a:prstGeom>
          <a:noFill/>
        </p:spPr>
        <p:txBody>
          <a:bodyPr wrap="square" rtlCol="0">
            <a:spAutoFit/>
          </a:bodyPr>
          <a:lstStyle/>
          <a:p>
            <a:pPr marL="457200" indent="-457200" algn="just">
              <a:buFont typeface="Wingdings" panose="05000000000000000000" pitchFamily="2" charset="2"/>
              <a:buChar char="v"/>
            </a:pPr>
            <a:r>
              <a:rPr lang="en-IN" sz="2800" dirty="0">
                <a:solidFill>
                  <a:schemeClr val="tx2">
                    <a:lumMod val="75000"/>
                  </a:schemeClr>
                </a:solidFill>
                <a:latin typeface="Times New Roman" panose="02020603050405020304" pitchFamily="18" charset="0"/>
                <a:cs typeface="Times New Roman" panose="02020603050405020304" pitchFamily="18" charset="0"/>
              </a:rPr>
              <a:t>In this structure the ground plane is defected to increase the number of frequency bands that are notched</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rcRect l="10398" t="30760" r="9408" b="27599"/>
          <a:stretch>
            <a:fillRect/>
          </a:stretch>
        </p:blipFill>
        <p:spPr>
          <a:xfrm>
            <a:off x="1948784" y="3559324"/>
            <a:ext cx="7419531" cy="544901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72390"/>
            <a:ext cx="3032760" cy="1035812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3" name="Text Box 2"/>
          <p:cNvSpPr txBox="1"/>
          <p:nvPr/>
        </p:nvSpPr>
        <p:spPr>
          <a:xfrm>
            <a:off x="1194435" y="879475"/>
            <a:ext cx="11549380" cy="368300"/>
          </a:xfrm>
          <a:prstGeom prst="rect">
            <a:avLst/>
          </a:prstGeom>
          <a:noFill/>
        </p:spPr>
        <p:txBody>
          <a:bodyPr wrap="square" rtlCol="0">
            <a:spAutoFit/>
          </a:bodyPr>
          <a:lstStyle/>
          <a:p>
            <a:endParaRPr lang="en-IN" altLang="en-US" dirty="0"/>
          </a:p>
        </p:txBody>
      </p:sp>
      <p:sp>
        <p:nvSpPr>
          <p:cNvPr id="5" name="Text Box 4"/>
          <p:cNvSpPr txBox="1"/>
          <p:nvPr/>
        </p:nvSpPr>
        <p:spPr>
          <a:xfrm>
            <a:off x="214630" y="679450"/>
            <a:ext cx="12798425" cy="1445260"/>
          </a:xfrm>
          <a:prstGeom prst="rect">
            <a:avLst/>
          </a:prstGeom>
          <a:noFill/>
        </p:spPr>
        <p:txBody>
          <a:bodyPr wrap="square" rtlCol="0">
            <a:spAutoFit/>
          </a:bodyPr>
          <a:lstStyle/>
          <a:p>
            <a:r>
              <a:rPr lang="en-IN" altLang="en-GB" sz="4400" b="1" dirty="0">
                <a:solidFill>
                  <a:srgbClr val="1B277B"/>
                </a:solidFill>
                <a:latin typeface="Times New Roman" panose="02020603050405020304" pitchFamily="18" charset="0"/>
                <a:cs typeface="Times New Roman" panose="02020603050405020304" pitchFamily="18" charset="0"/>
                <a:sym typeface="+mn-ea"/>
              </a:rPr>
              <a:t>Expected Graph</a:t>
            </a:r>
            <a:endParaRPr lang="en-IN" altLang="en-US" sz="4400" b="1" dirty="0">
              <a:solidFill>
                <a:schemeClr val="tx2"/>
              </a:solidFill>
              <a:latin typeface="Times New Roman" panose="02020603050405020304" pitchFamily="18" charset="0"/>
              <a:cs typeface="Times New Roman" panose="02020603050405020304" pitchFamily="18" charset="0"/>
            </a:endParaRPr>
          </a:p>
          <a:p>
            <a:endParaRPr lang="en-IN" altLang="en-US" sz="4400" b="1" dirty="0"/>
          </a:p>
        </p:txBody>
      </p:sp>
      <p:sp>
        <p:nvSpPr>
          <p:cNvPr id="27" name="AutoShape 10"/>
          <p:cNvSpPr/>
          <p:nvPr/>
        </p:nvSpPr>
        <p:spPr>
          <a:xfrm flipV="1">
            <a:off x="358719" y="1543343"/>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14" name="Table 13"/>
          <p:cNvGraphicFramePr/>
          <p:nvPr>
            <p:custDataLst>
              <p:tags r:id="rId3"/>
            </p:custDataLst>
          </p:nvPr>
        </p:nvGraphicFramePr>
        <p:xfrm>
          <a:off x="10635929" y="2420278"/>
          <a:ext cx="4018826" cy="6609080"/>
        </p:xfrm>
        <a:graphic>
          <a:graphicData uri="http://schemas.openxmlformats.org/drawingml/2006/table">
            <a:tbl>
              <a:tblPr firstRow="1" bandRow="1">
                <a:tableStyleId>{5C22544A-7EE6-4342-B048-85BDC9FD1C3A}</a:tableStyleId>
              </a:tblPr>
              <a:tblGrid>
                <a:gridCol w="4018826"/>
              </a:tblGrid>
              <a:tr h="7194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Frequencies notched</a:t>
                      </a:r>
                      <a:endPar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pPr>
                        <a:buNone/>
                      </a:pPr>
                      <a:endParaRPr lang="en-US" dirty="0"/>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1.6</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2</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2.9</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3.7</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4.4</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5.7</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7.4</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9.2</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bl>
          </a:graphicData>
        </a:graphic>
      </p:graphicFrame>
      <p:pic>
        <p:nvPicPr>
          <p:cNvPr id="9" name="Picture 8"/>
          <p:cNvPicPr>
            <a:picLocks noChangeAspect="1"/>
          </p:cNvPicPr>
          <p:nvPr/>
        </p:nvPicPr>
        <p:blipFill>
          <a:blip r:embed="rId4"/>
          <a:stretch>
            <a:fillRect/>
          </a:stretch>
        </p:blipFill>
        <p:spPr>
          <a:xfrm>
            <a:off x="1919008" y="2491188"/>
            <a:ext cx="8093581" cy="559754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3" name="Picture 2"/>
          <p:cNvPicPr>
            <a:picLocks noChangeAspect="1"/>
          </p:cNvPicPr>
          <p:nvPr/>
        </p:nvPicPr>
        <p:blipFill>
          <a:blip r:embed="rId2"/>
          <a:stretch>
            <a:fillRect/>
          </a:stretch>
        </p:blipFill>
        <p:spPr>
          <a:xfrm>
            <a:off x="15290800" y="-63500"/>
            <a:ext cx="3032760" cy="10349230"/>
          </a:xfrm>
          <a:prstGeom prst="rect">
            <a:avLst/>
          </a:prstGeom>
        </p:spPr>
      </p:pic>
      <p:grpSp>
        <p:nvGrpSpPr>
          <p:cNvPr id="4" name="Group 13"/>
          <p:cNvGrpSpPr>
            <a:grpSpLocks noChangeAspect="1"/>
          </p:cNvGrpSpPr>
          <p:nvPr/>
        </p:nvGrpSpPr>
        <p:grpSpPr>
          <a:xfrm>
            <a:off x="16003479" y="606996"/>
            <a:ext cx="1491797" cy="1492952"/>
            <a:chOff x="0" y="0"/>
            <a:chExt cx="3673970" cy="3676815"/>
          </a:xfrm>
        </p:grpSpPr>
        <p:sp>
          <p:nvSpPr>
            <p:cNvPr id="5"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6"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7"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8"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9"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10"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11"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12"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13"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14" name="Text Box 2"/>
          <p:cNvSpPr txBox="1"/>
          <p:nvPr/>
        </p:nvSpPr>
        <p:spPr>
          <a:xfrm>
            <a:off x="1433830" y="1238250"/>
            <a:ext cx="13925276" cy="2308324"/>
          </a:xfrm>
          <a:prstGeom prst="rect">
            <a:avLst/>
          </a:prstGeom>
          <a:noFill/>
        </p:spPr>
        <p:txBody>
          <a:bodyPr wrap="square" rtlCol="0">
            <a:spAutoFit/>
          </a:bodyPr>
          <a:lstStyle/>
          <a:p>
            <a:r>
              <a:rPr lang="en-IN" altLang="en-GB" sz="4800" b="1" dirty="0">
                <a:solidFill>
                  <a:srgbClr val="1B277B"/>
                </a:solidFill>
                <a:latin typeface="Times New Roman" panose="02020603050405020304" pitchFamily="18" charset="0"/>
                <a:cs typeface="Times New Roman" panose="02020603050405020304" pitchFamily="18" charset="0"/>
                <a:sym typeface="+mn-ea"/>
              </a:rPr>
              <a:t>Iteration-6: </a:t>
            </a:r>
            <a:r>
              <a:rPr lang="en-IN" sz="4800" b="1" dirty="0">
                <a:solidFill>
                  <a:schemeClr val="tx2">
                    <a:lumMod val="60000"/>
                    <a:lumOff val="40000"/>
                  </a:schemeClr>
                </a:solidFill>
                <a:latin typeface="Times New Roman" panose="02020603050405020304" pitchFamily="18" charset="0"/>
                <a:cs typeface="Times New Roman" panose="02020603050405020304" pitchFamily="18" charset="0"/>
              </a:rPr>
              <a:t>Six element Meta material loaded Band Notch Filter with modified DFGP</a:t>
            </a:r>
            <a:endParaRPr lang="en-IN" sz="4800" b="1" dirty="0">
              <a:solidFill>
                <a:schemeClr val="tx2">
                  <a:lumMod val="60000"/>
                  <a:lumOff val="40000"/>
                </a:schemeClr>
              </a:solidFill>
            </a:endParaRPr>
          </a:p>
          <a:p>
            <a:endParaRPr lang="en-IN" altLang="en-US" sz="4800" b="1" dirty="0">
              <a:solidFill>
                <a:schemeClr val="tx2"/>
              </a:solidFill>
              <a:latin typeface="Times New Roman" panose="02020603050405020304" pitchFamily="18" charset="0"/>
              <a:cs typeface="Times New Roman" panose="02020603050405020304" pitchFamily="18" charset="0"/>
            </a:endParaRPr>
          </a:p>
        </p:txBody>
      </p:sp>
      <p:sp>
        <p:nvSpPr>
          <p:cNvPr id="15" name="AutoShape 10"/>
          <p:cNvSpPr/>
          <p:nvPr/>
        </p:nvSpPr>
        <p:spPr>
          <a:xfrm flipV="1">
            <a:off x="1428696" y="2786046"/>
            <a:ext cx="13501782"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
        <p:nvSpPr>
          <p:cNvPr id="21" name="TextBox 20"/>
          <p:cNvSpPr txBox="1"/>
          <p:nvPr/>
        </p:nvSpPr>
        <p:spPr>
          <a:xfrm>
            <a:off x="10012521" y="4639444"/>
            <a:ext cx="4577729" cy="2246769"/>
          </a:xfrm>
          <a:prstGeom prst="rect">
            <a:avLst/>
          </a:prstGeom>
          <a:noFill/>
        </p:spPr>
        <p:txBody>
          <a:bodyPr wrap="square" rtlCol="0">
            <a:spAutoFit/>
          </a:bodyPr>
          <a:lstStyle/>
          <a:p>
            <a:pPr marL="457200" indent="-457200" algn="just">
              <a:buFont typeface="Wingdings" panose="05000000000000000000" pitchFamily="2" charset="2"/>
              <a:buChar char="v"/>
            </a:pPr>
            <a:r>
              <a:rPr lang="en-IN" sz="2800" dirty="0">
                <a:solidFill>
                  <a:schemeClr val="tx2">
                    <a:lumMod val="75000"/>
                  </a:schemeClr>
                </a:solidFill>
                <a:latin typeface="Times New Roman" panose="02020603050405020304" pitchFamily="18" charset="0"/>
                <a:cs typeface="Times New Roman" panose="02020603050405020304" pitchFamily="18" charset="0"/>
              </a:rPr>
              <a:t>In this structure the defected ground plane has been modified to increase the number of frequency bands that are notched</a:t>
            </a:r>
            <a:endParaRPr lang="en-IN" sz="2800"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152" y="3703340"/>
            <a:ext cx="7920880" cy="559879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3" name="Picture 2"/>
          <p:cNvPicPr>
            <a:picLocks noChangeAspect="1"/>
          </p:cNvPicPr>
          <p:nvPr/>
        </p:nvPicPr>
        <p:blipFill>
          <a:blip r:embed="rId2"/>
          <a:stretch>
            <a:fillRect/>
          </a:stretch>
        </p:blipFill>
        <p:spPr>
          <a:xfrm>
            <a:off x="15305195" y="-549192"/>
            <a:ext cx="3032760" cy="10836192"/>
          </a:xfrm>
          <a:prstGeom prst="rect">
            <a:avLst/>
          </a:prstGeom>
        </p:spPr>
      </p:pic>
      <p:grpSp>
        <p:nvGrpSpPr>
          <p:cNvPr id="4" name="Group 13"/>
          <p:cNvGrpSpPr>
            <a:grpSpLocks noChangeAspect="1"/>
          </p:cNvGrpSpPr>
          <p:nvPr/>
        </p:nvGrpSpPr>
        <p:grpSpPr>
          <a:xfrm>
            <a:off x="16003479" y="606996"/>
            <a:ext cx="1491797" cy="1492952"/>
            <a:chOff x="0" y="0"/>
            <a:chExt cx="3673970" cy="3676815"/>
          </a:xfrm>
        </p:grpSpPr>
        <p:sp>
          <p:nvSpPr>
            <p:cNvPr id="5"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6"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7"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8"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9"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10"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11"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12"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13"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14" name="Text Box 2"/>
          <p:cNvSpPr txBox="1"/>
          <p:nvPr/>
        </p:nvSpPr>
        <p:spPr>
          <a:xfrm>
            <a:off x="1194435" y="879475"/>
            <a:ext cx="11549380" cy="368300"/>
          </a:xfrm>
          <a:prstGeom prst="rect">
            <a:avLst/>
          </a:prstGeom>
          <a:noFill/>
        </p:spPr>
        <p:txBody>
          <a:bodyPr wrap="square" rtlCol="0">
            <a:spAutoFit/>
          </a:bodyPr>
          <a:lstStyle/>
          <a:p>
            <a:endParaRPr lang="en-IN" altLang="en-US" dirty="0"/>
          </a:p>
        </p:txBody>
      </p:sp>
      <p:sp>
        <p:nvSpPr>
          <p:cNvPr id="15" name="Text Box 4"/>
          <p:cNvSpPr txBox="1"/>
          <p:nvPr/>
        </p:nvSpPr>
        <p:spPr>
          <a:xfrm>
            <a:off x="214630" y="679450"/>
            <a:ext cx="12798425" cy="1445260"/>
          </a:xfrm>
          <a:prstGeom prst="rect">
            <a:avLst/>
          </a:prstGeom>
          <a:noFill/>
        </p:spPr>
        <p:txBody>
          <a:bodyPr wrap="square" rtlCol="0">
            <a:spAutoFit/>
          </a:bodyPr>
          <a:lstStyle/>
          <a:p>
            <a:r>
              <a:rPr lang="en-IN" altLang="en-GB" sz="4400" b="1" dirty="0">
                <a:solidFill>
                  <a:srgbClr val="1B277B"/>
                </a:solidFill>
                <a:latin typeface="Times New Roman" panose="02020603050405020304" pitchFamily="18" charset="0"/>
                <a:cs typeface="Times New Roman" panose="02020603050405020304" pitchFamily="18" charset="0"/>
                <a:sym typeface="+mn-ea"/>
              </a:rPr>
              <a:t>Expected Graph</a:t>
            </a:r>
            <a:endParaRPr lang="en-IN" altLang="en-US" sz="4400" b="1" dirty="0">
              <a:solidFill>
                <a:schemeClr val="tx2"/>
              </a:solidFill>
              <a:latin typeface="Times New Roman" panose="02020603050405020304" pitchFamily="18" charset="0"/>
              <a:cs typeface="Times New Roman" panose="02020603050405020304" pitchFamily="18" charset="0"/>
            </a:endParaRPr>
          </a:p>
          <a:p>
            <a:endParaRPr lang="en-IN" altLang="en-US" sz="4400" b="1" dirty="0"/>
          </a:p>
        </p:txBody>
      </p:sp>
      <p:sp>
        <p:nvSpPr>
          <p:cNvPr id="16" name="AutoShape 10"/>
          <p:cNvSpPr/>
          <p:nvPr/>
        </p:nvSpPr>
        <p:spPr>
          <a:xfrm flipV="1">
            <a:off x="358719" y="1543343"/>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26" name="Table 25"/>
          <p:cNvGraphicFramePr/>
          <p:nvPr>
            <p:custDataLst>
              <p:tags r:id="rId3"/>
            </p:custDataLst>
          </p:nvPr>
        </p:nvGraphicFramePr>
        <p:xfrm>
          <a:off x="10661641" y="2475184"/>
          <a:ext cx="4090834" cy="5889625"/>
        </p:xfrm>
        <a:graphic>
          <a:graphicData uri="http://schemas.openxmlformats.org/drawingml/2006/table">
            <a:tbl>
              <a:tblPr firstRow="1" bandRow="1">
                <a:tableStyleId>{5C22544A-7EE6-4342-B048-85BDC9FD1C3A}</a:tableStyleId>
              </a:tblPr>
              <a:tblGrid>
                <a:gridCol w="4090834"/>
              </a:tblGrid>
              <a:tr h="71945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rPr>
                        <a:t>Frequencies notched</a:t>
                      </a:r>
                      <a:endParaRPr lang="en-IN" altLang="en-US" sz="3200" dirty="0">
                        <a:gradFill>
                          <a:gsLst>
                            <a:gs pos="0">
                              <a:srgbClr val="007BD3"/>
                            </a:gs>
                            <a:gs pos="100000">
                              <a:srgbClr val="034373"/>
                            </a:gs>
                          </a:gsLst>
                          <a:lin scaled="0"/>
                        </a:gradFill>
                        <a:latin typeface="Times New Roman" panose="02020603050405020304" pitchFamily="18" charset="0"/>
                        <a:cs typeface="Times New Roman" panose="02020603050405020304" pitchFamily="18" charset="0"/>
                      </a:endParaRPr>
                    </a:p>
                    <a:p>
                      <a:pPr>
                        <a:buNone/>
                      </a:pPr>
                      <a:endParaRPr lang="en-US" dirty="0"/>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1.7</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2</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3.8</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5.7</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7-8</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8.3</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r h="719455">
                <a:tc>
                  <a:txBody>
                    <a:bodyPr/>
                    <a:lstStyle/>
                    <a:p>
                      <a:pPr algn="ctr">
                        <a:buNone/>
                      </a:pPr>
                      <a:r>
                        <a:rPr lang="en-US" sz="2400" b="1" dirty="0">
                          <a:solidFill>
                            <a:schemeClr val="tx2">
                              <a:lumMod val="75000"/>
                            </a:schemeClr>
                          </a:solidFill>
                          <a:latin typeface="Times New Roman" panose="02020603050405020304" pitchFamily="18" charset="0"/>
                          <a:cs typeface="Times New Roman" panose="02020603050405020304" pitchFamily="18" charset="0"/>
                        </a:rPr>
                        <a:t>11.2</a:t>
                      </a:r>
                      <a:endParaRPr lang="en-US" sz="2400" b="1" dirty="0">
                        <a:solidFill>
                          <a:schemeClr val="tx2">
                            <a:lumMod val="75000"/>
                          </a:schemeClr>
                        </a:solidFill>
                        <a:latin typeface="Times New Roman" panose="02020603050405020304" pitchFamily="18" charset="0"/>
                        <a:cs typeface="Times New Roman" panose="02020603050405020304" pitchFamily="18" charset="0"/>
                      </a:endParaRPr>
                    </a:p>
                  </a:txBody>
                  <a:tcPr>
                    <a:solidFill>
                      <a:schemeClr val="accent6">
                        <a:lumMod val="20000"/>
                        <a:lumOff val="80000"/>
                      </a:schemeClr>
                    </a:solidFill>
                  </a:tcPr>
                </a:tc>
              </a:tr>
            </a:tbl>
          </a:graphicData>
        </a:graphic>
      </p:graphicFrame>
      <p:pic>
        <p:nvPicPr>
          <p:cNvPr id="17" name="Picture 1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1072" y="2918142"/>
            <a:ext cx="9623846" cy="463919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107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endParaRPr lang="en-IN" dirty="0"/>
          </a:p>
        </p:txBody>
      </p:sp>
      <p:grpSp>
        <p:nvGrpSpPr>
          <p:cNvPr id="3" name="Group 3"/>
          <p:cNvGrpSpPr/>
          <p:nvPr/>
        </p:nvGrpSpPr>
        <p:grpSpPr>
          <a:xfrm>
            <a:off x="15201900" y="-164860"/>
            <a:ext cx="3086100" cy="10636952"/>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1B277B"/>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60"/>
                </a:lnSpc>
              </a:pPr>
              <a:endParaRPr dirty="0"/>
            </a:p>
          </p:txBody>
        </p:sp>
      </p:grpSp>
      <p:sp>
        <p:nvSpPr>
          <p:cNvPr id="7" name="TextBox 7"/>
          <p:cNvSpPr txBox="1"/>
          <p:nvPr/>
        </p:nvSpPr>
        <p:spPr>
          <a:xfrm>
            <a:off x="1124085" y="1066170"/>
            <a:ext cx="9258288" cy="721351"/>
          </a:xfrm>
          <a:prstGeom prst="rect">
            <a:avLst/>
          </a:prstGeom>
        </p:spPr>
        <p:txBody>
          <a:bodyPr wrap="square" lIns="0" tIns="0" rIns="0" bIns="0" rtlCol="0" anchor="t">
            <a:spAutoFit/>
          </a:bodyPr>
          <a:lstStyle/>
          <a:p>
            <a:pPr algn="l">
              <a:lnSpc>
                <a:spcPts val="6020"/>
              </a:lnSpc>
              <a:spcBef>
                <a:spcPct val="0"/>
              </a:spcBef>
            </a:pPr>
            <a:r>
              <a:rPr lang="en-GB" sz="4800" b="1" dirty="0">
                <a:solidFill>
                  <a:srgbClr val="1B277B"/>
                </a:solidFill>
                <a:latin typeface="Times New Roman" panose="02020603050405020304" pitchFamily="18" charset="0"/>
                <a:cs typeface="Times New Roman" panose="02020603050405020304" pitchFamily="18" charset="0"/>
              </a:rPr>
              <a:t>Introduction about domain</a:t>
            </a:r>
            <a:endParaRPr lang="en-US" sz="4800" b="1" dirty="0">
              <a:solidFill>
                <a:srgbClr val="1B277B"/>
              </a:solidFill>
              <a:latin typeface="Times New Roman" panose="02020603050405020304" pitchFamily="18" charset="0"/>
              <a:cs typeface="Times New Roman" panose="02020603050405020304" pitchFamily="18" charset="0"/>
            </a:endParaRPr>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dirty="0"/>
          </a:p>
        </p:txBody>
      </p:sp>
      <p:sp>
        <p:nvSpPr>
          <p:cNvPr id="10" name="AutoShape 10"/>
          <p:cNvSpPr/>
          <p:nvPr/>
        </p:nvSpPr>
        <p:spPr>
          <a:xfrm flipV="1">
            <a:off x="1150435" y="1865586"/>
            <a:ext cx="7500990" cy="45719"/>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pSp>
        <p:nvGrpSpPr>
          <p:cNvPr id="6" name="Group 13"/>
          <p:cNvGrpSpPr>
            <a:grpSpLocks noChangeAspect="1"/>
          </p:cNvGrpSpPr>
          <p:nvPr/>
        </p:nvGrpSpPr>
        <p:grpSpPr>
          <a:xfrm>
            <a:off x="15999052" y="413850"/>
            <a:ext cx="1491797" cy="1492952"/>
            <a:chOff x="0" y="0"/>
            <a:chExt cx="3673970" cy="3676815"/>
          </a:xfrm>
        </p:grpSpPr>
        <p:sp>
          <p:nvSpPr>
            <p:cNvPr id="14"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5"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6"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17"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18"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19"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0"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1"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2"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23" name="Rectangle 22"/>
          <p:cNvSpPr/>
          <p:nvPr/>
        </p:nvSpPr>
        <p:spPr>
          <a:xfrm>
            <a:off x="1124085" y="2339129"/>
            <a:ext cx="13185632" cy="7477760"/>
          </a:xfrm>
          <a:prstGeom prst="rect">
            <a:avLst/>
          </a:prstGeom>
        </p:spPr>
        <p:txBody>
          <a:bodyPr wrap="square">
            <a:spAutoFit/>
          </a:bodyPr>
          <a:lstStyle/>
          <a:p>
            <a:pPr marL="571500" indent="-571500" algn="just">
              <a:buFont typeface="Arial" panose="020B0604020202020204" pitchFamily="34" charset="0"/>
              <a:buChar char="•"/>
            </a:pPr>
            <a:r>
              <a:rPr lang="en-US" sz="4000" dirty="0">
                <a:solidFill>
                  <a:srgbClr val="1E0B93"/>
                </a:solidFill>
                <a:latin typeface="Times New Roman" panose="02020603050405020304" pitchFamily="18" charset="0"/>
                <a:cs typeface="Times New Roman" panose="02020603050405020304" pitchFamily="18" charset="0"/>
              </a:rPr>
              <a:t>A reconfigurable bandstop filter for cognitive radio in defense applications enables dynamic adjustment of frequency ranges, allowing radios to operate across multiple bands and avoid interference. </a:t>
            </a:r>
            <a:endParaRPr lang="en-US" sz="4000" dirty="0">
              <a:solidFill>
                <a:srgbClr val="1E0B93"/>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endParaRPr lang="en-US" sz="4000" dirty="0">
              <a:solidFill>
                <a:srgbClr val="1E0B93"/>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dirty="0">
                <a:solidFill>
                  <a:srgbClr val="1E0B93"/>
                </a:solidFill>
                <a:latin typeface="Times New Roman" panose="02020603050405020304" pitchFamily="18" charset="0"/>
                <a:cs typeface="Times New Roman" panose="02020603050405020304" pitchFamily="18" charset="0"/>
              </a:rPr>
              <a:t>This technology is crucial for adapting to the electromagnetic environment in real-time, enhancing secure and efficient communication. </a:t>
            </a:r>
            <a:endParaRPr lang="en-US" sz="4000" dirty="0">
              <a:solidFill>
                <a:srgbClr val="1E0B93"/>
              </a:solidFill>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endParaRPr lang="en-US" sz="4000" dirty="0">
              <a:solidFill>
                <a:srgbClr val="1E0B93"/>
              </a:solidFill>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r>
              <a:rPr lang="en-US" sz="4000" dirty="0">
                <a:solidFill>
                  <a:srgbClr val="1E0B93"/>
                </a:solidFill>
                <a:latin typeface="Times New Roman" panose="02020603050405020304" pitchFamily="18" charset="0"/>
                <a:cs typeface="Times New Roman" panose="02020603050405020304" pitchFamily="18" charset="0"/>
              </a:rPr>
              <a:t>It also supports flexible spectrum management, vital in defense for reliable information exchange in varying scenarios.</a:t>
            </a:r>
            <a:endParaRPr lang="en-GB" sz="4000" dirty="0">
              <a:solidFill>
                <a:srgbClr val="1E0B9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3" name="Picture 2"/>
          <p:cNvPicPr>
            <a:picLocks noChangeAspect="1"/>
          </p:cNvPicPr>
          <p:nvPr/>
        </p:nvPicPr>
        <p:blipFill>
          <a:blip r:embed="rId2"/>
          <a:stretch>
            <a:fillRect/>
          </a:stretch>
        </p:blipFill>
        <p:spPr>
          <a:xfrm>
            <a:off x="15290800" y="-63500"/>
            <a:ext cx="3032760" cy="10349230"/>
          </a:xfrm>
          <a:prstGeom prst="rect">
            <a:avLst/>
          </a:prstGeom>
        </p:spPr>
      </p:pic>
      <p:grpSp>
        <p:nvGrpSpPr>
          <p:cNvPr id="4" name="Group 13"/>
          <p:cNvGrpSpPr>
            <a:grpSpLocks noChangeAspect="1"/>
          </p:cNvGrpSpPr>
          <p:nvPr/>
        </p:nvGrpSpPr>
        <p:grpSpPr>
          <a:xfrm>
            <a:off x="16003479" y="606996"/>
            <a:ext cx="1491797" cy="1492952"/>
            <a:chOff x="0" y="0"/>
            <a:chExt cx="3673970" cy="3676815"/>
          </a:xfrm>
        </p:grpSpPr>
        <p:sp>
          <p:nvSpPr>
            <p:cNvPr id="5"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6"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7"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8"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9"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10"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11"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12"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13"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14" name="Text Box 2"/>
          <p:cNvSpPr txBox="1"/>
          <p:nvPr/>
        </p:nvSpPr>
        <p:spPr>
          <a:xfrm>
            <a:off x="1433830" y="1238250"/>
            <a:ext cx="13925276" cy="2308324"/>
          </a:xfrm>
          <a:prstGeom prst="rect">
            <a:avLst/>
          </a:prstGeom>
          <a:noFill/>
        </p:spPr>
        <p:txBody>
          <a:bodyPr wrap="square" rtlCol="0">
            <a:spAutoFit/>
          </a:bodyPr>
          <a:lstStyle/>
          <a:p>
            <a:r>
              <a:rPr lang="en-IN" altLang="en-GB" sz="4800" b="1" dirty="0">
                <a:solidFill>
                  <a:srgbClr val="1B277B"/>
                </a:solidFill>
                <a:latin typeface="Times New Roman" panose="02020603050405020304" pitchFamily="18" charset="0"/>
                <a:cs typeface="Times New Roman" panose="02020603050405020304" pitchFamily="18" charset="0"/>
                <a:sym typeface="+mn-ea"/>
              </a:rPr>
              <a:t>Iteration-7: </a:t>
            </a:r>
            <a:r>
              <a:rPr lang="en-IN" sz="4800" b="1" dirty="0">
                <a:solidFill>
                  <a:schemeClr val="tx2">
                    <a:lumMod val="60000"/>
                    <a:lumOff val="40000"/>
                  </a:schemeClr>
                </a:solidFill>
                <a:latin typeface="Times New Roman" panose="02020603050405020304" pitchFamily="18" charset="0"/>
                <a:cs typeface="Times New Roman" panose="02020603050405020304" pitchFamily="18" charset="0"/>
              </a:rPr>
              <a:t>Six element Meta material loaded Band Notch Filter with finite ground plane with capacitor</a:t>
            </a:r>
            <a:endParaRPr lang="en-IN" sz="4800" b="1" dirty="0">
              <a:solidFill>
                <a:schemeClr val="tx2">
                  <a:lumMod val="60000"/>
                  <a:lumOff val="40000"/>
                </a:schemeClr>
              </a:solidFill>
            </a:endParaRPr>
          </a:p>
          <a:p>
            <a:endParaRPr lang="en-IN" altLang="en-US" sz="4800" b="1" dirty="0">
              <a:solidFill>
                <a:schemeClr val="tx2"/>
              </a:solidFill>
              <a:latin typeface="Times New Roman" panose="02020603050405020304" pitchFamily="18" charset="0"/>
              <a:cs typeface="Times New Roman" panose="02020603050405020304" pitchFamily="18" charset="0"/>
            </a:endParaRPr>
          </a:p>
        </p:txBody>
      </p:sp>
      <p:sp>
        <p:nvSpPr>
          <p:cNvPr id="15" name="AutoShape 10"/>
          <p:cNvSpPr/>
          <p:nvPr/>
        </p:nvSpPr>
        <p:spPr>
          <a:xfrm flipV="1">
            <a:off x="1428696" y="2786046"/>
            <a:ext cx="13501782"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
        <p:nvSpPr>
          <p:cNvPr id="17" name="TextBox 16"/>
          <p:cNvSpPr txBox="1"/>
          <p:nvPr/>
        </p:nvSpPr>
        <p:spPr>
          <a:xfrm>
            <a:off x="8396468" y="4110985"/>
            <a:ext cx="5972647" cy="4601260"/>
          </a:xfrm>
          <a:prstGeom prst="rect">
            <a:avLst/>
          </a:prstGeom>
          <a:noFill/>
        </p:spPr>
        <p:txBody>
          <a:bodyPr wrap="square" rtlCol="0">
            <a:spAutoFit/>
          </a:bodyPr>
          <a:lstStyle/>
          <a:p>
            <a:pPr marL="342900" indent="-342900" algn="just">
              <a:buFont typeface="Wingdings" panose="05000000000000000000" pitchFamily="2" charset="2"/>
              <a:buChar char="v"/>
            </a:pPr>
            <a:r>
              <a:rPr kumimoji="0" lang="en-US" altLang="en-US" sz="250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rPr>
              <a:t>A capacitor (1–5 pF) has been integrated into this structure to achieve frequency reconfigurability. By varying the capacitance, the resonance frequency of the band-notch filter can be dynamically tuned, enabling adaptability to different frequency bands. This approach enhances the filter’s performance for applications requiring real-time spectrum agility, such as cognitive radio and adaptive wireless communication systems.</a:t>
            </a:r>
            <a:endParaRPr kumimoji="0" lang="en-US" altLang="en-US" sz="2500" i="0" u="none" strike="noStrike" cap="none" normalizeH="0" baseline="0" dirty="0">
              <a:ln>
                <a:noFill/>
              </a:ln>
              <a:solidFill>
                <a:schemeClr val="accent1">
                  <a:lumMod val="50000"/>
                </a:schemeClr>
              </a:solidFill>
              <a:effectLst/>
              <a:latin typeface="Times New Roman" panose="02020603050405020304" pitchFamily="18" charset="0"/>
              <a:cs typeface="Times New Roman" panose="02020603050405020304" pitchFamily="18" charset="0"/>
            </a:endParaRPr>
          </a:p>
          <a:p>
            <a:endParaRPr lang="en-IN" dirty="0"/>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57" y="3748979"/>
            <a:ext cx="7059316" cy="49898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8" name="Text Box 7"/>
          <p:cNvSpPr txBox="1"/>
          <p:nvPr/>
        </p:nvSpPr>
        <p:spPr>
          <a:xfrm>
            <a:off x="423020" y="168993"/>
            <a:ext cx="8787765" cy="1384995"/>
          </a:xfrm>
          <a:prstGeom prst="rect">
            <a:avLst/>
          </a:prstGeom>
          <a:noFill/>
        </p:spPr>
        <p:txBody>
          <a:bodyPr wrap="square" rtlCol="0">
            <a:spAutoFit/>
          </a:bodyPr>
          <a:lstStyle/>
          <a:p>
            <a:r>
              <a:rPr lang="en-IN" altLang="en-GB" sz="4000" b="1" dirty="0">
                <a:solidFill>
                  <a:srgbClr val="1B277B"/>
                </a:solidFill>
                <a:latin typeface="Times New Roman" panose="02020603050405020304" pitchFamily="18" charset="0"/>
                <a:cs typeface="Times New Roman" panose="02020603050405020304" pitchFamily="18" charset="0"/>
                <a:sym typeface="+mn-ea"/>
              </a:rPr>
              <a:t>Comparison of Proposed Structure </a:t>
            </a:r>
            <a:endParaRPr lang="en-IN" altLang="en-US" sz="4000" b="1" dirty="0">
              <a:solidFill>
                <a:schemeClr val="tx2"/>
              </a:solidFill>
              <a:latin typeface="Times New Roman" panose="02020603050405020304" pitchFamily="18" charset="0"/>
              <a:cs typeface="Times New Roman" panose="02020603050405020304" pitchFamily="18" charset="0"/>
            </a:endParaRPr>
          </a:p>
          <a:p>
            <a:endParaRPr lang="en-US" sz="4400" dirty="0"/>
          </a:p>
        </p:txBody>
      </p:sp>
      <p:sp>
        <p:nvSpPr>
          <p:cNvPr id="27" name="AutoShape 10"/>
          <p:cNvSpPr/>
          <p:nvPr/>
        </p:nvSpPr>
        <p:spPr>
          <a:xfrm flipV="1">
            <a:off x="391504" y="774979"/>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10" name="Table 9"/>
          <p:cNvGraphicFramePr>
            <a:graphicFrameLocks noGrp="1"/>
          </p:cNvGraphicFramePr>
          <p:nvPr/>
        </p:nvGraphicFramePr>
        <p:xfrm>
          <a:off x="264133" y="1281789"/>
          <a:ext cx="14696060" cy="8230232"/>
        </p:xfrm>
        <a:graphic>
          <a:graphicData uri="http://schemas.openxmlformats.org/drawingml/2006/table">
            <a:tbl>
              <a:tblPr firstRow="1" bandRow="1">
                <a:tableStyleId>{5C22544A-7EE6-4342-B048-85BDC9FD1C3A}</a:tableStyleId>
              </a:tblPr>
              <a:tblGrid>
                <a:gridCol w="7348030"/>
                <a:gridCol w="7348030"/>
              </a:tblGrid>
              <a:tr h="793409">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Specification</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Number of Notch Bands</a:t>
                      </a:r>
                      <a:endParaRPr lang="en-IN" sz="2000" b="1" dirty="0">
                        <a:latin typeface="Times New Roman" panose="02020603050405020304" pitchFamily="18" charset="0"/>
                        <a:cs typeface="Times New Roman" panose="02020603050405020304" pitchFamily="18" charset="0"/>
                      </a:endParaRPr>
                    </a:p>
                  </a:txBody>
                  <a:tcPr/>
                </a:tc>
              </a:tr>
              <a:tr h="880067">
                <a:tc>
                  <a:txBody>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IN" altLang="en-US" sz="2000" b="1" dirty="0">
                          <a:solidFill>
                            <a:schemeClr val="tx1"/>
                          </a:solidFill>
                          <a:latin typeface="Times New Roman" panose="02020603050405020304" pitchFamily="18" charset="0"/>
                          <a:cs typeface="Times New Roman" panose="02020603050405020304" pitchFamily="18" charset="0"/>
                          <a:sym typeface="+mn-ea"/>
                        </a:rPr>
                        <a:t>Single element Meta material loaded Band Notch Filter</a:t>
                      </a:r>
                      <a:endParaRPr lang="en-IN" alt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2</a:t>
                      </a:r>
                      <a:endParaRPr lang="en-IN" sz="2000" b="1" dirty="0">
                        <a:latin typeface="Times New Roman" panose="02020603050405020304" pitchFamily="18" charset="0"/>
                        <a:cs typeface="Times New Roman" panose="02020603050405020304" pitchFamily="18" charset="0"/>
                      </a:endParaRPr>
                    </a:p>
                  </a:txBody>
                  <a:tcPr/>
                </a:tc>
              </a:tr>
              <a:tr h="880067">
                <a:tc>
                  <a:txBody>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IN" altLang="en-US" sz="2000" b="1" dirty="0">
                          <a:solidFill>
                            <a:schemeClr val="tx1"/>
                          </a:solidFill>
                          <a:latin typeface="Times New Roman" panose="02020603050405020304" pitchFamily="18" charset="0"/>
                          <a:cs typeface="Times New Roman" panose="02020603050405020304" pitchFamily="18" charset="0"/>
                          <a:sym typeface="+mn-ea"/>
                        </a:rPr>
                        <a:t>Three element Meta material loaded Band Notch Filter</a:t>
                      </a:r>
                      <a:endParaRPr lang="en-IN" alt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4</a:t>
                      </a:r>
                      <a:endParaRPr lang="en-IN" sz="2000" b="1" dirty="0">
                        <a:latin typeface="Times New Roman" panose="02020603050405020304" pitchFamily="18" charset="0"/>
                        <a:cs typeface="Times New Roman" panose="02020603050405020304" pitchFamily="18" charset="0"/>
                      </a:endParaRPr>
                    </a:p>
                  </a:txBody>
                  <a:tcPr/>
                </a:tc>
              </a:tr>
              <a:tr h="1310023">
                <a:tc>
                  <a:txBody>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IN" altLang="en-US" sz="2000" b="1" dirty="0">
                          <a:solidFill>
                            <a:schemeClr val="tx1"/>
                          </a:solidFill>
                          <a:latin typeface="Times New Roman" panose="02020603050405020304" pitchFamily="18" charset="0"/>
                          <a:cs typeface="Times New Roman" panose="02020603050405020304" pitchFamily="18" charset="0"/>
                          <a:sym typeface="+mn-ea"/>
                        </a:rPr>
                        <a:t>Six element Meta material loaded Band Notch Filter with infinite ground plane</a:t>
                      </a:r>
                      <a:endParaRPr lang="en-IN" alt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5</a:t>
                      </a:r>
                      <a:endParaRPr lang="en-IN" sz="2000" b="1" dirty="0">
                        <a:latin typeface="Times New Roman" panose="02020603050405020304" pitchFamily="18" charset="0"/>
                        <a:cs typeface="Times New Roman" panose="02020603050405020304" pitchFamily="18" charset="0"/>
                      </a:endParaRPr>
                    </a:p>
                  </a:txBody>
                  <a:tcPr/>
                </a:tc>
              </a:tr>
              <a:tr h="1310023">
                <a:tc>
                  <a:txBody>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IN" altLang="en-US" sz="2000" b="1" dirty="0">
                          <a:solidFill>
                            <a:schemeClr val="tx1"/>
                          </a:solidFill>
                          <a:latin typeface="Times New Roman" panose="02020603050405020304" pitchFamily="18" charset="0"/>
                          <a:cs typeface="Times New Roman" panose="02020603050405020304" pitchFamily="18" charset="0"/>
                          <a:sym typeface="+mn-ea"/>
                        </a:rPr>
                        <a:t>Six element Meta material loaded Band Notch Filter with finite ground plane</a:t>
                      </a:r>
                      <a:endParaRPr lang="en-IN" alt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5</a:t>
                      </a:r>
                      <a:endParaRPr lang="en-IN" sz="2000" b="1" dirty="0">
                        <a:latin typeface="Times New Roman" panose="02020603050405020304" pitchFamily="18" charset="0"/>
                        <a:cs typeface="Times New Roman" panose="02020603050405020304" pitchFamily="18" charset="0"/>
                      </a:endParaRPr>
                    </a:p>
                  </a:txBody>
                  <a:tcPr/>
                </a:tc>
              </a:tr>
              <a:tr h="1310023">
                <a:tc>
                  <a:txBody>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IN" altLang="en-US" sz="2000" b="1" dirty="0">
                          <a:solidFill>
                            <a:schemeClr val="tx1"/>
                          </a:solidFill>
                          <a:latin typeface="Times New Roman" panose="02020603050405020304" pitchFamily="18" charset="0"/>
                          <a:cs typeface="Times New Roman" panose="02020603050405020304" pitchFamily="18" charset="0"/>
                          <a:sym typeface="+mn-ea"/>
                        </a:rPr>
                        <a:t>Six element Meta material loaded Band Notch Filter with DFGP</a:t>
                      </a:r>
                      <a:endParaRPr lang="en-IN" alt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5</a:t>
                      </a:r>
                      <a:endParaRPr lang="en-IN" sz="2000" b="1" dirty="0">
                        <a:latin typeface="Times New Roman" panose="02020603050405020304" pitchFamily="18" charset="0"/>
                        <a:cs typeface="Times New Roman" panose="02020603050405020304" pitchFamily="18" charset="0"/>
                      </a:endParaRPr>
                    </a:p>
                  </a:txBody>
                  <a:tcPr/>
                </a:tc>
              </a:tr>
              <a:tr h="1310023">
                <a:tc>
                  <a:txBody>
                    <a:bodyPr/>
                    <a:lstStyle/>
                    <a:p>
                      <a:pPr marL="0" marR="0" lvl="0" indent="0" algn="just" defTabSz="914400" rtl="0" eaLnBrk="1" fontAlgn="auto" latinLnBrk="0" hangingPunct="1">
                        <a:lnSpc>
                          <a:spcPct val="150000"/>
                        </a:lnSpc>
                        <a:spcBef>
                          <a:spcPts val="0"/>
                        </a:spcBef>
                        <a:spcAft>
                          <a:spcPts val="0"/>
                        </a:spcAft>
                        <a:buClrTx/>
                        <a:buSzTx/>
                        <a:buFontTx/>
                        <a:buNone/>
                        <a:defRPr/>
                      </a:pPr>
                      <a:r>
                        <a:rPr lang="en-IN" altLang="en-US" sz="2000" b="1" dirty="0">
                          <a:solidFill>
                            <a:schemeClr val="tx1"/>
                          </a:solidFill>
                          <a:latin typeface="Times New Roman" panose="02020603050405020304" pitchFamily="18" charset="0"/>
                          <a:cs typeface="Times New Roman" panose="02020603050405020304" pitchFamily="18" charset="0"/>
                          <a:sym typeface="+mn-ea"/>
                        </a:rPr>
                        <a:t>Six element Meta material loaded Band Notch Filter with modified DFGP</a:t>
                      </a:r>
                      <a:endParaRPr lang="en-IN" altLang="en-US" sz="2000" b="1"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sz="2000" b="1" dirty="0">
                          <a:latin typeface="Times New Roman" panose="02020603050405020304" pitchFamily="18" charset="0"/>
                          <a:cs typeface="Times New Roman" panose="02020603050405020304" pitchFamily="18" charset="0"/>
                        </a:rPr>
                        <a:t>6</a:t>
                      </a:r>
                      <a:endParaRPr lang="en-IN" sz="2000" b="1"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8" name="Text Box 7"/>
          <p:cNvSpPr txBox="1"/>
          <p:nvPr/>
        </p:nvSpPr>
        <p:spPr>
          <a:xfrm>
            <a:off x="788035" y="1190625"/>
            <a:ext cx="8787765" cy="1446550"/>
          </a:xfrm>
          <a:prstGeom prst="rect">
            <a:avLst/>
          </a:prstGeom>
          <a:noFill/>
        </p:spPr>
        <p:txBody>
          <a:bodyPr wrap="square" rtlCol="0">
            <a:spAutoFit/>
          </a:bodyPr>
          <a:lstStyle/>
          <a:p>
            <a:r>
              <a:rPr lang="en-IN" altLang="en-GB" sz="4400" b="1" dirty="0">
                <a:solidFill>
                  <a:srgbClr val="1B277B"/>
                </a:solidFill>
                <a:latin typeface="Times New Roman" panose="02020603050405020304" pitchFamily="18" charset="0"/>
                <a:cs typeface="Times New Roman" panose="02020603050405020304" pitchFamily="18" charset="0"/>
                <a:sym typeface="+mn-ea"/>
              </a:rPr>
              <a:t>Comparison of Proposed Structure  </a:t>
            </a:r>
            <a:endParaRPr lang="en-IN" altLang="en-US" sz="4400" b="1" dirty="0">
              <a:solidFill>
                <a:schemeClr val="tx2"/>
              </a:solidFill>
              <a:latin typeface="Times New Roman" panose="02020603050405020304" pitchFamily="18" charset="0"/>
              <a:cs typeface="Times New Roman" panose="02020603050405020304" pitchFamily="18" charset="0"/>
            </a:endParaRPr>
          </a:p>
          <a:p>
            <a:endParaRPr lang="en-US" sz="4400" dirty="0"/>
          </a:p>
        </p:txBody>
      </p:sp>
      <p:sp>
        <p:nvSpPr>
          <p:cNvPr id="27" name="AutoShape 10"/>
          <p:cNvSpPr/>
          <p:nvPr/>
        </p:nvSpPr>
        <p:spPr>
          <a:xfrm flipV="1">
            <a:off x="934664" y="1919898"/>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3" name="Table 2"/>
          <p:cNvGraphicFramePr>
            <a:graphicFrameLocks noGrp="1"/>
          </p:cNvGraphicFramePr>
          <p:nvPr/>
        </p:nvGraphicFramePr>
        <p:xfrm>
          <a:off x="1223120" y="2695228"/>
          <a:ext cx="12385375" cy="6120683"/>
        </p:xfrm>
        <a:graphic>
          <a:graphicData uri="http://schemas.openxmlformats.org/drawingml/2006/table">
            <a:tbl>
              <a:tblPr firstRow="1" firstCol="1" bandRow="1">
                <a:tableStyleId>{5C22544A-7EE6-4342-B048-85BDC9FD1C3A}</a:tableStyleId>
              </a:tblPr>
              <a:tblGrid>
                <a:gridCol w="738913"/>
                <a:gridCol w="906101"/>
                <a:gridCol w="1044928"/>
                <a:gridCol w="738913"/>
                <a:gridCol w="537391"/>
                <a:gridCol w="1046420"/>
                <a:gridCol w="738913"/>
                <a:gridCol w="738913"/>
                <a:gridCol w="1046420"/>
                <a:gridCol w="738913"/>
                <a:gridCol w="738913"/>
                <a:gridCol w="1046420"/>
                <a:gridCol w="738913"/>
                <a:gridCol w="538884"/>
                <a:gridCol w="1046420"/>
              </a:tblGrid>
              <a:tr h="547213">
                <a:tc gridSpan="3">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C=1</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hMerge="1">
                  <a:tcPr/>
                </a:tc>
                <a:tc hMerge="1">
                  <a:tcPr/>
                </a:tc>
                <a:tc gridSpan="3">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C=2</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hMerge="1">
                  <a:tcPr/>
                </a:tc>
                <a:tc hMerge="1">
                  <a:tcPr/>
                </a:tc>
                <a:tc gridSpan="3">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C=3</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hMerge="1">
                  <a:tcPr/>
                </a:tc>
                <a:tc hMerge="1">
                  <a:tcPr/>
                </a:tc>
                <a:tc gridSpan="3">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C=4</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hMerge="1">
                  <a:tcPr/>
                </a:tc>
                <a:tc hMerge="1">
                  <a:tcPr/>
                </a:tc>
                <a:tc gridSpan="3">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C=5</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hMerge="1">
                  <a:tcPr/>
                </a:tc>
                <a:tc hMerge="1">
                  <a:tcPr/>
                </a:tc>
              </a:tr>
              <a:tr h="547213">
                <a:tc gridSpan="2">
                  <a:txBody>
                    <a:bodyPr/>
                    <a:lstStyle/>
                    <a:p>
                      <a:pPr algn="ctr">
                        <a:lnSpc>
                          <a:spcPct val="107000"/>
                        </a:lnSpc>
                        <a:spcAft>
                          <a:spcPts val="800"/>
                        </a:spcAft>
                        <a:buNone/>
                      </a:pPr>
                      <a:r>
                        <a:rPr lang="en-IN" sz="2400" b="1" kern="100" dirty="0">
                          <a:solidFill>
                            <a:schemeClr val="tx1"/>
                          </a:solidFill>
                          <a:effectLst/>
                          <a:latin typeface="Times New Roman" panose="02020603050405020304" pitchFamily="18" charset="0"/>
                          <a:cs typeface="Times New Roman" panose="02020603050405020304" pitchFamily="18" charset="0"/>
                        </a:rPr>
                        <a:t>New</a:t>
                      </a:r>
                      <a:endParaRPr lang="en-IN" sz="2400" b="1" kern="100"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gridSpan="2">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New</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gridSpan="2">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New</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gridSpan="2">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New</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gridSpan="2">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New</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M</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B9CDE5"/>
                    </a:solidFill>
                  </a:tcPr>
                </a:tc>
              </a:tr>
              <a:tr h="547213">
                <a:tc gridSpan="2">
                  <a:txBody>
                    <a:bodyPr/>
                    <a:lstStyle/>
                    <a:p>
                      <a:pPr algn="ctr">
                        <a:lnSpc>
                          <a:spcPct val="107000"/>
                        </a:lnSpc>
                        <a:spcAft>
                          <a:spcPts val="800"/>
                        </a:spcAft>
                        <a:buNone/>
                      </a:pPr>
                      <a:r>
                        <a:rPr lang="en-IN" sz="2400" b="1" kern="100" dirty="0">
                          <a:solidFill>
                            <a:schemeClr val="tx1"/>
                          </a:solidFill>
                          <a:effectLst/>
                          <a:latin typeface="Times New Roman" panose="02020603050405020304" pitchFamily="18" charset="0"/>
                          <a:cs typeface="Times New Roman" panose="02020603050405020304" pitchFamily="18" charset="0"/>
                        </a:rPr>
                        <a:t>Pass</a:t>
                      </a:r>
                      <a:endParaRPr lang="en-IN" sz="2400" b="1" kern="100"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Stop</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gridSpan="2">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Pass</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Stop</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gridSpan="2">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Pass</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Stop</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gridSpan="2">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Pass</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Stop</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gridSpan="2">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Pass</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c hMerge="1">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Stop</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chemeClr val="accent1">
                        <a:lumMod val="40000"/>
                        <a:lumOff val="60000"/>
                      </a:schemeClr>
                    </a:solidFill>
                  </a:tcPr>
                </a:tc>
              </a:tr>
              <a:tr h="1119761">
                <a:tc>
                  <a:txBody>
                    <a:bodyPr/>
                    <a:lstStyle/>
                    <a:p>
                      <a:pPr algn="ctr">
                        <a:lnSpc>
                          <a:spcPct val="107000"/>
                        </a:lnSpc>
                        <a:spcAft>
                          <a:spcPts val="800"/>
                        </a:spcAft>
                        <a:buNone/>
                      </a:pPr>
                      <a:r>
                        <a:rPr lang="en-IN" sz="2400" b="1" kern="100" dirty="0">
                          <a:solidFill>
                            <a:schemeClr val="tx1"/>
                          </a:solidFill>
                          <a:effectLst/>
                          <a:latin typeface="Times New Roman" panose="02020603050405020304" pitchFamily="18" charset="0"/>
                          <a:cs typeface="Times New Roman" panose="02020603050405020304" pitchFamily="18" charset="0"/>
                        </a:rPr>
                        <a:t>1.5</a:t>
                      </a:r>
                      <a:endParaRPr lang="en-IN" sz="2400" b="1" kern="100"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D0D8E8"/>
                    </a:solidFill>
                  </a:tcPr>
                </a:tc>
                <a:tc>
                  <a:txBody>
                    <a:bodyPr/>
                    <a:lstStyle/>
                    <a:p>
                      <a:pPr algn="ctr">
                        <a:lnSpc>
                          <a:spcPct val="107000"/>
                        </a:lnSpc>
                        <a:spcAft>
                          <a:spcPts val="800"/>
                        </a:spcAft>
                        <a:buNone/>
                      </a:pPr>
                      <a:r>
                        <a:rPr lang="en-IN" sz="2400" b="1" kern="100" dirty="0">
                          <a:solidFill>
                            <a:schemeClr val="tx1"/>
                          </a:solidFill>
                          <a:effectLst/>
                          <a:latin typeface="Times New Roman" panose="02020603050405020304" pitchFamily="18" charset="0"/>
                          <a:cs typeface="Times New Roman" panose="02020603050405020304" pitchFamily="18" charset="0"/>
                        </a:rPr>
                        <a:t>7</a:t>
                      </a:r>
                      <a:endParaRPr lang="en-IN" sz="2400" b="1" kern="100"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2</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1.3</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7</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3.5-4.1</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1.4</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7</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D0D8E8"/>
                    </a:solidFill>
                  </a:tcP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2.5</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1.4</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7</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2.5</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1.5</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7</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2.5</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1119761">
                <a:tc>
                  <a:txBody>
                    <a:bodyPr/>
                    <a:lstStyle/>
                    <a:p>
                      <a:pPr algn="ctr">
                        <a:lnSpc>
                          <a:spcPct val="107000"/>
                        </a:lnSpc>
                        <a:spcAft>
                          <a:spcPts val="800"/>
                        </a:spcAft>
                        <a:buNone/>
                      </a:pPr>
                      <a:r>
                        <a:rPr lang="en-IN" sz="2400" b="1" kern="100" dirty="0">
                          <a:solidFill>
                            <a:schemeClr val="tx1"/>
                          </a:solidFill>
                          <a:effectLst/>
                          <a:latin typeface="Times New Roman" panose="02020603050405020304" pitchFamily="18" charset="0"/>
                          <a:cs typeface="Times New Roman" panose="02020603050405020304" pitchFamily="18" charset="0"/>
                        </a:rPr>
                        <a:t>2.8</a:t>
                      </a:r>
                      <a:endParaRPr lang="en-IN" sz="2400" b="1" kern="100"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D0D8E8"/>
                    </a:solidFill>
                  </a:tcPr>
                </a:tc>
                <a:tc>
                  <a:txBody>
                    <a:bodyPr/>
                    <a:lstStyle/>
                    <a:p>
                      <a:pPr algn="ctr">
                        <a:lnSpc>
                          <a:spcPct val="107000"/>
                        </a:lnSpc>
                        <a:spcAft>
                          <a:spcPts val="800"/>
                        </a:spcAft>
                        <a:buNone/>
                      </a:pPr>
                      <a:r>
                        <a:rPr lang="en-IN" sz="2400" b="1" kern="100" dirty="0">
                          <a:solidFill>
                            <a:schemeClr val="tx1"/>
                          </a:solidFill>
                          <a:effectLst/>
                          <a:latin typeface="Times New Roman" panose="02020603050405020304" pitchFamily="18" charset="0"/>
                          <a:cs typeface="Times New Roman" panose="02020603050405020304" pitchFamily="18" charset="0"/>
                        </a:rPr>
                        <a:t>7.3</a:t>
                      </a:r>
                      <a:endParaRPr lang="en-IN" sz="2400" b="1" kern="100" dirty="0">
                        <a:solidFill>
                          <a:schemeClr val="tx1"/>
                        </a:solidFill>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2.5</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2</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9</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2.5</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9.7</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2.8</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9.2</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2.8</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2.2</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9</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2.8</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1119761">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 </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D0D8E8"/>
                    </a:solidFill>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8.7</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3.8-4.1</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2.9</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 </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5.7</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3</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 </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3.6-4.1</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3</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 </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3.6-4.1</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3.6</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 </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3.6-4.1</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r h="1119761">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 </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solidFill>
                      <a:srgbClr val="D0D8E8"/>
                    </a:solidFill>
                  </a:tcP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11.2</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5.7</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3.4</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 </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a:effectLst/>
                          <a:latin typeface="Times New Roman" panose="02020603050405020304" pitchFamily="18" charset="0"/>
                          <a:cs typeface="Times New Roman" panose="02020603050405020304" pitchFamily="18" charset="0"/>
                        </a:rPr>
                        <a:t> </a:t>
                      </a:r>
                      <a:endParaRPr lang="en-IN" sz="2400" b="1" kern="10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3.5</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 </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5.7</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3.5</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 </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5.7</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 </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 </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c>
                  <a:txBody>
                    <a:bodyPr/>
                    <a:lstStyle/>
                    <a:p>
                      <a:pPr algn="ctr">
                        <a:lnSpc>
                          <a:spcPct val="107000"/>
                        </a:lnSpc>
                        <a:spcAft>
                          <a:spcPts val="800"/>
                        </a:spcAft>
                        <a:buNone/>
                      </a:pPr>
                      <a:r>
                        <a:rPr lang="en-IN" sz="2400" b="1" kern="100" dirty="0">
                          <a:effectLst/>
                          <a:latin typeface="Times New Roman" panose="02020603050405020304" pitchFamily="18" charset="0"/>
                          <a:cs typeface="Times New Roman" panose="02020603050405020304" pitchFamily="18" charset="0"/>
                        </a:rPr>
                        <a:t>5.7</a:t>
                      </a:r>
                      <a:endParaRPr lang="en-IN" sz="2400" b="1" kern="100" dirty="0">
                        <a:effectLst/>
                        <a:latin typeface="Times New Roman" panose="02020603050405020304" pitchFamily="18" charset="0"/>
                        <a:ea typeface="Calibri" panose="020F0502020204030204" charset="0"/>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0"/>
            <a:ext cx="18288000" cy="10287000"/>
          </a:xfrm>
          <a:prstGeom prst="rect">
            <a:avLst/>
          </a:prstGeom>
        </p:spPr>
      </p:pic>
      <p:pic>
        <p:nvPicPr>
          <p:cNvPr id="4" name="Picture 3"/>
          <p:cNvPicPr>
            <a:picLocks noChangeAspect="1"/>
          </p:cNvPicPr>
          <p:nvPr/>
        </p:nvPicPr>
        <p:blipFill>
          <a:blip r:embed="rId2"/>
          <a:stretch>
            <a:fillRect/>
          </a:stretch>
        </p:blipFill>
        <p:spPr>
          <a:xfrm>
            <a:off x="15290800" y="-63500"/>
            <a:ext cx="3032760" cy="10349230"/>
          </a:xfrm>
          <a:prstGeom prst="rect">
            <a:avLst/>
          </a:prstGeom>
        </p:spPr>
      </p:pic>
      <p:grpSp>
        <p:nvGrpSpPr>
          <p:cNvPr id="6" name="Group 13"/>
          <p:cNvGrpSpPr>
            <a:grpSpLocks noChangeAspect="1"/>
          </p:cNvGrpSpPr>
          <p:nvPr/>
        </p:nvGrpSpPr>
        <p:grpSpPr>
          <a:xfrm>
            <a:off x="16003479" y="606996"/>
            <a:ext cx="1491797" cy="1492952"/>
            <a:chOff x="0" y="0"/>
            <a:chExt cx="3673970" cy="3676815"/>
          </a:xfrm>
        </p:grpSpPr>
        <p:sp>
          <p:nvSpPr>
            <p:cNvPr id="7"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8"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9"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0"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1"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2"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3"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4"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5"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8" name="Text Box 7"/>
          <p:cNvSpPr txBox="1"/>
          <p:nvPr/>
        </p:nvSpPr>
        <p:spPr>
          <a:xfrm>
            <a:off x="788035" y="1190625"/>
            <a:ext cx="14121570" cy="1384995"/>
          </a:xfrm>
          <a:prstGeom prst="rect">
            <a:avLst/>
          </a:prstGeom>
          <a:noFill/>
        </p:spPr>
        <p:txBody>
          <a:bodyPr wrap="square" rtlCol="0">
            <a:spAutoFit/>
          </a:bodyPr>
          <a:lstStyle/>
          <a:p>
            <a:r>
              <a:rPr lang="en-IN" altLang="en-GB" sz="4000" b="1" dirty="0">
                <a:solidFill>
                  <a:srgbClr val="1B277B"/>
                </a:solidFill>
                <a:latin typeface="Times New Roman" panose="02020603050405020304" pitchFamily="18" charset="0"/>
                <a:cs typeface="Times New Roman" panose="02020603050405020304" pitchFamily="18" charset="0"/>
                <a:sym typeface="+mn-ea"/>
              </a:rPr>
              <a:t>Comparison of the Proposed Filter with the existing  structure   </a:t>
            </a:r>
            <a:endParaRPr lang="en-IN" altLang="en-US" sz="4000" b="1" dirty="0">
              <a:solidFill>
                <a:schemeClr val="tx2"/>
              </a:solidFill>
              <a:latin typeface="Times New Roman" panose="02020603050405020304" pitchFamily="18" charset="0"/>
              <a:cs typeface="Times New Roman" panose="02020603050405020304" pitchFamily="18" charset="0"/>
            </a:endParaRPr>
          </a:p>
          <a:p>
            <a:endParaRPr lang="en-US" sz="4400" dirty="0"/>
          </a:p>
        </p:txBody>
      </p:sp>
      <p:sp>
        <p:nvSpPr>
          <p:cNvPr id="27" name="AutoShape 10"/>
          <p:cNvSpPr/>
          <p:nvPr/>
        </p:nvSpPr>
        <p:spPr>
          <a:xfrm flipV="1">
            <a:off x="1119658" y="2040226"/>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aphicFrame>
        <p:nvGraphicFramePr>
          <p:cNvPr id="5" name="Table 4"/>
          <p:cNvGraphicFramePr>
            <a:graphicFrameLocks noGrp="1"/>
          </p:cNvGraphicFramePr>
          <p:nvPr>
            <p:custDataLst>
              <p:tags r:id="rId3"/>
            </p:custDataLst>
          </p:nvPr>
        </p:nvGraphicFramePr>
        <p:xfrm>
          <a:off x="1474470" y="2320925"/>
          <a:ext cx="12731605" cy="7162800"/>
        </p:xfrm>
        <a:graphic>
          <a:graphicData uri="http://schemas.openxmlformats.org/drawingml/2006/table">
            <a:tbl>
              <a:tblPr>
                <a:tableStyleId>{5C22544A-7EE6-4342-B048-85BDC9FD1C3A}</a:tableStyleId>
              </a:tblPr>
              <a:tblGrid>
                <a:gridCol w="1329690"/>
                <a:gridCol w="3686175"/>
                <a:gridCol w="2259965"/>
                <a:gridCol w="1511935"/>
                <a:gridCol w="1971040"/>
                <a:gridCol w="1972800"/>
              </a:tblGrid>
              <a:tr h="1119505">
                <a:tc>
                  <a:txBody>
                    <a:bodyPr/>
                    <a:lstStyle/>
                    <a:p>
                      <a:pPr marL="130810" marR="0" algn="ctr">
                        <a:lnSpc>
                          <a:spcPts val="1350"/>
                        </a:lnSpc>
                        <a:buNone/>
                      </a:pPr>
                      <a:r>
                        <a:rPr lang="en-IN" sz="2000" spc="-10" dirty="0">
                          <a:solidFill>
                            <a:schemeClr val="tx2">
                              <a:lumMod val="75000"/>
                            </a:schemeClr>
                          </a:solidFill>
                          <a:effectLst/>
                          <a:latin typeface="Times New Roman" panose="02020603050405020304" pitchFamily="18" charset="0"/>
                          <a:cs typeface="Times New Roman" panose="02020603050405020304" pitchFamily="18" charset="0"/>
                        </a:rPr>
                        <a:t>Reference</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7305" marR="1905" algn="ctr">
                        <a:lnSpc>
                          <a:spcPts val="1350"/>
                        </a:lnSpc>
                        <a:buNone/>
                      </a:pPr>
                      <a:r>
                        <a:rPr lang="en-IN" sz="2000" spc="-10" dirty="0">
                          <a:solidFill>
                            <a:schemeClr val="tx2">
                              <a:lumMod val="75000"/>
                            </a:schemeClr>
                          </a:solidFill>
                          <a:effectLst/>
                          <a:latin typeface="Times New Roman" panose="02020603050405020304" pitchFamily="18" charset="0"/>
                          <a:cs typeface="Times New Roman" panose="02020603050405020304" pitchFamily="18" charset="0"/>
                        </a:rPr>
                        <a:t>Technology</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0" marR="204470" algn="ctr">
                        <a:lnSpc>
                          <a:spcPts val="1350"/>
                        </a:lnSpc>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Reconfigurability</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88925" marR="0" indent="2540" algn="ctr">
                        <a:lnSpc>
                          <a:spcPct val="100000"/>
                        </a:lnSpc>
                        <a:buNone/>
                      </a:pPr>
                      <a:r>
                        <a:rPr lang="en-IN" sz="2000" spc="-10" dirty="0">
                          <a:solidFill>
                            <a:schemeClr val="tx2">
                              <a:lumMod val="75000"/>
                            </a:schemeClr>
                          </a:solidFill>
                          <a:effectLst/>
                          <a:latin typeface="Times New Roman" panose="02020603050405020304" pitchFamily="18" charset="0"/>
                          <a:cs typeface="Times New Roman" panose="02020603050405020304" pitchFamily="18" charset="0"/>
                        </a:rPr>
                        <a:t>Band-</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p>
                      <a:pPr marL="264795" marR="175895" indent="24130" algn="ctr">
                        <a:lnSpc>
                          <a:spcPct val="100000"/>
                        </a:lnSpc>
                        <a:spcBef>
                          <a:spcPts val="145"/>
                        </a:spcBef>
                        <a:buNone/>
                      </a:pPr>
                      <a:r>
                        <a:rPr lang="en-IN" sz="2000" spc="-10" dirty="0">
                          <a:solidFill>
                            <a:schemeClr val="tx2">
                              <a:lumMod val="75000"/>
                            </a:schemeClr>
                          </a:solidFill>
                          <a:effectLst/>
                          <a:latin typeface="Times New Roman" panose="02020603050405020304" pitchFamily="18" charset="0"/>
                          <a:cs typeface="Times New Roman" panose="02020603050405020304" pitchFamily="18" charset="0"/>
                        </a:rPr>
                        <a:t>Width </a:t>
                      </a:r>
                      <a:r>
                        <a:rPr lang="en-IN" sz="2000" spc="-30" dirty="0">
                          <a:solidFill>
                            <a:schemeClr val="tx2">
                              <a:lumMod val="75000"/>
                            </a:schemeClr>
                          </a:solidFill>
                          <a:effectLst/>
                          <a:latin typeface="Times New Roman" panose="02020603050405020304" pitchFamily="18" charset="0"/>
                          <a:cs typeface="Times New Roman" panose="02020603050405020304" pitchFamily="18" charset="0"/>
                        </a:rPr>
                        <a:t>control</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31750" marR="187960" indent="-31750" algn="ctr">
                        <a:spcBef>
                          <a:spcPts val="15"/>
                        </a:spcBef>
                        <a:buNone/>
                      </a:pPr>
                      <a:r>
                        <a:rPr lang="en-IN" sz="2000" spc="-30">
                          <a:solidFill>
                            <a:schemeClr val="tx2">
                              <a:lumMod val="75000"/>
                            </a:schemeClr>
                          </a:solidFill>
                          <a:effectLst/>
                          <a:latin typeface="Times New Roman" panose="02020603050405020304" pitchFamily="18" charset="0"/>
                          <a:cs typeface="Times New Roman" panose="02020603050405020304" pitchFamily="18" charset="0"/>
                        </a:rPr>
                        <a:t>Insertion</a:t>
                      </a:r>
                      <a:r>
                        <a:rPr lang="en-IN" sz="2000" spc="-70">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30">
                          <a:solidFill>
                            <a:schemeClr val="tx2">
                              <a:lumMod val="75000"/>
                            </a:schemeClr>
                          </a:solidFill>
                          <a:effectLst/>
                          <a:latin typeface="Times New Roman" panose="02020603050405020304" pitchFamily="18" charset="0"/>
                          <a:cs typeface="Times New Roman" panose="02020603050405020304" pitchFamily="18" charset="0"/>
                        </a:rPr>
                        <a:t>loss </a:t>
                      </a:r>
                      <a:r>
                        <a:rPr lang="en-IN" sz="2000" spc="-20">
                          <a:solidFill>
                            <a:schemeClr val="tx2">
                              <a:lumMod val="75000"/>
                            </a:schemeClr>
                          </a:solidFill>
                          <a:effectLst/>
                          <a:latin typeface="Times New Roman" panose="02020603050405020304" pitchFamily="18" charset="0"/>
                          <a:cs typeface="Times New Roman" panose="02020603050405020304" pitchFamily="18" charset="0"/>
                        </a:rPr>
                        <a:t>(dB)</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46355" marR="71120" indent="-22860" algn="ctr">
                        <a:spcBef>
                          <a:spcPts val="15"/>
                        </a:spcBef>
                        <a:buNone/>
                      </a:pPr>
                      <a:r>
                        <a:rPr lang="en-IN" sz="2000" spc="-20" dirty="0">
                          <a:solidFill>
                            <a:schemeClr val="tx2">
                              <a:lumMod val="75000"/>
                            </a:schemeClr>
                          </a:solidFill>
                          <a:effectLst/>
                          <a:latin typeface="Times New Roman" panose="02020603050405020304" pitchFamily="18" charset="0"/>
                          <a:cs typeface="Times New Roman" panose="02020603050405020304" pitchFamily="18" charset="0"/>
                        </a:rPr>
                        <a:t>Frequency</a:t>
                      </a:r>
                      <a:r>
                        <a:rPr lang="en-IN" sz="2000" spc="-85" dirty="0">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20" dirty="0">
                          <a:solidFill>
                            <a:schemeClr val="tx2">
                              <a:lumMod val="75000"/>
                            </a:schemeClr>
                          </a:solidFill>
                          <a:effectLst/>
                          <a:latin typeface="Times New Roman" panose="02020603050405020304" pitchFamily="18" charset="0"/>
                          <a:cs typeface="Times New Roman" panose="02020603050405020304" pitchFamily="18" charset="0"/>
                        </a:rPr>
                        <a:t>Range </a:t>
                      </a:r>
                      <a:r>
                        <a:rPr lang="en-IN" sz="2000" spc="-10" dirty="0">
                          <a:solidFill>
                            <a:schemeClr val="tx2">
                              <a:lumMod val="75000"/>
                            </a:schemeClr>
                          </a:solidFill>
                          <a:effectLst/>
                          <a:latin typeface="Times New Roman" panose="02020603050405020304" pitchFamily="18" charset="0"/>
                          <a:cs typeface="Times New Roman" panose="02020603050405020304" pitchFamily="18" charset="0"/>
                        </a:rPr>
                        <a:t>(GHz)</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r>
              <a:tr h="758825">
                <a:tc>
                  <a:txBody>
                    <a:bodyPr/>
                    <a:lstStyle/>
                    <a:p>
                      <a:pPr marL="36830" marR="16510" algn="ctr">
                        <a:spcBef>
                          <a:spcPts val="725"/>
                        </a:spcBef>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[12]</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6035" marR="1905" algn="ctr">
                        <a:spcBef>
                          <a:spcPts val="725"/>
                        </a:spcBef>
                        <a:buNone/>
                      </a:pPr>
                      <a:r>
                        <a:rPr lang="en-IN" sz="2000" dirty="0">
                          <a:solidFill>
                            <a:schemeClr val="tx2">
                              <a:lumMod val="75000"/>
                            </a:schemeClr>
                          </a:solidFill>
                          <a:effectLst/>
                          <a:latin typeface="Times New Roman" panose="02020603050405020304" pitchFamily="18" charset="0"/>
                          <a:cs typeface="Times New Roman" panose="02020603050405020304" pitchFamily="18" charset="0"/>
                        </a:rPr>
                        <a:t>Microstrip,</a:t>
                      </a:r>
                      <a:r>
                        <a:rPr lang="en-IN" sz="2000" spc="-5" dirty="0">
                          <a:solidFill>
                            <a:schemeClr val="tx2">
                              <a:lumMod val="75000"/>
                            </a:schemeClr>
                          </a:solidFill>
                          <a:effectLst/>
                          <a:latin typeface="Times New Roman" panose="02020603050405020304" pitchFamily="18" charset="0"/>
                          <a:cs typeface="Times New Roman" panose="02020603050405020304" pitchFamily="18" charset="0"/>
                        </a:rPr>
                        <a:t> </a:t>
                      </a:r>
                      <a:r>
                        <a:rPr lang="en-IN" sz="2000" dirty="0">
                          <a:solidFill>
                            <a:schemeClr val="tx2">
                              <a:lumMod val="75000"/>
                            </a:schemeClr>
                          </a:solidFill>
                          <a:effectLst/>
                          <a:latin typeface="Times New Roman" panose="02020603050405020304" pitchFamily="18" charset="0"/>
                          <a:cs typeface="Times New Roman" panose="02020603050405020304" pitchFamily="18" charset="0"/>
                        </a:rPr>
                        <a:t>Tuning </a:t>
                      </a:r>
                      <a:r>
                        <a:rPr lang="en-IN" sz="2000" spc="-10" dirty="0">
                          <a:solidFill>
                            <a:schemeClr val="tx2">
                              <a:lumMod val="75000"/>
                            </a:schemeClr>
                          </a:solidFill>
                          <a:effectLst/>
                          <a:latin typeface="Times New Roman" panose="02020603050405020304" pitchFamily="18" charset="0"/>
                          <a:cs typeface="Times New Roman" panose="02020603050405020304" pitchFamily="18" charset="0"/>
                        </a:rPr>
                        <a:t>Stubs</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391160" marR="0" algn="ctr">
                        <a:spcBef>
                          <a:spcPts val="1255"/>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Moderate</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333375" marR="0" algn="ctr">
                        <a:spcBef>
                          <a:spcPts val="965"/>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Fixed</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51435" marR="233680" algn="ctr">
                        <a:spcBef>
                          <a:spcPts val="1255"/>
                        </a:spcBef>
                        <a:buNone/>
                      </a:pPr>
                      <a:r>
                        <a:rPr lang="en-IN" sz="2000" spc="-25">
                          <a:solidFill>
                            <a:schemeClr val="tx2">
                              <a:lumMod val="75000"/>
                            </a:schemeClr>
                          </a:solidFill>
                          <a:effectLst/>
                          <a:latin typeface="Times New Roman" panose="02020603050405020304" pitchFamily="18" charset="0"/>
                          <a:cs typeface="Times New Roman" panose="02020603050405020304" pitchFamily="18" charset="0"/>
                        </a:rPr>
                        <a:t>1.2</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2860" marR="0" algn="ctr">
                        <a:spcBef>
                          <a:spcPts val="175"/>
                        </a:spcBef>
                        <a:buNone/>
                      </a:pPr>
                      <a:r>
                        <a:rPr lang="en-IN" sz="2000" spc="-25" dirty="0">
                          <a:solidFill>
                            <a:schemeClr val="tx2">
                              <a:lumMod val="75000"/>
                            </a:schemeClr>
                          </a:solidFill>
                          <a:effectLst/>
                          <a:latin typeface="Times New Roman" panose="02020603050405020304" pitchFamily="18" charset="0"/>
                          <a:cs typeface="Times New Roman" panose="02020603050405020304" pitchFamily="18" charset="0"/>
                        </a:rPr>
                        <a:t>1.5-</a:t>
                      </a:r>
                      <a:r>
                        <a:rPr lang="en-IN" sz="2000" spc="-50" dirty="0">
                          <a:solidFill>
                            <a:schemeClr val="tx2">
                              <a:lumMod val="75000"/>
                            </a:schemeClr>
                          </a:solidFill>
                          <a:effectLst/>
                          <a:latin typeface="Times New Roman" panose="02020603050405020304" pitchFamily="18" charset="0"/>
                          <a:cs typeface="Times New Roman" panose="02020603050405020304" pitchFamily="18" charset="0"/>
                        </a:rPr>
                        <a:t>6</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r>
              <a:tr h="1207770">
                <a:tc>
                  <a:txBody>
                    <a:bodyPr/>
                    <a:lstStyle/>
                    <a:p>
                      <a:pPr marL="36830" marR="16510" algn="ctr">
                        <a:lnSpc>
                          <a:spcPts val="1365"/>
                        </a:lnSpc>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[13]</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0" marR="0" algn="ctr">
                        <a:spcBef>
                          <a:spcPts val="150"/>
                        </a:spcBef>
                        <a:buNone/>
                      </a:pPr>
                      <a:r>
                        <a:rPr lang="en-IN" sz="2000" dirty="0">
                          <a:solidFill>
                            <a:schemeClr val="tx2">
                              <a:lumMod val="75000"/>
                            </a:schemeClr>
                          </a:solidFill>
                          <a:effectLst/>
                          <a:latin typeface="Times New Roman" panose="02020603050405020304" pitchFamily="18" charset="0"/>
                          <a:cs typeface="Times New Roman" panose="02020603050405020304" pitchFamily="18" charset="0"/>
                        </a:rPr>
                        <a:t> </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p>
                      <a:pPr marL="25400" marR="27305" algn="ctr">
                        <a:buNone/>
                      </a:pPr>
                      <a:r>
                        <a:rPr lang="en-IN" sz="2000" dirty="0">
                          <a:solidFill>
                            <a:schemeClr val="tx2">
                              <a:lumMod val="75000"/>
                            </a:schemeClr>
                          </a:solidFill>
                          <a:effectLst/>
                          <a:latin typeface="Times New Roman" panose="02020603050405020304" pitchFamily="18" charset="0"/>
                          <a:cs typeface="Times New Roman" panose="02020603050405020304" pitchFamily="18" charset="0"/>
                        </a:rPr>
                        <a:t>Microstrip,</a:t>
                      </a:r>
                      <a:r>
                        <a:rPr lang="en-IN" sz="2000" spc="-15" dirty="0">
                          <a:solidFill>
                            <a:schemeClr val="tx2">
                              <a:lumMod val="75000"/>
                            </a:schemeClr>
                          </a:solidFill>
                          <a:effectLst/>
                          <a:latin typeface="Times New Roman" panose="02020603050405020304" pitchFamily="18" charset="0"/>
                          <a:cs typeface="Times New Roman" panose="02020603050405020304" pitchFamily="18" charset="0"/>
                        </a:rPr>
                        <a:t> </a:t>
                      </a:r>
                      <a:r>
                        <a:rPr lang="en-IN" sz="2000" dirty="0">
                          <a:solidFill>
                            <a:schemeClr val="tx2">
                              <a:lumMod val="75000"/>
                            </a:schemeClr>
                          </a:solidFill>
                          <a:effectLst/>
                          <a:latin typeface="Times New Roman" panose="02020603050405020304" pitchFamily="18" charset="0"/>
                          <a:cs typeface="Times New Roman" panose="02020603050405020304" pitchFamily="18" charset="0"/>
                        </a:rPr>
                        <a:t>PIN</a:t>
                      </a:r>
                      <a:r>
                        <a:rPr lang="en-IN" sz="2000" spc="-10" dirty="0">
                          <a:solidFill>
                            <a:schemeClr val="tx2">
                              <a:lumMod val="75000"/>
                            </a:schemeClr>
                          </a:solidFill>
                          <a:effectLst/>
                          <a:latin typeface="Times New Roman" panose="02020603050405020304" pitchFamily="18" charset="0"/>
                          <a:cs typeface="Times New Roman" panose="02020603050405020304" pitchFamily="18" charset="0"/>
                        </a:rPr>
                        <a:t> Diodes</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348615" marR="0" indent="-154305" algn="ctr">
                        <a:spcBef>
                          <a:spcPts val="990"/>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High</a:t>
                      </a:r>
                      <a:r>
                        <a:rPr lang="en-IN" sz="2000" spc="-75">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(BPF/BSF Switching)</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0" marR="0" algn="ctr">
                        <a:spcBef>
                          <a:spcPts val="545"/>
                        </a:spcBef>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 </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p>
                      <a:pPr marL="220345" marR="0" algn="ctr">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Switchable</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0" marR="0" algn="ctr">
                        <a:spcBef>
                          <a:spcPts val="290"/>
                        </a:spcBef>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 </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p>
                      <a:pPr marL="31750" marR="0" algn="ctr">
                        <a:spcBef>
                          <a:spcPts val="5"/>
                        </a:spcBef>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0.86</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 (BPF)</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7940" marR="34925" algn="ctr">
                        <a:spcBef>
                          <a:spcPts val="175"/>
                        </a:spcBef>
                        <a:buNone/>
                      </a:pPr>
                      <a:r>
                        <a:rPr lang="en-IN" sz="2000" spc="-25" dirty="0">
                          <a:solidFill>
                            <a:schemeClr val="tx2">
                              <a:lumMod val="75000"/>
                            </a:schemeClr>
                          </a:solidFill>
                          <a:effectLst/>
                          <a:latin typeface="Times New Roman" panose="02020603050405020304" pitchFamily="18" charset="0"/>
                          <a:cs typeface="Times New Roman" panose="02020603050405020304" pitchFamily="18" charset="0"/>
                        </a:rPr>
                        <a:t>2.4</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r>
              <a:tr h="862330">
                <a:tc>
                  <a:txBody>
                    <a:bodyPr/>
                    <a:lstStyle/>
                    <a:p>
                      <a:pPr marL="295275" marR="0" algn="ctr">
                        <a:spcBef>
                          <a:spcPts val="725"/>
                        </a:spcBef>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[14]</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800100" marR="0" indent="-571500" algn="ctr">
                        <a:spcBef>
                          <a:spcPts val="160"/>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Waveguide,</a:t>
                      </a:r>
                      <a:r>
                        <a:rPr lang="en-IN" sz="2000" spc="-55">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Reconfigurable Elements</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5400" marR="0" algn="ctr">
                        <a:spcBef>
                          <a:spcPts val="1245"/>
                        </a:spcBef>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High</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05105" marR="0" algn="ctr">
                        <a:spcBef>
                          <a:spcPts val="870"/>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Discrete</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51435" marR="40640" algn="ctr">
                        <a:spcBef>
                          <a:spcPts val="1245"/>
                        </a:spcBef>
                        <a:buNone/>
                      </a:pPr>
                      <a:r>
                        <a:rPr lang="en-IN" sz="2000" spc="-25">
                          <a:solidFill>
                            <a:schemeClr val="tx2">
                              <a:lumMod val="75000"/>
                            </a:schemeClr>
                          </a:solidFill>
                          <a:effectLst/>
                          <a:latin typeface="Times New Roman" panose="02020603050405020304" pitchFamily="18" charset="0"/>
                          <a:cs typeface="Times New Roman" panose="02020603050405020304" pitchFamily="18" charset="0"/>
                        </a:rPr>
                        <a:t>0.9</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34925" marR="6985" algn="ctr">
                        <a:spcBef>
                          <a:spcPts val="160"/>
                        </a:spcBef>
                        <a:buNone/>
                      </a:pPr>
                      <a:r>
                        <a:rPr lang="en-IN" sz="2000" spc="-25" dirty="0">
                          <a:solidFill>
                            <a:schemeClr val="tx2">
                              <a:lumMod val="75000"/>
                            </a:schemeClr>
                          </a:solidFill>
                          <a:effectLst/>
                          <a:latin typeface="Times New Roman" panose="02020603050405020304" pitchFamily="18" charset="0"/>
                          <a:cs typeface="Times New Roman" panose="02020603050405020304" pitchFamily="18" charset="0"/>
                        </a:rPr>
                        <a:t>3-</a:t>
                      </a:r>
                      <a:r>
                        <a:rPr lang="en-IN" sz="2000" spc="-50" dirty="0">
                          <a:solidFill>
                            <a:schemeClr val="tx2">
                              <a:lumMod val="75000"/>
                            </a:schemeClr>
                          </a:solidFill>
                          <a:effectLst/>
                          <a:latin typeface="Times New Roman" panose="02020603050405020304" pitchFamily="18" charset="0"/>
                          <a:cs typeface="Times New Roman" panose="02020603050405020304" pitchFamily="18" charset="0"/>
                        </a:rPr>
                        <a:t>9</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r>
              <a:tr h="1143635">
                <a:tc>
                  <a:txBody>
                    <a:bodyPr/>
                    <a:lstStyle/>
                    <a:p>
                      <a:pPr marL="36830" marR="22860" algn="ctr">
                        <a:lnSpc>
                          <a:spcPts val="1365"/>
                        </a:lnSpc>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[19]</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0" marR="0" algn="ctr">
                        <a:spcBef>
                          <a:spcPts val="150"/>
                        </a:spcBef>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 </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p>
                      <a:pPr marL="25400" marR="19685" algn="ctr">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Substrate</a:t>
                      </a:r>
                      <a:r>
                        <a:rPr lang="en-IN" sz="2000" spc="-35">
                          <a:solidFill>
                            <a:schemeClr val="tx2">
                              <a:lumMod val="75000"/>
                            </a:schemeClr>
                          </a:solidFill>
                          <a:effectLst/>
                          <a:latin typeface="Times New Roman" panose="02020603050405020304" pitchFamily="18" charset="0"/>
                          <a:cs typeface="Times New Roman" panose="02020603050405020304" pitchFamily="18" charset="0"/>
                        </a:rPr>
                        <a:t> </a:t>
                      </a:r>
                      <a:r>
                        <a:rPr lang="en-IN" sz="2000">
                          <a:solidFill>
                            <a:schemeClr val="tx2">
                              <a:lumMod val="75000"/>
                            </a:schemeClr>
                          </a:solidFill>
                          <a:effectLst/>
                          <a:latin typeface="Times New Roman" panose="02020603050405020304" pitchFamily="18" charset="0"/>
                          <a:cs typeface="Times New Roman" panose="02020603050405020304" pitchFamily="18" charset="0"/>
                        </a:rPr>
                        <a:t>Integrated</a:t>
                      </a:r>
                      <a:r>
                        <a:rPr lang="en-IN" sz="2000" spc="-30">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Waveguide</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0" marR="0" algn="ctr">
                        <a:spcBef>
                          <a:spcPts val="305"/>
                        </a:spcBef>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 </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p>
                      <a:pPr marL="0" marR="205105" algn="ctr">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Moderate</a:t>
                      </a:r>
                      <a:r>
                        <a:rPr lang="en-IN" sz="2000" spc="-40">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20">
                          <a:solidFill>
                            <a:schemeClr val="tx2">
                              <a:lumMod val="75000"/>
                            </a:schemeClr>
                          </a:solidFill>
                          <a:effectLst/>
                          <a:latin typeface="Times New Roman" panose="02020603050405020304" pitchFamily="18" charset="0"/>
                          <a:cs typeface="Times New Roman" panose="02020603050405020304" pitchFamily="18" charset="0"/>
                        </a:rPr>
                        <a:t>High</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0" marR="0" algn="ctr">
                        <a:spcBef>
                          <a:spcPts val="305"/>
                        </a:spcBef>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 </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p>
                      <a:pPr marL="225425" marR="0" algn="ctr">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Tunable</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0" marR="0" algn="ctr">
                        <a:spcBef>
                          <a:spcPts val="305"/>
                        </a:spcBef>
                        <a:buNone/>
                      </a:pPr>
                      <a:r>
                        <a:rPr lang="en-IN" sz="2000">
                          <a:solidFill>
                            <a:schemeClr val="tx2">
                              <a:lumMod val="75000"/>
                            </a:schemeClr>
                          </a:solidFill>
                          <a:effectLst/>
                          <a:latin typeface="Times New Roman" panose="02020603050405020304" pitchFamily="18" charset="0"/>
                          <a:cs typeface="Times New Roman" panose="02020603050405020304" pitchFamily="18" charset="0"/>
                        </a:rPr>
                        <a:t> </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p>
                      <a:pPr marL="51435" marR="233680" algn="ctr">
                        <a:buNone/>
                      </a:pPr>
                      <a:r>
                        <a:rPr lang="en-IN" sz="2000" spc="-25">
                          <a:solidFill>
                            <a:schemeClr val="tx2">
                              <a:lumMod val="75000"/>
                            </a:schemeClr>
                          </a:solidFill>
                          <a:effectLst/>
                          <a:latin typeface="Times New Roman" panose="02020603050405020304" pitchFamily="18" charset="0"/>
                          <a:cs typeface="Times New Roman" panose="02020603050405020304" pitchFamily="18" charset="0"/>
                        </a:rPr>
                        <a:t>1.5</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34925" marR="6985" algn="ctr">
                        <a:lnSpc>
                          <a:spcPts val="1365"/>
                        </a:lnSpc>
                        <a:buNone/>
                      </a:pPr>
                      <a:r>
                        <a:rPr lang="en-IN" sz="2000" spc="-25" dirty="0">
                          <a:solidFill>
                            <a:schemeClr val="tx2">
                              <a:lumMod val="75000"/>
                            </a:schemeClr>
                          </a:solidFill>
                          <a:effectLst/>
                          <a:latin typeface="Times New Roman" panose="02020603050405020304" pitchFamily="18" charset="0"/>
                          <a:cs typeface="Times New Roman" panose="02020603050405020304" pitchFamily="18" charset="0"/>
                        </a:rPr>
                        <a:t>2-</a:t>
                      </a:r>
                      <a:r>
                        <a:rPr lang="en-IN" sz="2000" spc="-50" dirty="0">
                          <a:solidFill>
                            <a:schemeClr val="tx2">
                              <a:lumMod val="75000"/>
                            </a:schemeClr>
                          </a:solidFill>
                          <a:effectLst/>
                          <a:latin typeface="Times New Roman" panose="02020603050405020304" pitchFamily="18" charset="0"/>
                          <a:cs typeface="Times New Roman" panose="02020603050405020304" pitchFamily="18" charset="0"/>
                        </a:rPr>
                        <a:t>6</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r>
              <a:tr h="862965">
                <a:tc>
                  <a:txBody>
                    <a:bodyPr/>
                    <a:lstStyle/>
                    <a:p>
                      <a:pPr marL="332105" marR="0" algn="ctr">
                        <a:spcBef>
                          <a:spcPts val="715"/>
                        </a:spcBef>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[20]</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484505" marR="0" indent="-330835" algn="ctr">
                        <a:spcBef>
                          <a:spcPts val="270"/>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Waveguide,</a:t>
                      </a:r>
                      <a:r>
                        <a:rPr lang="en-IN" sz="2000" spc="-55">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Magneto-Tunable </a:t>
                      </a:r>
                      <a:r>
                        <a:rPr lang="en-IN" sz="2000">
                          <a:solidFill>
                            <a:schemeClr val="tx2">
                              <a:lumMod val="75000"/>
                            </a:schemeClr>
                          </a:solidFill>
                          <a:effectLst/>
                          <a:latin typeface="Times New Roman" panose="02020603050405020304" pitchFamily="18" charset="0"/>
                          <a:cs typeface="Times New Roman" panose="02020603050405020304" pitchFamily="18" charset="0"/>
                        </a:rPr>
                        <a:t>Photonic Structures</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5400" marR="0" algn="ctr">
                        <a:spcBef>
                          <a:spcPts val="1230"/>
                        </a:spcBef>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High</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35585" marR="0" indent="-32385" algn="ctr">
                        <a:spcBef>
                          <a:spcPts val="270"/>
                        </a:spcBef>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Discrete </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Tuning</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51435" marR="19050" algn="ctr">
                        <a:spcBef>
                          <a:spcPts val="1230"/>
                        </a:spcBef>
                        <a:buNone/>
                      </a:pPr>
                      <a:r>
                        <a:rPr lang="en-IN" sz="2000" spc="-25">
                          <a:solidFill>
                            <a:schemeClr val="tx2">
                              <a:lumMod val="75000"/>
                            </a:schemeClr>
                          </a:solidFill>
                          <a:effectLst/>
                          <a:latin typeface="Times New Roman" panose="02020603050405020304" pitchFamily="18" charset="0"/>
                          <a:cs typeface="Times New Roman" panose="02020603050405020304" pitchFamily="18" charset="0"/>
                        </a:rPr>
                        <a:t>Low</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2860" marR="0" algn="ctr">
                        <a:spcBef>
                          <a:spcPts val="175"/>
                        </a:spcBef>
                        <a:buNone/>
                      </a:pPr>
                      <a:r>
                        <a:rPr lang="en-IN" sz="2000" spc="-25" dirty="0">
                          <a:solidFill>
                            <a:schemeClr val="tx2">
                              <a:lumMod val="75000"/>
                            </a:schemeClr>
                          </a:solidFill>
                          <a:effectLst/>
                          <a:latin typeface="Times New Roman" panose="02020603050405020304" pitchFamily="18" charset="0"/>
                          <a:cs typeface="Times New Roman" panose="02020603050405020304" pitchFamily="18" charset="0"/>
                        </a:rPr>
                        <a:t>4-10</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r>
              <a:tr h="1207770">
                <a:tc>
                  <a:txBody>
                    <a:bodyPr/>
                    <a:lstStyle/>
                    <a:p>
                      <a:pPr marL="245110" marR="0" indent="-120650" algn="ctr">
                        <a:spcBef>
                          <a:spcPts val="15"/>
                        </a:spcBef>
                        <a:buNone/>
                      </a:pPr>
                      <a:r>
                        <a:rPr lang="en-IN" sz="2000" spc="-20">
                          <a:solidFill>
                            <a:schemeClr val="tx2">
                              <a:lumMod val="75000"/>
                            </a:schemeClr>
                          </a:solidFill>
                          <a:effectLst/>
                          <a:latin typeface="Times New Roman" panose="02020603050405020304" pitchFamily="18" charset="0"/>
                          <a:cs typeface="Times New Roman" panose="02020603050405020304" pitchFamily="18" charset="0"/>
                        </a:rPr>
                        <a:t>Proposed </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Filter</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615315" marR="334645" indent="-269875" algn="ctr">
                        <a:spcBef>
                          <a:spcPts val="870"/>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Microstrip,</a:t>
                      </a:r>
                      <a:r>
                        <a:rPr lang="en-IN" sz="2000" spc="-45">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Metamaterial, Capacitor-Tuned</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57175" marR="0" indent="-93345" algn="ctr">
                        <a:spcBef>
                          <a:spcPts val="715"/>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High</a:t>
                      </a:r>
                      <a:r>
                        <a:rPr lang="en-IN" sz="2000" spc="-75">
                          <a:solidFill>
                            <a:schemeClr val="tx2">
                              <a:lumMod val="75000"/>
                            </a:schemeClr>
                          </a:solidFill>
                          <a:effectLst/>
                          <a:latin typeface="Times New Roman" panose="02020603050405020304" pitchFamily="18" charset="0"/>
                          <a:cs typeface="Times New Roman" panose="02020603050405020304" pitchFamily="18" charset="0"/>
                        </a:rPr>
                        <a:t> </a:t>
                      </a:r>
                      <a:r>
                        <a:rPr lang="en-IN" sz="2000" spc="-10">
                          <a:solidFill>
                            <a:schemeClr val="tx2">
                              <a:lumMod val="75000"/>
                            </a:schemeClr>
                          </a:solidFill>
                          <a:effectLst/>
                          <a:latin typeface="Times New Roman" panose="02020603050405020304" pitchFamily="18" charset="0"/>
                          <a:cs typeface="Times New Roman" panose="02020603050405020304" pitchFamily="18" charset="0"/>
                        </a:rPr>
                        <a:t>(Capacitor- </a:t>
                      </a:r>
                      <a:r>
                        <a:rPr lang="en-IN" sz="2000">
                          <a:solidFill>
                            <a:schemeClr val="tx2">
                              <a:lumMod val="75000"/>
                            </a:schemeClr>
                          </a:solidFill>
                          <a:effectLst/>
                          <a:latin typeface="Times New Roman" panose="02020603050405020304" pitchFamily="18" charset="0"/>
                          <a:cs typeface="Times New Roman" panose="02020603050405020304" pitchFamily="18" charset="0"/>
                        </a:rPr>
                        <a:t>Tuned Notch)</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136525" marR="0" algn="ctr">
                        <a:spcBef>
                          <a:spcPts val="175"/>
                        </a:spcBef>
                        <a:buNone/>
                      </a:pPr>
                      <a:r>
                        <a:rPr lang="en-IN" sz="2000" spc="-10">
                          <a:solidFill>
                            <a:schemeClr val="tx2">
                              <a:lumMod val="75000"/>
                            </a:schemeClr>
                          </a:solidFill>
                          <a:effectLst/>
                          <a:latin typeface="Times New Roman" panose="02020603050405020304" pitchFamily="18" charset="0"/>
                          <a:cs typeface="Times New Roman" panose="02020603050405020304" pitchFamily="18" charset="0"/>
                        </a:rPr>
                        <a:t>Adjustable</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51435" marR="21590" algn="ctr">
                        <a:spcBef>
                          <a:spcPts val="175"/>
                        </a:spcBef>
                        <a:buNone/>
                      </a:pPr>
                      <a:r>
                        <a:rPr lang="en-IN" sz="2000" spc="-25">
                          <a:solidFill>
                            <a:schemeClr val="tx2">
                              <a:lumMod val="75000"/>
                            </a:schemeClr>
                          </a:solidFill>
                          <a:effectLst/>
                          <a:latin typeface="Times New Roman" panose="02020603050405020304" pitchFamily="18" charset="0"/>
                          <a:cs typeface="Times New Roman" panose="02020603050405020304" pitchFamily="18" charset="0"/>
                        </a:rPr>
                        <a:t>Low</a:t>
                      </a:r>
                      <a:endParaRPr lang="en-IN" sz="200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c>
                  <a:txBody>
                    <a:bodyPr/>
                    <a:lstStyle/>
                    <a:p>
                      <a:pPr marL="27940" marR="12700" algn="ctr">
                        <a:spcBef>
                          <a:spcPts val="175"/>
                        </a:spcBef>
                        <a:buNone/>
                      </a:pPr>
                      <a:r>
                        <a:rPr lang="en-IN" sz="2000" spc="-25" dirty="0">
                          <a:solidFill>
                            <a:schemeClr val="tx2">
                              <a:lumMod val="75000"/>
                            </a:schemeClr>
                          </a:solidFill>
                          <a:effectLst/>
                          <a:latin typeface="Times New Roman" panose="02020603050405020304" pitchFamily="18" charset="0"/>
                          <a:cs typeface="Times New Roman" panose="02020603050405020304" pitchFamily="18" charset="0"/>
                        </a:rPr>
                        <a:t>1-12</a:t>
                      </a:r>
                      <a:endParaRPr lang="en-IN" sz="2000" dirty="0">
                        <a:solidFill>
                          <a:schemeClr val="tx2">
                            <a:lumMod val="75000"/>
                          </a:schemeClr>
                        </a:solidFill>
                        <a:effectLst/>
                        <a:latin typeface="Times New Roman" panose="02020603050405020304" pitchFamily="18" charset="0"/>
                        <a:cs typeface="Times New Roman" panose="02020603050405020304" pitchFamily="18" charset="0"/>
                      </a:endParaRPr>
                    </a:p>
                  </a:txBody>
                  <a:tcPr marL="87362" marR="87362" marT="43681" marB="43681" anchor="ct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107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endParaRPr lang="en-IN" dirty="0"/>
          </a:p>
        </p:txBody>
      </p:sp>
      <p:grpSp>
        <p:nvGrpSpPr>
          <p:cNvPr id="3" name="Group 3"/>
          <p:cNvGrpSpPr/>
          <p:nvPr/>
        </p:nvGrpSpPr>
        <p:grpSpPr>
          <a:xfrm>
            <a:off x="1520190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1B277B"/>
            </a:solidFill>
          </p:spPr>
          <p:txBody>
            <a:bodyPr/>
            <a:lstStyle/>
            <a:p>
              <a:endParaRPr lang="en-IN" dirty="0"/>
            </a:p>
          </p:txBody>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60"/>
                </a:lnSpc>
              </a:pPr>
              <a:endParaRPr dirty="0"/>
            </a:p>
          </p:txBody>
        </p:sp>
      </p:grpSp>
      <p:sp>
        <p:nvSpPr>
          <p:cNvPr id="7" name="TextBox 7"/>
          <p:cNvSpPr txBox="1"/>
          <p:nvPr/>
        </p:nvSpPr>
        <p:spPr>
          <a:xfrm>
            <a:off x="1028720" y="1399084"/>
            <a:ext cx="13587888" cy="721351"/>
          </a:xfrm>
          <a:prstGeom prst="rect">
            <a:avLst/>
          </a:prstGeom>
        </p:spPr>
        <p:txBody>
          <a:bodyPr wrap="square" lIns="0" tIns="0" rIns="0" bIns="0" rtlCol="0" anchor="t">
            <a:spAutoFit/>
          </a:bodyPr>
          <a:lstStyle/>
          <a:p>
            <a:pPr algn="l">
              <a:lnSpc>
                <a:spcPts val="6020"/>
              </a:lnSpc>
              <a:spcBef>
                <a:spcPct val="0"/>
              </a:spcBef>
            </a:pPr>
            <a:r>
              <a:rPr lang="en-GB" sz="4800" b="1" dirty="0">
                <a:solidFill>
                  <a:srgbClr val="1B277B"/>
                </a:solidFill>
                <a:latin typeface="Times New Roman" panose="02020603050405020304" pitchFamily="18" charset="0"/>
                <a:cs typeface="Times New Roman" panose="02020603050405020304" pitchFamily="18" charset="0"/>
              </a:rPr>
              <a:t>References</a:t>
            </a:r>
            <a:endParaRPr lang="en-US" sz="4800" b="1" dirty="0">
              <a:solidFill>
                <a:srgbClr val="1B277B"/>
              </a:solidFill>
              <a:latin typeface="Times New Roman" panose="02020603050405020304" pitchFamily="18" charset="0"/>
              <a:cs typeface="Times New Roman" panose="02020603050405020304" pitchFamily="18" charset="0"/>
            </a:endParaRPr>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dirty="0"/>
          </a:p>
        </p:txBody>
      </p:sp>
      <p:sp>
        <p:nvSpPr>
          <p:cNvPr id="10" name="AutoShape 10"/>
          <p:cNvSpPr/>
          <p:nvPr/>
        </p:nvSpPr>
        <p:spPr>
          <a:xfrm flipV="1">
            <a:off x="1142944" y="2335188"/>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grpSp>
        <p:nvGrpSpPr>
          <p:cNvPr id="6" name="Group 13"/>
          <p:cNvGrpSpPr>
            <a:grpSpLocks noChangeAspect="1"/>
          </p:cNvGrpSpPr>
          <p:nvPr/>
        </p:nvGrpSpPr>
        <p:grpSpPr>
          <a:xfrm>
            <a:off x="15999052" y="413850"/>
            <a:ext cx="1491797" cy="1492952"/>
            <a:chOff x="0" y="0"/>
            <a:chExt cx="3673970" cy="3676815"/>
          </a:xfrm>
        </p:grpSpPr>
        <p:sp>
          <p:nvSpPr>
            <p:cNvPr id="14" name="Freeform 14"/>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15" name="Freeform 15"/>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16" name="Freeform 16"/>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17" name="Freeform 17"/>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18" name="Freeform 18"/>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19" name="Freeform 19"/>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0" name="Freeform 20"/>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1" name="Freeform 21"/>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2" name="Freeform 22"/>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23" name="Rectangle 22"/>
          <p:cNvSpPr/>
          <p:nvPr/>
        </p:nvSpPr>
        <p:spPr>
          <a:xfrm>
            <a:off x="1142944" y="2642870"/>
            <a:ext cx="13257640" cy="7927975"/>
          </a:xfrm>
          <a:prstGeom prst="rect">
            <a:avLst/>
          </a:prstGeom>
        </p:spPr>
        <p:txBody>
          <a:bodyPr wrap="square">
            <a:noAutofit/>
          </a:bodyPr>
          <a:lstStyle/>
          <a:p>
            <a:pPr marL="342900" lvl="0" indent="-342900" algn="just">
              <a:lnSpc>
                <a:spcPct val="150000"/>
              </a:lnSpc>
              <a:spcAft>
                <a:spcPts val="800"/>
              </a:spcAft>
              <a:buFont typeface="Times New Roman" panose="02020603050405020304" pitchFamily="18" charset="0"/>
              <a:buAutoNum type="arabicPeriod"/>
              <a:tabLst>
                <a:tab pos="269875" algn="l"/>
              </a:tabLst>
            </a:pP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F.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Farzami</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S.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Khaledian</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A. C. Stutts, B.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Smida</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and D.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Erricolo</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"Embedded Split Ring Resonator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Tunable</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Notch Band Filter in Microstrip Transmission Lines," </a:t>
            </a:r>
            <a:r>
              <a:rPr lang="en-IN" sz="2000" i="1"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IEEE Access</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vol. 10, pp. 37294-37304, 2022,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doi</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10.1109/ACCESS.2022.3164699.</a:t>
            </a:r>
            <a:endParaRPr lang="en-IN" sz="2000" kern="100" dirty="0">
              <a:solidFill>
                <a:schemeClr val="tx2">
                  <a:lumMod val="75000"/>
                </a:schemeClr>
              </a:solidFill>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AutoNum type="arabicPeriod"/>
              <a:tabLst>
                <a:tab pos="269875" algn="l"/>
              </a:tabLst>
            </a:pP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A. Rajput and B. Mukherjee, "An Electronically Reconfigurable Single to Dual-Band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Bandstop</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Filter for RFID and Modern Wireless Communication Application," </a:t>
            </a:r>
            <a:r>
              <a:rPr lang="en-IN" sz="2000" i="1"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IEEE Journal of Radio Frequency Identification</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vol. 6, pp. 534-539, 2022,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doi</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10.1109/JRFID.2022.3202364.</a:t>
            </a:r>
            <a:endParaRPr lang="en-IN" sz="2000" kern="100" dirty="0">
              <a:solidFill>
                <a:schemeClr val="tx2">
                  <a:lumMod val="75000"/>
                </a:schemeClr>
              </a:solidFill>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AutoNum type="arabicPeriod"/>
              <a:tabLst>
                <a:tab pos="269875" algn="l"/>
              </a:tabLst>
            </a:pP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H. Islam, S. Das, T. Bose and T. Ali, "Diode Based Reconfigurable Microwave Filters for Cognitive Radio Applications: A Review," </a:t>
            </a:r>
            <a:r>
              <a:rPr lang="en-IN" sz="2000" i="1"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IEEE Access</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vol. 8, pp. 185429-185444, 2020,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doi</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10.1109/ACCESS.2020.3030020.</a:t>
            </a:r>
            <a:endParaRPr lang="en-IN" sz="2000" kern="100" dirty="0">
              <a:solidFill>
                <a:schemeClr val="tx2">
                  <a:lumMod val="75000"/>
                </a:schemeClr>
              </a:solidFill>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AutoNum type="arabicPeriod"/>
              <a:tabLst>
                <a:tab pos="269875" algn="l"/>
              </a:tabLst>
            </a:pP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W. Yuan, X. Liu, H. Lu, W. Wu and N. Yuan, "Flexible Design Method for Microstrip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Bandstop</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Highpass</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and Bandpass Filters Using Similar Defected Ground Structures," </a:t>
            </a:r>
            <a:r>
              <a:rPr lang="en-IN" sz="2000" i="1"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IEEE Access</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vol. 7, pp. 98453-98461, 2019,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doi</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10.1109/ACCESS.2019.2928816.</a:t>
            </a:r>
            <a:endParaRPr lang="en-IN" sz="2000" kern="100" dirty="0">
              <a:solidFill>
                <a:schemeClr val="tx2">
                  <a:lumMod val="75000"/>
                </a:schemeClr>
              </a:solidFill>
              <a:effectLst/>
              <a:latin typeface="Times New Roman" panose="02020603050405020304" pitchFamily="18" charset="0"/>
              <a:cs typeface="Times New Roman" panose="02020603050405020304" pitchFamily="18" charset="0"/>
            </a:endParaRPr>
          </a:p>
          <a:p>
            <a:pPr marL="342900" lvl="0" indent="-342900" algn="just">
              <a:lnSpc>
                <a:spcPct val="150000"/>
              </a:lnSpc>
              <a:spcAft>
                <a:spcPts val="800"/>
              </a:spcAft>
              <a:buFont typeface="Times New Roman" panose="02020603050405020304" pitchFamily="18" charset="0"/>
              <a:buAutoNum type="arabicPeriod"/>
              <a:tabLst>
                <a:tab pos="269875" algn="l"/>
              </a:tabLst>
            </a:pP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N. Zhang, Z. Deng and F. Sen, "CPW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Tunable</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Band-Stop Filter Using Hybrid Resonator and Employing RF MEMS Capacitors," </a:t>
            </a:r>
            <a:r>
              <a:rPr lang="en-IN" sz="2000" i="1"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IEEE Transactions on Electron Devices</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vol. 60, no. 8, pp. 2648-2655, Aug. 2013, </a:t>
            </a:r>
            <a:r>
              <a:rPr lang="en-IN" sz="2000" kern="100" dirty="0" err="1">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doi</a:t>
            </a:r>
            <a:r>
              <a:rPr lang="en-IN" sz="2000" kern="100" dirty="0">
                <a:solidFill>
                  <a:schemeClr val="tx2">
                    <a:lumMod val="75000"/>
                  </a:schemeClr>
                </a:solidFill>
                <a:effectLst/>
                <a:latin typeface="Times New Roman" panose="02020603050405020304" pitchFamily="18" charset="0"/>
                <a:ea typeface="Calibri" panose="020F0502020204030204" charset="0"/>
                <a:cs typeface="Times New Roman" panose="02020603050405020304" pitchFamily="18" charset="0"/>
              </a:rPr>
              <a:t>: 10.1109/TED.2013.2270359.</a:t>
            </a:r>
            <a:endParaRPr lang="en-IN" sz="2000" kern="100" dirty="0">
              <a:solidFill>
                <a:schemeClr val="tx2">
                  <a:lumMod val="75000"/>
                </a:schemeClr>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sz="2000" spc="-10" dirty="0">
              <a:solidFill>
                <a:schemeClr val="tx2">
                  <a:lumMod val="75000"/>
                </a:schemeClr>
              </a:solidFill>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IN" sz="2000" dirty="0">
              <a:solidFill>
                <a:schemeClr val="tx2">
                  <a:lumMod val="75000"/>
                </a:schemeClr>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IN" sz="2000" dirty="0">
              <a:solidFill>
                <a:schemeClr val="tx2">
                  <a:lumMod val="75000"/>
                </a:schemeClr>
              </a:solidFill>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endParaRPr lang="en-US" sz="2000" dirty="0">
              <a:solidFill>
                <a:schemeClr val="tx2">
                  <a:lumMod val="75000"/>
                </a:schemeClr>
              </a:solidFill>
              <a:latin typeface="Times New Roman" panose="02020603050405020304" pitchFamily="18" charset="0"/>
              <a:cs typeface="Times New Roman" panose="02020603050405020304" pitchFamily="18" charset="0"/>
            </a:endParaRPr>
          </a:p>
          <a:p>
            <a:pPr>
              <a:lnSpc>
                <a:spcPct val="150000"/>
              </a:lnSpc>
            </a:pPr>
            <a:endParaRPr lang="en-GB" sz="2000" dirty="0">
              <a:solidFill>
                <a:schemeClr val="tx2">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5786442"/>
            <a:ext cx="18288000" cy="5143500"/>
            <a:chOff x="0" y="0"/>
            <a:chExt cx="4816593" cy="1354667"/>
          </a:xfrm>
        </p:grpSpPr>
        <p:sp>
          <p:nvSpPr>
            <p:cNvPr id="4" name="Freeform 4"/>
            <p:cNvSpPr/>
            <p:nvPr/>
          </p:nvSpPr>
          <p:spPr>
            <a:xfrm>
              <a:off x="0" y="0"/>
              <a:ext cx="4816592" cy="1354667"/>
            </a:xfrm>
            <a:custGeom>
              <a:avLst/>
              <a:gdLst/>
              <a:ahLst/>
              <a:cxnLst/>
              <a:rect l="l" t="t" r="r" b="b"/>
              <a:pathLst>
                <a:path w="4816592" h="1354667">
                  <a:moveTo>
                    <a:pt x="0" y="0"/>
                  </a:moveTo>
                  <a:lnTo>
                    <a:pt x="4816592" y="0"/>
                  </a:lnTo>
                  <a:lnTo>
                    <a:pt x="4816592" y="1354667"/>
                  </a:lnTo>
                  <a:lnTo>
                    <a:pt x="0" y="1354667"/>
                  </a:lnTo>
                  <a:close/>
                </a:path>
              </a:pathLst>
            </a:custGeom>
            <a:solidFill>
              <a:srgbClr val="FFFFFF">
                <a:alpha val="90980"/>
              </a:srgbClr>
            </a:solidFill>
          </p:spPr>
          <p:txBody>
            <a:bodyPr/>
            <a:lstStyle/>
            <a:p>
              <a:endParaRPr lang="en-IN" dirty="0"/>
            </a:p>
          </p:txBody>
        </p:sp>
        <p:sp>
          <p:nvSpPr>
            <p:cNvPr id="5" name="TextBox 5"/>
            <p:cNvSpPr txBox="1"/>
            <p:nvPr/>
          </p:nvSpPr>
          <p:spPr>
            <a:xfrm>
              <a:off x="0" y="-47625"/>
              <a:ext cx="4816593" cy="1402292"/>
            </a:xfrm>
            <a:prstGeom prst="rect">
              <a:avLst/>
            </a:prstGeom>
          </p:spPr>
          <p:txBody>
            <a:bodyPr lIns="50800" tIns="50800" rIns="50800" bIns="50800" rtlCol="0" anchor="ctr"/>
            <a:lstStyle/>
            <a:p>
              <a:pPr algn="ctr">
                <a:lnSpc>
                  <a:spcPts val="2660"/>
                </a:lnSpc>
              </a:pPr>
              <a:endParaRPr dirty="0"/>
            </a:p>
          </p:txBody>
        </p:sp>
      </p:grpSp>
      <p:sp>
        <p:nvSpPr>
          <p:cNvPr id="2" name="Cloud 1"/>
          <p:cNvSpPr/>
          <p:nvPr/>
        </p:nvSpPr>
        <p:spPr>
          <a:xfrm>
            <a:off x="3023318" y="931032"/>
            <a:ext cx="12241360" cy="774086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5327576" y="4070088"/>
            <a:ext cx="8064896" cy="1723549"/>
          </a:xfrm>
          <a:prstGeom prst="rect">
            <a:avLst/>
          </a:prstGeom>
          <a:noFill/>
        </p:spPr>
        <p:txBody>
          <a:bodyPr wrap="square" rtlCol="0">
            <a:spAutoFit/>
          </a:bodyPr>
          <a:lstStyle/>
          <a:p>
            <a:pPr algn="ctr"/>
            <a:r>
              <a:rPr lang="en-US" sz="8800" dirty="0">
                <a:solidFill>
                  <a:schemeClr val="bg1"/>
                </a:solidFill>
                <a:latin typeface="Times New Roman" panose="02020603050405020304" pitchFamily="18" charset="0"/>
                <a:cs typeface="Times New Roman" panose="02020603050405020304" pitchFamily="18" charset="0"/>
              </a:rPr>
              <a:t>THANK YOU</a:t>
            </a:r>
            <a:endParaRPr lang="en-US" sz="8800" dirty="0">
              <a:solidFill>
                <a:schemeClr val="bg1"/>
              </a:solidFill>
              <a:latin typeface="Times New Roman" panose="02020603050405020304" pitchFamily="18" charset="0"/>
              <a:cs typeface="Times New Roman" panose="02020603050405020304" pitchFamily="18" charset="0"/>
            </a:endParaRPr>
          </a:p>
          <a:p>
            <a:pPr algn="ct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5072" y="-257100"/>
            <a:ext cx="10004672" cy="10664416"/>
            <a:chOff x="0" y="0"/>
            <a:chExt cx="2501952" cy="2709333"/>
          </a:xfrm>
        </p:grpSpPr>
        <p:sp>
          <p:nvSpPr>
            <p:cNvPr id="3" name="Freeform 3"/>
            <p:cNvSpPr/>
            <p:nvPr/>
          </p:nvSpPr>
          <p:spPr>
            <a:xfrm>
              <a:off x="0" y="0"/>
              <a:ext cx="2501952" cy="2709333"/>
            </a:xfrm>
            <a:custGeom>
              <a:avLst/>
              <a:gdLst/>
              <a:ahLst/>
              <a:cxnLst/>
              <a:rect l="l" t="t" r="r" b="b"/>
              <a:pathLst>
                <a:path w="2501952" h="2709333">
                  <a:moveTo>
                    <a:pt x="0" y="0"/>
                  </a:moveTo>
                  <a:lnTo>
                    <a:pt x="2501952" y="0"/>
                  </a:lnTo>
                  <a:lnTo>
                    <a:pt x="2501952" y="2709333"/>
                  </a:lnTo>
                  <a:lnTo>
                    <a:pt x="0" y="2709333"/>
                  </a:lnTo>
                  <a:close/>
                </a:path>
              </a:pathLst>
            </a:custGeom>
            <a:solidFill>
              <a:srgbClr val="1B277B"/>
            </a:solidFill>
          </p:spPr>
          <p:txBody>
            <a:bodyPr/>
            <a:lstStyle/>
            <a:p>
              <a:endParaRPr lang="en-IN" dirty="0"/>
            </a:p>
          </p:txBody>
        </p:sp>
        <p:sp>
          <p:nvSpPr>
            <p:cNvPr id="4" name="TextBox 4"/>
            <p:cNvSpPr txBox="1"/>
            <p:nvPr/>
          </p:nvSpPr>
          <p:spPr>
            <a:xfrm>
              <a:off x="0" y="-47625"/>
              <a:ext cx="2501952" cy="2756958"/>
            </a:xfrm>
            <a:prstGeom prst="rect">
              <a:avLst/>
            </a:prstGeom>
          </p:spPr>
          <p:txBody>
            <a:bodyPr lIns="50800" tIns="50800" rIns="50800" bIns="50800" rtlCol="0" anchor="ctr"/>
            <a:lstStyle/>
            <a:p>
              <a:pPr algn="ctr">
                <a:lnSpc>
                  <a:spcPts val="2660"/>
                </a:lnSpc>
              </a:pPr>
              <a:endParaRPr dirty="0"/>
            </a:p>
          </p:txBody>
        </p:sp>
      </p:grpSp>
      <p:sp>
        <p:nvSpPr>
          <p:cNvPr id="5" name="TextBox 5"/>
          <p:cNvSpPr txBox="1"/>
          <p:nvPr/>
        </p:nvSpPr>
        <p:spPr>
          <a:xfrm>
            <a:off x="1028720" y="720312"/>
            <a:ext cx="6417963" cy="706219"/>
          </a:xfrm>
          <a:prstGeom prst="rect">
            <a:avLst/>
          </a:prstGeom>
        </p:spPr>
        <p:txBody>
          <a:bodyPr lIns="0" tIns="0" rIns="0" bIns="0" rtlCol="0" anchor="t">
            <a:spAutoFit/>
          </a:bodyPr>
          <a:lstStyle/>
          <a:p>
            <a:pPr algn="l">
              <a:lnSpc>
                <a:spcPts val="6020"/>
              </a:lnSpc>
              <a:spcBef>
                <a:spcPct val="0"/>
              </a:spcBef>
            </a:pPr>
            <a:r>
              <a:rPr lang="en-GB" sz="4300" b="1" dirty="0">
                <a:solidFill>
                  <a:srgbClr val="FFFFFF"/>
                </a:solidFill>
                <a:latin typeface="Times New Roman" panose="02020603050405020304" pitchFamily="18" charset="0"/>
                <a:cs typeface="Times New Roman" panose="02020603050405020304" pitchFamily="18" charset="0"/>
              </a:rPr>
              <a:t>Problem Statement </a:t>
            </a:r>
            <a:endParaRPr lang="en-US" sz="4300" b="1" dirty="0">
              <a:solidFill>
                <a:srgbClr val="FFFFFF"/>
              </a:solidFill>
              <a:latin typeface="Times New Roman" panose="02020603050405020304" pitchFamily="18" charset="0"/>
              <a:cs typeface="Times New Roman" panose="02020603050405020304" pitchFamily="18" charset="0"/>
            </a:endParaRPr>
          </a:p>
        </p:txBody>
      </p:sp>
      <p:sp>
        <p:nvSpPr>
          <p:cNvPr id="6" name="AutoShape 6"/>
          <p:cNvSpPr/>
          <p:nvPr/>
        </p:nvSpPr>
        <p:spPr>
          <a:xfrm flipV="1">
            <a:off x="1026488" y="1613991"/>
            <a:ext cx="5761990" cy="19050"/>
          </a:xfrm>
          <a:prstGeom prst="line">
            <a:avLst/>
          </a:prstGeom>
          <a:ln w="38100" cap="flat">
            <a:solidFill>
              <a:srgbClr val="FFFFFF"/>
            </a:solidFill>
            <a:prstDash val="solid"/>
            <a:headEnd type="none" w="sm" len="sm"/>
            <a:tailEnd type="none" w="sm" len="sm"/>
          </a:ln>
        </p:spPr>
        <p:txBody>
          <a:bodyPr/>
          <a:lstStyle/>
          <a:p>
            <a:endParaRPr lang="en-IN" dirty="0"/>
          </a:p>
        </p:txBody>
      </p:sp>
      <p:sp>
        <p:nvSpPr>
          <p:cNvPr id="12" name="TextBox 12"/>
          <p:cNvSpPr txBox="1"/>
          <p:nvPr/>
        </p:nvSpPr>
        <p:spPr>
          <a:xfrm>
            <a:off x="1028720" y="952500"/>
            <a:ext cx="3255770" cy="589649"/>
          </a:xfrm>
          <a:prstGeom prst="rect">
            <a:avLst/>
          </a:prstGeom>
        </p:spPr>
        <p:txBody>
          <a:bodyPr lIns="0" tIns="0" rIns="0" bIns="0" rtlCol="0" anchor="t">
            <a:spAutoFit/>
          </a:bodyPr>
          <a:lstStyle/>
          <a:p>
            <a:pPr algn="l">
              <a:lnSpc>
                <a:spcPts val="5080"/>
              </a:lnSpc>
              <a:spcBef>
                <a:spcPct val="0"/>
              </a:spcBef>
            </a:pPr>
            <a:r>
              <a:rPr lang="en-US" sz="3630" dirty="0">
                <a:solidFill>
                  <a:srgbClr val="FFFFFF"/>
                </a:solidFill>
                <a:latin typeface="Lato Bold" panose="020F0502020204030203"/>
              </a:rPr>
              <a:t> </a:t>
            </a:r>
            <a:endParaRPr lang="en-US" sz="3630" dirty="0">
              <a:solidFill>
                <a:srgbClr val="FFFFFF"/>
              </a:solidFill>
              <a:latin typeface="Lato Bold" panose="020F0502020204030203"/>
            </a:endParaRPr>
          </a:p>
        </p:txBody>
      </p:sp>
      <p:sp>
        <p:nvSpPr>
          <p:cNvPr id="13" name="Rectangle 12"/>
          <p:cNvSpPr/>
          <p:nvPr/>
        </p:nvSpPr>
        <p:spPr>
          <a:xfrm>
            <a:off x="782488" y="2113568"/>
            <a:ext cx="7429552" cy="7417415"/>
          </a:xfrm>
          <a:prstGeom prst="rect">
            <a:avLst/>
          </a:prstGeom>
        </p:spPr>
        <p:txBody>
          <a:bodyPr wrap="square">
            <a:spAutoFit/>
          </a:bodyPr>
          <a:lstStyle/>
          <a:p>
            <a:pPr marL="457200" indent="-457200" algn="just">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The rapid evolution of wireless communication and RF technologies demands adaptable filtering solutions to overcome interference and optimize signal quality. </a:t>
            </a:r>
            <a:endParaRPr lang="en-US" sz="2800" dirty="0">
              <a:solidFill>
                <a:schemeClr val="bg1"/>
              </a:solidFill>
              <a:latin typeface="Times New Roman" panose="02020603050405020304" pitchFamily="18" charset="0"/>
              <a:cs typeface="Times New Roman" panose="02020603050405020304" pitchFamily="18" charset="0"/>
            </a:endParaRPr>
          </a:p>
          <a:p>
            <a:pPr indent="0" algn="just">
              <a:buFont typeface="Wingdings" panose="05000000000000000000" pitchFamily="2" charset="2"/>
              <a:buNone/>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Traditional filters lack the flexibility required to meet these dynamic needs. To tackle this issue, a reconfigurable microstrip bandstop filter capable of dynamically tuning its frequency response is designed and validated. </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800" dirty="0">
                <a:solidFill>
                  <a:schemeClr val="bg1"/>
                </a:solidFill>
                <a:latin typeface="Times New Roman" panose="02020603050405020304" pitchFamily="18" charset="0"/>
                <a:cs typeface="Times New Roman" panose="02020603050405020304" pitchFamily="18" charset="0"/>
              </a:rPr>
              <a:t>By incorporating advanced components and simulation techniques, this innovative filter aims to enhance the adaptability and performance of communication systems in an increasingly complex frequency spectrum.</a:t>
            </a:r>
            <a:endParaRPr lang="en-US" sz="2800"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7" name="Picture 6" descr="IMG_256"/>
          <p:cNvPicPr>
            <a:picLocks noChangeAspect="1"/>
          </p:cNvPicPr>
          <p:nvPr/>
        </p:nvPicPr>
        <p:blipFill>
          <a:blip r:embed="rId1"/>
          <a:stretch>
            <a:fillRect/>
          </a:stretch>
        </p:blipFill>
        <p:spPr>
          <a:xfrm>
            <a:off x="10208669" y="2220090"/>
            <a:ext cx="7408545" cy="568579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09" y="4107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endParaRPr lang="en-IN" dirty="0"/>
          </a:p>
        </p:txBody>
      </p:sp>
      <p:sp>
        <p:nvSpPr>
          <p:cNvPr id="7" name="TextBox 7"/>
          <p:cNvSpPr txBox="1"/>
          <p:nvPr/>
        </p:nvSpPr>
        <p:spPr>
          <a:xfrm>
            <a:off x="286809" y="102960"/>
            <a:ext cx="9258288" cy="721351"/>
          </a:xfrm>
          <a:prstGeom prst="rect">
            <a:avLst/>
          </a:prstGeom>
        </p:spPr>
        <p:txBody>
          <a:bodyPr wrap="square" lIns="0" tIns="0" rIns="0" bIns="0" rtlCol="0" anchor="t">
            <a:spAutoFit/>
          </a:bodyPr>
          <a:lstStyle/>
          <a:p>
            <a:pPr algn="l">
              <a:lnSpc>
                <a:spcPts val="6020"/>
              </a:lnSpc>
              <a:spcBef>
                <a:spcPct val="0"/>
              </a:spcBef>
            </a:pPr>
            <a:r>
              <a:rPr lang="en-GB" sz="4800" b="1" dirty="0">
                <a:solidFill>
                  <a:srgbClr val="1B277B"/>
                </a:solidFill>
                <a:latin typeface="Times New Roman" panose="02020603050405020304" pitchFamily="18" charset="0"/>
                <a:cs typeface="Times New Roman" panose="02020603050405020304" pitchFamily="18" charset="0"/>
              </a:rPr>
              <a:t>Literature Survey</a:t>
            </a:r>
            <a:endParaRPr lang="en-US" sz="4800" b="1" dirty="0">
              <a:solidFill>
                <a:srgbClr val="1B277B"/>
              </a:solidFill>
              <a:latin typeface="Times New Roman" panose="02020603050405020304" pitchFamily="18" charset="0"/>
              <a:cs typeface="Times New Roman" panose="02020603050405020304" pitchFamily="18" charset="0"/>
            </a:endParaRPr>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dirty="0"/>
          </a:p>
        </p:txBody>
      </p:sp>
      <p:sp>
        <p:nvSpPr>
          <p:cNvPr id="23" name="Rectangle 22"/>
          <p:cNvSpPr/>
          <p:nvPr/>
        </p:nvSpPr>
        <p:spPr>
          <a:xfrm>
            <a:off x="785754" y="2643170"/>
            <a:ext cx="13542822" cy="707886"/>
          </a:xfrm>
          <a:prstGeom prst="rect">
            <a:avLst/>
          </a:prstGeom>
        </p:spPr>
        <p:txBody>
          <a:bodyPr wrap="square">
            <a:spAutoFit/>
          </a:bodyPr>
          <a:lstStyle/>
          <a:p>
            <a:endParaRPr lang="en-GB" sz="4000" dirty="0">
              <a:solidFill>
                <a:srgbClr val="FF0000"/>
              </a:solidFill>
              <a:latin typeface="Arial" panose="020B0604020202020204" pitchFamily="34" charset="0"/>
              <a:cs typeface="Arial" panose="020B0604020202020204" pitchFamily="34" charset="0"/>
            </a:endParaRPr>
          </a:p>
        </p:txBody>
      </p:sp>
      <p:graphicFrame>
        <p:nvGraphicFramePr>
          <p:cNvPr id="9" name="Table 8"/>
          <p:cNvGraphicFramePr/>
          <p:nvPr/>
        </p:nvGraphicFramePr>
        <p:xfrm>
          <a:off x="-1" y="824310"/>
          <a:ext cx="18282892" cy="9462689"/>
        </p:xfrm>
        <a:graphic>
          <a:graphicData uri="http://schemas.openxmlformats.org/drawingml/2006/table">
            <a:tbl>
              <a:tblPr>
                <a:tableStyleId>{5C22544A-7EE6-4342-B048-85BDC9FD1C3A}</a:tableStyleId>
              </a:tblPr>
              <a:tblGrid>
                <a:gridCol w="5200230"/>
                <a:gridCol w="2607366"/>
                <a:gridCol w="2744590"/>
                <a:gridCol w="2371921"/>
                <a:gridCol w="5358785"/>
              </a:tblGrid>
              <a:tr h="1063301">
                <a:tc>
                  <a:txBody>
                    <a:bodyPr/>
                    <a:lstStyle/>
                    <a:p>
                      <a:pPr marL="68580" indent="0" algn="l">
                        <a:lnSpc>
                          <a:spcPct val="150000"/>
                        </a:lnSpc>
                        <a:spcBef>
                          <a:spcPct val="0"/>
                        </a:spcBef>
                        <a:spcAft>
                          <a:spcPct val="0"/>
                        </a:spcAft>
                      </a:pPr>
                      <a:r>
                        <a:rPr lang="en-IN" sz="2400" b="1" dirty="0">
                          <a:latin typeface="Times New Roman" panose="02020603050405020304" pitchFamily="18" charset="0"/>
                          <a:cs typeface="Times New Roman" panose="02020603050405020304" pitchFamily="18" charset="0"/>
                        </a:rPr>
                        <a:t>TITLE</a:t>
                      </a:r>
                      <a:endParaRPr sz="2400" b="1"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IN" sz="2400" b="1" dirty="0">
                          <a:latin typeface="Times New Roman" panose="02020603050405020304" pitchFamily="18" charset="0"/>
                          <a:cs typeface="Times New Roman" panose="02020603050405020304" pitchFamily="18" charset="0"/>
                        </a:rPr>
                        <a:t>AUTHOR</a:t>
                      </a:r>
                      <a:endParaRPr sz="2400" b="1"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IN" sz="2400" b="1" dirty="0">
                          <a:latin typeface="Times New Roman" panose="02020603050405020304" pitchFamily="18" charset="0"/>
                          <a:cs typeface="Times New Roman" panose="02020603050405020304" pitchFamily="18" charset="0"/>
                        </a:rPr>
                        <a:t>FREQUENCY OF OPERATION</a:t>
                      </a:r>
                      <a:endParaRPr lang="en-IN" sz="2400" b="1"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IN" sz="2400" b="1" dirty="0">
                          <a:latin typeface="Times New Roman" panose="02020603050405020304" pitchFamily="18" charset="0"/>
                          <a:cs typeface="Times New Roman" panose="02020603050405020304" pitchFamily="18" charset="0"/>
                        </a:rPr>
                        <a:t>BANDWIDTH</a:t>
                      </a:r>
                      <a:endParaRPr lang="en-IN" sz="2400" b="1"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IN" sz="2400" b="1" dirty="0">
                          <a:latin typeface="Times New Roman" panose="02020603050405020304" pitchFamily="18" charset="0"/>
                          <a:ea typeface="Times New Roman" panose="02020603050405020304"/>
                          <a:cs typeface="Times New Roman" panose="02020603050405020304" pitchFamily="18" charset="0"/>
                        </a:rPr>
                        <a:t>DRAWBACKS</a:t>
                      </a:r>
                      <a:endParaRPr lang="en-IN" sz="2400" b="1"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r>
              <a:tr h="3084537">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Design and Optimization of a Compact Microstrip Filtering Coupler With Low Losses and Improved Group Delay for High- Performance RF Communication Systems </a:t>
                      </a:r>
                      <a:r>
                        <a:rPr lang="en-IN" sz="2270" b="0" dirty="0">
                          <a:latin typeface="Times New Roman" panose="02020603050405020304" pitchFamily="18" charset="0"/>
                          <a:cs typeface="Times New Roman" panose="02020603050405020304" pitchFamily="18" charset="0"/>
                        </a:rPr>
                        <a:t>(2024)</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IN" sz="2270" b="0" dirty="0">
                          <a:latin typeface="Times New Roman" panose="02020603050405020304" pitchFamily="18" charset="0"/>
                          <a:cs typeface="Times New Roman" panose="02020603050405020304" pitchFamily="18" charset="0"/>
                        </a:rPr>
                        <a:t> Salal I. Yahya</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1.84-2.11 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13.7%</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Limited frequency range, complex optimization, sensitivity to fabrication tolerances, and group delay constraints for ultra-low latency applications.</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2417406">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A Reconfigurable Filter Using Ground Structure for Wideband Common- Mode Suppression</a:t>
                      </a:r>
                      <a:r>
                        <a:rPr lang="en-IN" sz="2270" b="0" dirty="0">
                          <a:latin typeface="Times New Roman" panose="02020603050405020304" pitchFamily="18" charset="0"/>
                          <a:cs typeface="Times New Roman" panose="02020603050405020304" pitchFamily="18" charset="0"/>
                        </a:rPr>
                        <a:t> (2024)</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IN" sz="2270" b="0" dirty="0">
                          <a:latin typeface="Times New Roman" panose="02020603050405020304" pitchFamily="18" charset="0"/>
                          <a:cs typeface="Times New Roman" panose="02020603050405020304" pitchFamily="18" charset="0"/>
                        </a:rPr>
                        <a:t>Zhibin Zeng</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1.8-8.1 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Wideband </a:t>
                      </a:r>
                      <a:endParaRPr sz="2270" b="0" dirty="0">
                        <a:latin typeface="Times New Roman" panose="02020603050405020304" pitchFamily="18" charset="0"/>
                        <a:cs typeface="Times New Roman" panose="02020603050405020304" pitchFamily="18" charset="0"/>
                      </a:endParaRPr>
                    </a:p>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Tunability</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Limited tuning range precision, complexity in maintaining consistent differential-mode performance across wideband frequencies.</a:t>
                      </a:r>
                      <a:endParaRPr lang="en-US"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2897445">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Varactor Based </a:t>
                      </a:r>
                      <a:r>
                        <a:rPr lang="en-IN" sz="2270" b="0" dirty="0">
                          <a:latin typeface="Times New Roman" panose="02020603050405020304" pitchFamily="18" charset="0"/>
                          <a:cs typeface="Times New Roman" panose="02020603050405020304" pitchFamily="18" charset="0"/>
                        </a:rPr>
                        <a:t>C</a:t>
                      </a:r>
                      <a:r>
                        <a:rPr sz="2270" b="0" dirty="0">
                          <a:latin typeface="Times New Roman" panose="02020603050405020304" pitchFamily="18" charset="0"/>
                          <a:cs typeface="Times New Roman" panose="02020603050405020304" pitchFamily="18" charset="0"/>
                        </a:rPr>
                        <a:t>continuously Tunable Microstrip Bandpass Filters</a:t>
                      </a:r>
                      <a:r>
                        <a:rPr lang="en-IN" sz="2270" b="0" dirty="0">
                          <a:latin typeface="Times New Roman" panose="02020603050405020304" pitchFamily="18" charset="0"/>
                          <a:cs typeface="Times New Roman" panose="02020603050405020304" pitchFamily="18" charset="0"/>
                        </a:rPr>
                        <a:t> (2024)</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IN" sz="2270" b="0" dirty="0">
                          <a:latin typeface="Times New Roman" panose="02020603050405020304" pitchFamily="18" charset="0"/>
                          <a:cs typeface="Times New Roman" panose="02020603050405020304" pitchFamily="18" charset="0"/>
                        </a:rPr>
                        <a:t>Mengjie Qin</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0.55-2.7GHz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Flexible Tuning Range</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6858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Complexity in achieving precise tuning control, sensitivity to varactor nonlinearity, and challenges in maintaining performance consistency over a broad tuning range.</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p:nvPr/>
        </p:nvGraphicFramePr>
        <p:xfrm>
          <a:off x="0" y="0"/>
          <a:ext cx="18288000" cy="10287000"/>
        </p:xfrm>
        <a:graphic>
          <a:graphicData uri="http://schemas.openxmlformats.org/drawingml/2006/table">
            <a:tbl>
              <a:tblPr>
                <a:tableStyleId>{5C22544A-7EE6-4342-B048-85BDC9FD1C3A}</a:tableStyleId>
              </a:tblPr>
              <a:tblGrid>
                <a:gridCol w="4803746"/>
                <a:gridCol w="2657390"/>
                <a:gridCol w="2897432"/>
                <a:gridCol w="3330100"/>
                <a:gridCol w="4599332"/>
              </a:tblGrid>
              <a:tr h="3245430">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Frequency Selective Limiters Using Triple Mode Filters(2023)</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IN" sz="2400" dirty="0">
                          <a:latin typeface="Times New Roman" panose="02020603050405020304" pitchFamily="18" charset="0"/>
                          <a:cs typeface="Times New Roman" panose="02020603050405020304" pitchFamily="18" charset="0"/>
                        </a:rPr>
                        <a:t>Wei Yang</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IN" sz="2400" dirty="0">
                          <a:latin typeface="Times New Roman" panose="02020603050405020304" pitchFamily="18" charset="0"/>
                          <a:cs typeface="Times New Roman" panose="02020603050405020304" pitchFamily="18" charset="0"/>
                        </a:rPr>
                        <a:t>1.5-2 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Tunable </a:t>
                      </a:r>
                      <a:endParaRPr sz="2270" b="0" dirty="0">
                        <a:latin typeface="Times New Roman" panose="02020603050405020304" pitchFamily="18" charset="0"/>
                        <a:cs typeface="Times New Roman" panose="02020603050405020304" pitchFamily="18" charset="0"/>
                      </a:endParaRPr>
                    </a:p>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Bandwidth</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Increased circuit complexity, potential insertion loss due to multiple resonant elements, and challenges in precise control of independent tuning across multiple bands.</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3796140">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High- Q High Power Tunable Filters Manufactured With Injection Molding Technology(2022)</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IN" sz="2400" dirty="0">
                          <a:latin typeface="Times New Roman" panose="02020603050405020304" pitchFamily="18" charset="0"/>
                          <a:cs typeface="Times New Roman" panose="02020603050405020304" pitchFamily="18" charset="0"/>
                        </a:rPr>
                        <a:t>Michael D. Sinanis</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IN" sz="2400" dirty="0">
                          <a:latin typeface="Times New Roman" panose="02020603050405020304" pitchFamily="18" charset="0"/>
                          <a:cs typeface="Times New Roman" panose="02020603050405020304" pitchFamily="18" charset="0"/>
                        </a:rPr>
                        <a:t>2.8–5.2 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Over 119% Fractional Bandwidth</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limitations in the mechanical durability of injection-molded ABS, challenges in maintaining precision tuning under varying environmental conditions, and possible trade-offs in performance consistency during mass production.</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3245430">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Novel High- Q Partially Air- Filled Pedestal Resonator and Filter Integrated in a Printed Circuit Board(2022)</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IN" sz="2400" dirty="0">
                          <a:latin typeface="Times New Roman" panose="02020603050405020304" pitchFamily="18" charset="0"/>
                          <a:cs typeface="Times New Roman" panose="02020603050405020304" pitchFamily="18" charset="0"/>
                        </a:rPr>
                        <a:t>Leanne Johnson</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IN" sz="2400" dirty="0">
                          <a:latin typeface="Times New Roman" panose="02020603050405020304" pitchFamily="18" charset="0"/>
                          <a:cs typeface="Times New Roman" panose="02020603050405020304" pitchFamily="18" charset="0"/>
                        </a:rPr>
                        <a:t>5 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Ultra- Wide Tuning Range</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complex fabrication requirements, potential difficulties in achieving precise air-gap control, and sensitivity to manufacturing tolerances, which could impact reproducibility and scalability.</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p:nvPr/>
        </p:nvGraphicFramePr>
        <p:xfrm>
          <a:off x="0" y="0"/>
          <a:ext cx="18288000" cy="10287001"/>
        </p:xfrm>
        <a:graphic>
          <a:graphicData uri="http://schemas.openxmlformats.org/drawingml/2006/table">
            <a:tbl>
              <a:tblPr>
                <a:tableStyleId>{5C22544A-7EE6-4342-B048-85BDC9FD1C3A}</a:tableStyleId>
              </a:tblPr>
              <a:tblGrid>
                <a:gridCol w="4803746"/>
                <a:gridCol w="2657390"/>
                <a:gridCol w="2897433"/>
                <a:gridCol w="3330099"/>
                <a:gridCol w="4599332"/>
              </a:tblGrid>
              <a:tr h="3423918">
                <a:tc>
                  <a:txBody>
                    <a:bodyPr/>
                    <a:lstStyle/>
                    <a:p>
                      <a:pPr marL="0" indent="0" algn="l">
                        <a:lnSpc>
                          <a:spcPct val="150000"/>
                        </a:lnSpc>
                        <a:spcBef>
                          <a:spcPct val="0"/>
                        </a:spcBef>
                        <a:spcAft>
                          <a:spcPct val="0"/>
                        </a:spcAft>
                      </a:pPr>
                      <a:r>
                        <a:rPr lang="en-US" sz="2270" b="0" dirty="0">
                          <a:latin typeface="Times New Roman" panose="02020603050405020304" pitchFamily="18" charset="0"/>
                          <a:cs typeface="Times New Roman" panose="02020603050405020304" pitchFamily="18" charset="0"/>
                        </a:rPr>
                        <a:t>Multi- Band Bandpass and Bandstop RF Filtering Couplers with Dynamically- Controlled Bands (2018)</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US" sz="2270" b="0" dirty="0">
                          <a:latin typeface="Times New Roman" panose="02020603050405020304" pitchFamily="18" charset="0"/>
                          <a:cs typeface="Times New Roman" panose="02020603050405020304" pitchFamily="18" charset="0"/>
                        </a:rPr>
                        <a:t>Roberto Gomez- Garcia</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1.3-1.8 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Tunable </a:t>
                      </a:r>
                      <a:endParaRPr sz="2270" b="0" dirty="0">
                        <a:latin typeface="Times New Roman" panose="02020603050405020304" pitchFamily="18" charset="0"/>
                        <a:cs typeface="Times New Roman" panose="02020603050405020304" pitchFamily="18" charset="0"/>
                      </a:endParaRPr>
                    </a:p>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Bandwidth</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Increased circuit complexity, potential insertion loss due to multiple resonant elements, and challenges in precise control of independent tuning across multiple bands.</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4004916">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A New Class of Highly- Miniaturized Reconfigurable UWB Filters for Multi- Band Multi- Standard </a:t>
                      </a:r>
                      <a:r>
                        <a:rPr sz="2270" b="0" dirty="0" err="1">
                          <a:latin typeface="Times New Roman" panose="02020603050405020304" pitchFamily="18" charset="0"/>
                          <a:cs typeface="Times New Roman" panose="02020603050405020304" pitchFamily="18" charset="0"/>
                        </a:rPr>
                        <a:t>Transreceiver</a:t>
                      </a:r>
                      <a:r>
                        <a:rPr sz="2270" b="0" dirty="0">
                          <a:latin typeface="Times New Roman" panose="02020603050405020304" pitchFamily="18" charset="0"/>
                          <a:cs typeface="Times New Roman" panose="02020603050405020304" pitchFamily="18" charset="0"/>
                        </a:rPr>
                        <a:t> Architecture</a:t>
                      </a:r>
                      <a:r>
                        <a:rPr lang="en-IN" sz="2270" b="0" dirty="0">
                          <a:latin typeface="Times New Roman" panose="02020603050405020304" pitchFamily="18" charset="0"/>
                          <a:cs typeface="Times New Roman" panose="02020603050405020304" pitchFamily="18" charset="0"/>
                        </a:rPr>
                        <a:t> (2017)</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IN" sz="2270" b="0" dirty="0">
                          <a:latin typeface="Times New Roman" panose="02020603050405020304" pitchFamily="18" charset="0"/>
                          <a:cs typeface="Times New Roman" panose="02020603050405020304" pitchFamily="18" charset="0"/>
                        </a:rPr>
                        <a:t>Mohamed Kheir</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3.36-10.53GHz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Over 119% Fractional Bandwidth</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Complexity in tuning across a wide bandwidth, increased sensitivity to component tolerances, and potential nonlinearity issues with varactor and PIN diodes affecting signal integrity.</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r h="2858167">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A Compact Bandpass Filter Manifold With Ultrawide Frequency and Bandwidth Tuning</a:t>
                      </a:r>
                      <a:r>
                        <a:rPr lang="en-IN" sz="2270" b="0" dirty="0">
                          <a:latin typeface="Times New Roman" panose="02020603050405020304" pitchFamily="18" charset="0"/>
                          <a:cs typeface="Times New Roman" panose="02020603050405020304" pitchFamily="18" charset="0"/>
                        </a:rPr>
                        <a:t> (2017)</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IN" sz="2270" b="0" dirty="0">
                          <a:latin typeface="Times New Roman" panose="02020603050405020304" pitchFamily="18" charset="0"/>
                          <a:cs typeface="Times New Roman" panose="02020603050405020304" pitchFamily="18" charset="0"/>
                        </a:rPr>
                        <a:t>Mohammed R A. Nasser</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1.8-3.85GHz</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sz="2270" b="0" dirty="0">
                          <a:latin typeface="Times New Roman" panose="02020603050405020304" pitchFamily="18" charset="0"/>
                          <a:cs typeface="Times New Roman" panose="02020603050405020304" pitchFamily="18" charset="0"/>
                        </a:rPr>
                        <a:t>Ultra- Wide Tuning Range</a:t>
                      </a:r>
                      <a:endParaRPr sz="2270" b="0" dirty="0">
                        <a:latin typeface="Times New Roman" panose="02020603050405020304" pitchFamily="18" charset="0"/>
                        <a:ea typeface="Times New Roman" panose="02020603050405020304"/>
                        <a:cs typeface="Times New Roman" panose="02020603050405020304" pitchFamily="18" charset="0"/>
                      </a:endParaRPr>
                    </a:p>
                  </a:txBody>
                  <a:tcPr marL="68580" marR="68580" marT="0" marB="0"/>
                </a:tc>
                <a:tc>
                  <a:txBody>
                    <a:bodyPr/>
                    <a:lstStyle/>
                    <a:p>
                      <a:pPr marL="0" indent="0" algn="l">
                        <a:lnSpc>
                          <a:spcPct val="150000"/>
                        </a:lnSpc>
                        <a:spcBef>
                          <a:spcPct val="0"/>
                        </a:spcBef>
                        <a:spcAft>
                          <a:spcPct val="0"/>
                        </a:spcAft>
                      </a:pPr>
                      <a:r>
                        <a:rPr lang="en-US" sz="2400" dirty="0">
                          <a:latin typeface="Times New Roman" panose="02020603050405020304" pitchFamily="18" charset="0"/>
                          <a:cs typeface="Times New Roman" panose="02020603050405020304" pitchFamily="18" charset="0"/>
                        </a:rPr>
                        <a:t>Implementation complexity, temperature sensitivity, nonlinearities, and limited frequency range</a:t>
                      </a:r>
                      <a:endParaRPr sz="2270" b="0" dirty="0">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107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cstate="print"/>
            <a:stretch>
              <a:fillRect l="-20312" r="-20312"/>
            </a:stretch>
          </a:blipFill>
        </p:spPr>
        <p:txBody>
          <a:bodyPr/>
          <a:lstStyle/>
          <a:p>
            <a:endParaRPr lang="en-IN" dirty="0"/>
          </a:p>
        </p:txBody>
      </p:sp>
      <p:sp>
        <p:nvSpPr>
          <p:cNvPr id="3" name="TextBox 3"/>
          <p:cNvSpPr txBox="1"/>
          <p:nvPr/>
        </p:nvSpPr>
        <p:spPr>
          <a:xfrm>
            <a:off x="1028720" y="952500"/>
            <a:ext cx="3255770" cy="589649"/>
          </a:xfrm>
          <a:prstGeom prst="rect">
            <a:avLst/>
          </a:prstGeom>
        </p:spPr>
        <p:txBody>
          <a:bodyPr lIns="0" tIns="0" rIns="0" bIns="0" rtlCol="0" anchor="t">
            <a:spAutoFit/>
          </a:bodyPr>
          <a:lstStyle/>
          <a:p>
            <a:pPr algn="l">
              <a:lnSpc>
                <a:spcPts val="5080"/>
              </a:lnSpc>
              <a:spcBef>
                <a:spcPct val="0"/>
              </a:spcBef>
            </a:pPr>
            <a:r>
              <a:rPr lang="en-US" sz="3630" dirty="0">
                <a:solidFill>
                  <a:srgbClr val="000000"/>
                </a:solidFill>
                <a:latin typeface="Lato Bold" panose="020F0502020204030203"/>
              </a:rPr>
              <a:t> </a:t>
            </a:r>
            <a:endParaRPr lang="en-US" sz="3630" dirty="0">
              <a:solidFill>
                <a:srgbClr val="000000"/>
              </a:solidFill>
              <a:latin typeface="Lato Bold" panose="020F0502020204030203"/>
            </a:endParaRPr>
          </a:p>
        </p:txBody>
      </p:sp>
      <p:sp>
        <p:nvSpPr>
          <p:cNvPr id="4" name="TextBox 4"/>
          <p:cNvSpPr txBox="1"/>
          <p:nvPr/>
        </p:nvSpPr>
        <p:spPr>
          <a:xfrm>
            <a:off x="733498" y="696879"/>
            <a:ext cx="7115148" cy="706284"/>
          </a:xfrm>
          <a:prstGeom prst="rect">
            <a:avLst/>
          </a:prstGeom>
        </p:spPr>
        <p:txBody>
          <a:bodyPr wrap="square" lIns="0" tIns="0" rIns="0" bIns="0" rtlCol="0" anchor="t">
            <a:spAutoFit/>
          </a:bodyPr>
          <a:lstStyle/>
          <a:p>
            <a:pPr algn="l">
              <a:lnSpc>
                <a:spcPts val="6020"/>
              </a:lnSpc>
              <a:spcBef>
                <a:spcPct val="0"/>
              </a:spcBef>
            </a:pPr>
            <a:r>
              <a:rPr lang="en-GB" sz="4300" b="1" dirty="0">
                <a:solidFill>
                  <a:srgbClr val="1B277B"/>
                </a:solidFill>
                <a:latin typeface="Times New Roman" panose="02020603050405020304" pitchFamily="18" charset="0"/>
                <a:cs typeface="Times New Roman" panose="02020603050405020304" pitchFamily="18" charset="0"/>
              </a:rPr>
              <a:t>Objective</a:t>
            </a:r>
            <a:endParaRPr lang="en-US" sz="4300" b="1" dirty="0">
              <a:solidFill>
                <a:srgbClr val="1B277B"/>
              </a:solidFill>
              <a:latin typeface="Times New Roman" panose="02020603050405020304" pitchFamily="18" charset="0"/>
              <a:cs typeface="Times New Roman" panose="02020603050405020304" pitchFamily="18" charset="0"/>
            </a:endParaRPr>
          </a:p>
        </p:txBody>
      </p:sp>
      <p:sp>
        <p:nvSpPr>
          <p:cNvPr id="5" name="AutoShape 5"/>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dirty="0"/>
          </a:p>
        </p:txBody>
      </p:sp>
      <p:sp>
        <p:nvSpPr>
          <p:cNvPr id="6" name="AutoShape 6"/>
          <p:cNvSpPr/>
          <p:nvPr/>
        </p:nvSpPr>
        <p:spPr>
          <a:xfrm>
            <a:off x="761920" y="1537738"/>
            <a:ext cx="2618740" cy="0"/>
          </a:xfrm>
          <a:prstGeom prst="line">
            <a:avLst/>
          </a:prstGeom>
          <a:ln w="38100" cap="flat">
            <a:solidFill>
              <a:srgbClr val="000000"/>
            </a:solidFill>
            <a:prstDash val="solid"/>
            <a:headEnd type="none" w="sm" len="sm"/>
            <a:tailEnd type="none" w="sm" len="sm"/>
          </a:ln>
        </p:spPr>
        <p:txBody>
          <a:bodyPr/>
          <a:lstStyle/>
          <a:p>
            <a:endParaRPr lang="en-IN" dirty="0"/>
          </a:p>
        </p:txBody>
      </p:sp>
      <p:sp>
        <p:nvSpPr>
          <p:cNvPr id="12" name="Freeform 12"/>
          <p:cNvSpPr/>
          <p:nvPr/>
        </p:nvSpPr>
        <p:spPr>
          <a:xfrm>
            <a:off x="7986080" y="-9976"/>
            <a:ext cx="2618740" cy="10338052"/>
          </a:xfrm>
          <a:custGeom>
            <a:avLst/>
            <a:gdLst/>
            <a:ahLst/>
            <a:cxnLst/>
            <a:rect l="l" t="t" r="r" b="b"/>
            <a:pathLst>
              <a:path w="812800" h="2709333">
                <a:moveTo>
                  <a:pt x="0" y="0"/>
                </a:moveTo>
                <a:lnTo>
                  <a:pt x="812800" y="0"/>
                </a:lnTo>
                <a:lnTo>
                  <a:pt x="812800" y="2709333"/>
                </a:lnTo>
                <a:lnTo>
                  <a:pt x="0" y="2709333"/>
                </a:lnTo>
                <a:close/>
              </a:path>
            </a:pathLst>
          </a:custGeom>
          <a:solidFill>
            <a:srgbClr val="1B277B"/>
          </a:solidFill>
        </p:spPr>
        <p:txBody>
          <a:bodyPr/>
          <a:lstStyle/>
          <a:p>
            <a:endParaRPr lang="en-IN" dirty="0"/>
          </a:p>
        </p:txBody>
      </p:sp>
      <p:sp>
        <p:nvSpPr>
          <p:cNvPr id="14" name="Freeform 14"/>
          <p:cNvSpPr/>
          <p:nvPr/>
        </p:nvSpPr>
        <p:spPr>
          <a:xfrm>
            <a:off x="1027649" y="8507397"/>
            <a:ext cx="2087283" cy="521821"/>
          </a:xfrm>
          <a:custGeom>
            <a:avLst/>
            <a:gdLst/>
            <a:ahLst/>
            <a:cxnLst/>
            <a:rect l="l" t="t" r="r" b="b"/>
            <a:pathLst>
              <a:path w="2087283" h="521821">
                <a:moveTo>
                  <a:pt x="0" y="0"/>
                </a:moveTo>
                <a:lnTo>
                  <a:pt x="2087282" y="0"/>
                </a:lnTo>
                <a:lnTo>
                  <a:pt x="2087282" y="521821"/>
                </a:lnTo>
                <a:lnTo>
                  <a:pt x="0" y="521821"/>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txBody>
          <a:bodyPr/>
          <a:lstStyle/>
          <a:p>
            <a:endParaRPr lang="en-IN" dirty="0"/>
          </a:p>
        </p:txBody>
      </p:sp>
      <p:grpSp>
        <p:nvGrpSpPr>
          <p:cNvPr id="18" name="Group 18"/>
          <p:cNvGrpSpPr>
            <a:grpSpLocks noChangeAspect="1"/>
          </p:cNvGrpSpPr>
          <p:nvPr/>
        </p:nvGrpSpPr>
        <p:grpSpPr>
          <a:xfrm>
            <a:off x="8549551" y="500848"/>
            <a:ext cx="1491797" cy="1492952"/>
            <a:chOff x="0" y="0"/>
            <a:chExt cx="3673970" cy="3676815"/>
          </a:xfrm>
        </p:grpSpPr>
        <p:sp>
          <p:nvSpPr>
            <p:cNvPr id="19" name="Freeform 19"/>
            <p:cNvSpPr/>
            <p:nvPr/>
          </p:nvSpPr>
          <p:spPr>
            <a:xfrm>
              <a:off x="123825" y="63500"/>
              <a:ext cx="3426206" cy="1776857"/>
            </a:xfrm>
            <a:custGeom>
              <a:avLst/>
              <a:gdLst/>
              <a:ahLst/>
              <a:cxnLst/>
              <a:rect l="l" t="t" r="r" b="b"/>
              <a:pathLst>
                <a:path w="3426206" h="1776857">
                  <a:moveTo>
                    <a:pt x="2953766" y="1444371"/>
                  </a:moveTo>
                  <a:cubicBezTo>
                    <a:pt x="3024251" y="1476756"/>
                    <a:pt x="3116707" y="1484376"/>
                    <a:pt x="3210560" y="1459484"/>
                  </a:cubicBezTo>
                  <a:cubicBezTo>
                    <a:pt x="3304413" y="1434592"/>
                    <a:pt x="3380994" y="1382141"/>
                    <a:pt x="3426206" y="1319149"/>
                  </a:cubicBezTo>
                  <a:cubicBezTo>
                    <a:pt x="3355721" y="1286764"/>
                    <a:pt x="3263265" y="1279144"/>
                    <a:pt x="3169285" y="1304036"/>
                  </a:cubicBezTo>
                  <a:cubicBezTo>
                    <a:pt x="3075305" y="1328928"/>
                    <a:pt x="2998724" y="1381379"/>
                    <a:pt x="2953639" y="1444371"/>
                  </a:cubicBezTo>
                  <a:moveTo>
                    <a:pt x="2969260" y="522859"/>
                  </a:moveTo>
                  <a:cubicBezTo>
                    <a:pt x="2892044" y="530098"/>
                    <a:pt x="2808224" y="569595"/>
                    <a:pt x="2739263" y="638175"/>
                  </a:cubicBezTo>
                  <a:cubicBezTo>
                    <a:pt x="2670302" y="706755"/>
                    <a:pt x="2630297" y="790448"/>
                    <a:pt x="2622677" y="867537"/>
                  </a:cubicBezTo>
                  <a:cubicBezTo>
                    <a:pt x="2699893" y="860298"/>
                    <a:pt x="2783713" y="820801"/>
                    <a:pt x="2852674" y="752221"/>
                  </a:cubicBezTo>
                  <a:cubicBezTo>
                    <a:pt x="2921635" y="683641"/>
                    <a:pt x="2961640" y="600075"/>
                    <a:pt x="2969260" y="522859"/>
                  </a:cubicBezTo>
                  <a:moveTo>
                    <a:pt x="2189226" y="318643"/>
                  </a:moveTo>
                  <a:cubicBezTo>
                    <a:pt x="2214626" y="224790"/>
                    <a:pt x="2207387" y="132461"/>
                    <a:pt x="2175510" y="61722"/>
                  </a:cubicBezTo>
                  <a:cubicBezTo>
                    <a:pt x="2112264" y="106553"/>
                    <a:pt x="2059305" y="182753"/>
                    <a:pt x="2033905" y="276606"/>
                  </a:cubicBezTo>
                  <a:cubicBezTo>
                    <a:pt x="2008505" y="370459"/>
                    <a:pt x="2015744" y="462915"/>
                    <a:pt x="2047748" y="533527"/>
                  </a:cubicBezTo>
                  <a:cubicBezTo>
                    <a:pt x="2110994" y="488696"/>
                    <a:pt x="2163826" y="412496"/>
                    <a:pt x="2189226" y="318643"/>
                  </a:cubicBezTo>
                  <a:moveTo>
                    <a:pt x="1382776" y="531749"/>
                  </a:moveTo>
                  <a:cubicBezTo>
                    <a:pt x="1415161" y="461264"/>
                    <a:pt x="1422781" y="368808"/>
                    <a:pt x="1397889" y="274828"/>
                  </a:cubicBezTo>
                  <a:cubicBezTo>
                    <a:pt x="1372997" y="180848"/>
                    <a:pt x="1320546" y="104394"/>
                    <a:pt x="1257554" y="59182"/>
                  </a:cubicBezTo>
                  <a:cubicBezTo>
                    <a:pt x="1225169" y="129667"/>
                    <a:pt x="1217549" y="222123"/>
                    <a:pt x="1242441" y="316103"/>
                  </a:cubicBezTo>
                  <a:cubicBezTo>
                    <a:pt x="1267333" y="410083"/>
                    <a:pt x="1319784" y="486537"/>
                    <a:pt x="1382903" y="531749"/>
                  </a:cubicBezTo>
                  <a:moveTo>
                    <a:pt x="805942" y="862711"/>
                  </a:moveTo>
                  <a:cubicBezTo>
                    <a:pt x="798703" y="785495"/>
                    <a:pt x="759079" y="701675"/>
                    <a:pt x="690626" y="632714"/>
                  </a:cubicBezTo>
                  <a:cubicBezTo>
                    <a:pt x="622173" y="563753"/>
                    <a:pt x="538480" y="523748"/>
                    <a:pt x="461264" y="516128"/>
                  </a:cubicBezTo>
                  <a:cubicBezTo>
                    <a:pt x="468503" y="593344"/>
                    <a:pt x="508000" y="677291"/>
                    <a:pt x="576580" y="746125"/>
                  </a:cubicBezTo>
                  <a:cubicBezTo>
                    <a:pt x="645160" y="814959"/>
                    <a:pt x="728853" y="855091"/>
                    <a:pt x="806069" y="862711"/>
                  </a:cubicBezTo>
                  <a:moveTo>
                    <a:pt x="214884" y="1451483"/>
                  </a:moveTo>
                  <a:cubicBezTo>
                    <a:pt x="308737" y="1476883"/>
                    <a:pt x="401193" y="1469644"/>
                    <a:pt x="471805" y="1437640"/>
                  </a:cubicBezTo>
                  <a:cubicBezTo>
                    <a:pt x="426974" y="1374394"/>
                    <a:pt x="350774" y="1321562"/>
                    <a:pt x="256921" y="1296162"/>
                  </a:cubicBezTo>
                  <a:cubicBezTo>
                    <a:pt x="163068" y="1270762"/>
                    <a:pt x="70739" y="1278001"/>
                    <a:pt x="0" y="1309878"/>
                  </a:cubicBezTo>
                  <a:cubicBezTo>
                    <a:pt x="44831" y="1373124"/>
                    <a:pt x="121031" y="1426083"/>
                    <a:pt x="214884" y="1451483"/>
                  </a:cubicBezTo>
                  <a:moveTo>
                    <a:pt x="2419858" y="759587"/>
                  </a:moveTo>
                  <a:cubicBezTo>
                    <a:pt x="2527427" y="573151"/>
                    <a:pt x="2588641" y="385064"/>
                    <a:pt x="2598674" y="237617"/>
                  </a:cubicBezTo>
                  <a:cubicBezTo>
                    <a:pt x="2475992" y="319786"/>
                    <a:pt x="2343658" y="466852"/>
                    <a:pt x="2236089" y="653415"/>
                  </a:cubicBezTo>
                  <a:cubicBezTo>
                    <a:pt x="2128520" y="839978"/>
                    <a:pt x="2067179" y="1028192"/>
                    <a:pt x="2057273" y="1175385"/>
                  </a:cubicBezTo>
                  <a:cubicBezTo>
                    <a:pt x="2179828" y="1093089"/>
                    <a:pt x="2312162" y="946023"/>
                    <a:pt x="2419858" y="759587"/>
                  </a:cubicBezTo>
                  <a:moveTo>
                    <a:pt x="1366647" y="1175258"/>
                  </a:moveTo>
                  <a:cubicBezTo>
                    <a:pt x="1356741" y="1027938"/>
                    <a:pt x="1295527" y="839851"/>
                    <a:pt x="1187831" y="653415"/>
                  </a:cubicBezTo>
                  <a:cubicBezTo>
                    <a:pt x="1080135" y="466979"/>
                    <a:pt x="947801" y="319913"/>
                    <a:pt x="825246" y="237617"/>
                  </a:cubicBezTo>
                  <a:cubicBezTo>
                    <a:pt x="835152" y="384937"/>
                    <a:pt x="896366" y="573024"/>
                    <a:pt x="1004062" y="759587"/>
                  </a:cubicBezTo>
                  <a:cubicBezTo>
                    <a:pt x="1111758" y="946150"/>
                    <a:pt x="1244092" y="1093216"/>
                    <a:pt x="1366647" y="1175385"/>
                  </a:cubicBezTo>
                  <a:moveTo>
                    <a:pt x="2019173" y="1596390"/>
                  </a:moveTo>
                  <a:lnTo>
                    <a:pt x="2082673" y="1590040"/>
                  </a:lnTo>
                  <a:cubicBezTo>
                    <a:pt x="2115312" y="1585722"/>
                    <a:pt x="2149094" y="1579753"/>
                    <a:pt x="2184146" y="1571879"/>
                  </a:cubicBezTo>
                  <a:cubicBezTo>
                    <a:pt x="2343531" y="1536446"/>
                    <a:pt x="2523744" y="1465453"/>
                    <a:pt x="2702941" y="1362075"/>
                  </a:cubicBezTo>
                  <a:cubicBezTo>
                    <a:pt x="2947289" y="1220978"/>
                    <a:pt x="3139821" y="1047750"/>
                    <a:pt x="3247898" y="887095"/>
                  </a:cubicBezTo>
                  <a:cubicBezTo>
                    <a:pt x="3054858" y="900049"/>
                    <a:pt x="2808351" y="980186"/>
                    <a:pt x="2563876" y="1121283"/>
                  </a:cubicBezTo>
                  <a:cubicBezTo>
                    <a:pt x="2319274" y="1262380"/>
                    <a:pt x="2126615" y="1435735"/>
                    <a:pt x="2019046" y="1596390"/>
                  </a:cubicBezTo>
                  <a:moveTo>
                    <a:pt x="1712087" y="0"/>
                  </a:moveTo>
                  <a:cubicBezTo>
                    <a:pt x="1567561" y="217551"/>
                    <a:pt x="1476375" y="535051"/>
                    <a:pt x="1476375" y="888365"/>
                  </a:cubicBezTo>
                  <a:cubicBezTo>
                    <a:pt x="1476375" y="1241933"/>
                    <a:pt x="1567561" y="1559560"/>
                    <a:pt x="1711960" y="1776857"/>
                  </a:cubicBezTo>
                  <a:cubicBezTo>
                    <a:pt x="1856359" y="1559433"/>
                    <a:pt x="1947418" y="1241806"/>
                    <a:pt x="1947418" y="888365"/>
                  </a:cubicBezTo>
                  <a:cubicBezTo>
                    <a:pt x="1947418" y="534924"/>
                    <a:pt x="1856486" y="217678"/>
                    <a:pt x="1712087" y="0"/>
                  </a:cubicBezTo>
                  <a:moveTo>
                    <a:pt x="720852" y="1361821"/>
                  </a:moveTo>
                  <a:cubicBezTo>
                    <a:pt x="900557" y="1465580"/>
                    <a:pt x="1081405" y="1536446"/>
                    <a:pt x="1241171" y="1571752"/>
                  </a:cubicBezTo>
                  <a:lnTo>
                    <a:pt x="1342644" y="1589786"/>
                  </a:lnTo>
                  <a:cubicBezTo>
                    <a:pt x="1363980" y="1592580"/>
                    <a:pt x="1384681" y="1594739"/>
                    <a:pt x="1404874" y="1596009"/>
                  </a:cubicBezTo>
                  <a:cubicBezTo>
                    <a:pt x="1297051" y="1435354"/>
                    <a:pt x="1104265" y="1262126"/>
                    <a:pt x="859917" y="1121029"/>
                  </a:cubicBezTo>
                  <a:cubicBezTo>
                    <a:pt x="615569" y="979932"/>
                    <a:pt x="369062" y="899795"/>
                    <a:pt x="176149" y="886714"/>
                  </a:cubicBezTo>
                  <a:cubicBezTo>
                    <a:pt x="283845" y="1047369"/>
                    <a:pt x="476504" y="1220724"/>
                    <a:pt x="720979" y="1361821"/>
                  </a:cubicBezTo>
                </a:path>
              </a:pathLst>
            </a:custGeom>
            <a:solidFill>
              <a:srgbClr val="DBA328"/>
            </a:solidFill>
          </p:spPr>
          <p:txBody>
            <a:bodyPr/>
            <a:lstStyle/>
            <a:p>
              <a:endParaRPr lang="en-IN" dirty="0"/>
            </a:p>
          </p:txBody>
        </p:sp>
        <p:sp>
          <p:nvSpPr>
            <p:cNvPr id="20" name="Freeform 20"/>
            <p:cNvSpPr/>
            <p:nvPr/>
          </p:nvSpPr>
          <p:spPr>
            <a:xfrm>
              <a:off x="188087" y="2494788"/>
              <a:ext cx="1031875" cy="738251"/>
            </a:xfrm>
            <a:custGeom>
              <a:avLst/>
              <a:gdLst/>
              <a:ahLst/>
              <a:cxnLst/>
              <a:rect l="l" t="t" r="r" b="b"/>
              <a:pathLst>
                <a:path w="1031875" h="738251">
                  <a:moveTo>
                    <a:pt x="1031875" y="257175"/>
                  </a:moveTo>
                  <a:lnTo>
                    <a:pt x="550799" y="738251"/>
                  </a:lnTo>
                  <a:cubicBezTo>
                    <a:pt x="307721" y="546608"/>
                    <a:pt x="116205" y="292481"/>
                    <a:pt x="0" y="0"/>
                  </a:cubicBezTo>
                  <a:lnTo>
                    <a:pt x="805053" y="0"/>
                  </a:lnTo>
                  <a:cubicBezTo>
                    <a:pt x="865251" y="98298"/>
                    <a:pt x="942086" y="185420"/>
                    <a:pt x="1031875" y="257175"/>
                  </a:cubicBezTo>
                </a:path>
              </a:pathLst>
            </a:custGeom>
            <a:solidFill>
              <a:srgbClr val="FFFFFF"/>
            </a:solidFill>
          </p:spPr>
          <p:txBody>
            <a:bodyPr/>
            <a:lstStyle/>
            <a:p>
              <a:endParaRPr lang="en-IN" dirty="0"/>
            </a:p>
          </p:txBody>
        </p:sp>
        <p:sp>
          <p:nvSpPr>
            <p:cNvPr id="21" name="Freeform 21"/>
            <p:cNvSpPr/>
            <p:nvPr/>
          </p:nvSpPr>
          <p:spPr>
            <a:xfrm>
              <a:off x="63500" y="1840230"/>
              <a:ext cx="1390904" cy="959612"/>
            </a:xfrm>
            <a:custGeom>
              <a:avLst/>
              <a:gdLst/>
              <a:ahLst/>
              <a:cxnLst/>
              <a:rect l="l" t="t" r="r" b="b"/>
              <a:pathLst>
                <a:path w="1390904" h="959612">
                  <a:moveTo>
                    <a:pt x="784733" y="139954"/>
                  </a:moveTo>
                  <a:cubicBezTo>
                    <a:pt x="784733" y="117348"/>
                    <a:pt x="803148" y="98933"/>
                    <a:pt x="825754" y="98933"/>
                  </a:cubicBezTo>
                  <a:cubicBezTo>
                    <a:pt x="848360" y="98933"/>
                    <a:pt x="866775" y="117348"/>
                    <a:pt x="866775" y="139954"/>
                  </a:cubicBezTo>
                  <a:cubicBezTo>
                    <a:pt x="866775" y="501650"/>
                    <a:pt x="1079754" y="814578"/>
                    <a:pt x="1387094" y="959612"/>
                  </a:cubicBezTo>
                  <a:lnTo>
                    <a:pt x="1387094" y="349377"/>
                  </a:lnTo>
                  <a:cubicBezTo>
                    <a:pt x="1387094" y="333756"/>
                    <a:pt x="1387348" y="316103"/>
                    <a:pt x="1387729" y="296799"/>
                  </a:cubicBezTo>
                  <a:cubicBezTo>
                    <a:pt x="1389126" y="217043"/>
                    <a:pt x="1390904" y="110490"/>
                    <a:pt x="1373505" y="4953"/>
                  </a:cubicBezTo>
                  <a:lnTo>
                    <a:pt x="1306703" y="0"/>
                  </a:lnTo>
                  <a:lnTo>
                    <a:pt x="0" y="0"/>
                  </a:lnTo>
                  <a:cubicBezTo>
                    <a:pt x="0" y="200279"/>
                    <a:pt x="33147" y="392811"/>
                    <a:pt x="94361" y="572389"/>
                  </a:cubicBezTo>
                  <a:lnTo>
                    <a:pt x="884555" y="572389"/>
                  </a:lnTo>
                  <a:cubicBezTo>
                    <a:pt x="820674" y="441579"/>
                    <a:pt x="784733" y="294894"/>
                    <a:pt x="784733" y="139954"/>
                  </a:cubicBezTo>
                </a:path>
              </a:pathLst>
            </a:custGeom>
            <a:solidFill>
              <a:srgbClr val="FFFFFF"/>
            </a:solidFill>
          </p:spPr>
          <p:txBody>
            <a:bodyPr/>
            <a:lstStyle/>
            <a:p>
              <a:endParaRPr lang="en-IN" dirty="0"/>
            </a:p>
          </p:txBody>
        </p:sp>
        <p:sp>
          <p:nvSpPr>
            <p:cNvPr id="22" name="Freeform 22"/>
            <p:cNvSpPr/>
            <p:nvPr/>
          </p:nvSpPr>
          <p:spPr>
            <a:xfrm>
              <a:off x="1523111" y="1866011"/>
              <a:ext cx="272161" cy="1019175"/>
            </a:xfrm>
            <a:custGeom>
              <a:avLst/>
              <a:gdLst/>
              <a:ahLst/>
              <a:cxnLst/>
              <a:rect l="l" t="t" r="r" b="b"/>
              <a:pathLst>
                <a:path w="272161" h="1019175">
                  <a:moveTo>
                    <a:pt x="0" y="127"/>
                  </a:moveTo>
                  <a:cubicBezTo>
                    <a:pt x="12954" y="100457"/>
                    <a:pt x="11303" y="197485"/>
                    <a:pt x="10160" y="272415"/>
                  </a:cubicBezTo>
                  <a:lnTo>
                    <a:pt x="9525" y="323596"/>
                  </a:lnTo>
                  <a:lnTo>
                    <a:pt x="9525" y="967613"/>
                  </a:lnTo>
                  <a:cubicBezTo>
                    <a:pt x="92202" y="997331"/>
                    <a:pt x="180340" y="1014984"/>
                    <a:pt x="272161" y="1019175"/>
                  </a:cubicBezTo>
                  <a:lnTo>
                    <a:pt x="272161" y="248031"/>
                  </a:lnTo>
                  <a:cubicBezTo>
                    <a:pt x="219583" y="132334"/>
                    <a:pt x="121158" y="41910"/>
                    <a:pt x="0" y="0"/>
                  </a:cubicBezTo>
                </a:path>
              </a:pathLst>
            </a:custGeom>
            <a:solidFill>
              <a:srgbClr val="FFFFFF"/>
            </a:solidFill>
          </p:spPr>
          <p:txBody>
            <a:bodyPr/>
            <a:lstStyle/>
            <a:p>
              <a:endParaRPr lang="en-IN" dirty="0"/>
            </a:p>
          </p:txBody>
        </p:sp>
        <p:sp>
          <p:nvSpPr>
            <p:cNvPr id="23" name="Freeform 23"/>
            <p:cNvSpPr/>
            <p:nvPr/>
          </p:nvSpPr>
          <p:spPr>
            <a:xfrm>
              <a:off x="805053" y="2801239"/>
              <a:ext cx="990219" cy="812165"/>
            </a:xfrm>
            <a:custGeom>
              <a:avLst/>
              <a:gdLst/>
              <a:ahLst/>
              <a:cxnLst/>
              <a:rect l="l" t="t" r="r" b="b"/>
              <a:pathLst>
                <a:path w="990219" h="812165">
                  <a:moveTo>
                    <a:pt x="669290" y="98425"/>
                  </a:moveTo>
                  <a:lnTo>
                    <a:pt x="667766" y="97790"/>
                  </a:lnTo>
                  <a:cubicBezTo>
                    <a:pt x="601472" y="71501"/>
                    <a:pt x="539369" y="38735"/>
                    <a:pt x="481584" y="0"/>
                  </a:cubicBezTo>
                  <a:lnTo>
                    <a:pt x="0" y="481711"/>
                  </a:lnTo>
                  <a:cubicBezTo>
                    <a:pt x="280162" y="682625"/>
                    <a:pt x="621284" y="803783"/>
                    <a:pt x="990219" y="812165"/>
                  </a:cubicBezTo>
                  <a:lnTo>
                    <a:pt x="990219" y="165989"/>
                  </a:lnTo>
                  <a:cubicBezTo>
                    <a:pt x="879983" y="161544"/>
                    <a:pt x="774192" y="138938"/>
                    <a:pt x="676021" y="100838"/>
                  </a:cubicBezTo>
                  <a:lnTo>
                    <a:pt x="671449" y="99187"/>
                  </a:lnTo>
                </a:path>
              </a:pathLst>
            </a:custGeom>
            <a:solidFill>
              <a:srgbClr val="FFFFFF"/>
            </a:solidFill>
          </p:spPr>
          <p:txBody>
            <a:bodyPr/>
            <a:lstStyle/>
            <a:p>
              <a:endParaRPr lang="en-IN" dirty="0"/>
            </a:p>
          </p:txBody>
        </p:sp>
        <p:sp>
          <p:nvSpPr>
            <p:cNvPr id="24" name="Freeform 24"/>
            <p:cNvSpPr/>
            <p:nvPr/>
          </p:nvSpPr>
          <p:spPr>
            <a:xfrm>
              <a:off x="1877314" y="1865503"/>
              <a:ext cx="274955" cy="1019683"/>
            </a:xfrm>
            <a:custGeom>
              <a:avLst/>
              <a:gdLst/>
              <a:ahLst/>
              <a:cxnLst/>
              <a:rect l="l" t="t" r="r" b="b"/>
              <a:pathLst>
                <a:path w="274955" h="1019683">
                  <a:moveTo>
                    <a:pt x="0" y="251587"/>
                  </a:moveTo>
                  <a:lnTo>
                    <a:pt x="0" y="1019683"/>
                  </a:lnTo>
                  <a:cubicBezTo>
                    <a:pt x="92710" y="1015619"/>
                    <a:pt x="181864" y="997331"/>
                    <a:pt x="265430" y="967105"/>
                  </a:cubicBezTo>
                  <a:lnTo>
                    <a:pt x="265430" y="324104"/>
                  </a:lnTo>
                  <a:cubicBezTo>
                    <a:pt x="265430" y="308864"/>
                    <a:pt x="265049" y="291719"/>
                    <a:pt x="264795" y="272923"/>
                  </a:cubicBezTo>
                  <a:cubicBezTo>
                    <a:pt x="263652" y="197739"/>
                    <a:pt x="262001" y="100457"/>
                    <a:pt x="274955" y="0"/>
                  </a:cubicBezTo>
                  <a:cubicBezTo>
                    <a:pt x="152146" y="42037"/>
                    <a:pt x="52451" y="133985"/>
                    <a:pt x="0" y="251587"/>
                  </a:cubicBezTo>
                </a:path>
              </a:pathLst>
            </a:custGeom>
            <a:solidFill>
              <a:srgbClr val="FFFFFF"/>
            </a:solidFill>
          </p:spPr>
          <p:txBody>
            <a:bodyPr/>
            <a:lstStyle/>
            <a:p>
              <a:endParaRPr lang="en-IN" dirty="0"/>
            </a:p>
          </p:txBody>
        </p:sp>
        <p:sp>
          <p:nvSpPr>
            <p:cNvPr id="25" name="Freeform 25"/>
            <p:cNvSpPr/>
            <p:nvPr/>
          </p:nvSpPr>
          <p:spPr>
            <a:xfrm>
              <a:off x="1877187" y="2800604"/>
              <a:ext cx="991616" cy="812800"/>
            </a:xfrm>
            <a:custGeom>
              <a:avLst/>
              <a:gdLst/>
              <a:ahLst/>
              <a:cxnLst/>
              <a:rect l="l" t="t" r="r" b="b"/>
              <a:pathLst>
                <a:path w="991616" h="812800">
                  <a:moveTo>
                    <a:pt x="330708" y="95123"/>
                  </a:moveTo>
                  <a:lnTo>
                    <a:pt x="318008" y="100203"/>
                  </a:lnTo>
                  <a:lnTo>
                    <a:pt x="310896" y="102870"/>
                  </a:lnTo>
                  <a:cubicBezTo>
                    <a:pt x="213614" y="140081"/>
                    <a:pt x="109220" y="162433"/>
                    <a:pt x="0" y="166751"/>
                  </a:cubicBezTo>
                  <a:lnTo>
                    <a:pt x="0" y="812800"/>
                  </a:lnTo>
                  <a:cubicBezTo>
                    <a:pt x="369443" y="804799"/>
                    <a:pt x="711073" y="683641"/>
                    <a:pt x="991616" y="482346"/>
                  </a:cubicBezTo>
                  <a:lnTo>
                    <a:pt x="509270" y="0"/>
                  </a:lnTo>
                  <a:cubicBezTo>
                    <a:pt x="453517" y="37592"/>
                    <a:pt x="393700" y="69596"/>
                    <a:pt x="330708" y="95250"/>
                  </a:cubicBezTo>
                </a:path>
              </a:pathLst>
            </a:custGeom>
            <a:solidFill>
              <a:srgbClr val="FFFFFF"/>
            </a:solidFill>
          </p:spPr>
          <p:txBody>
            <a:bodyPr/>
            <a:lstStyle/>
            <a:p>
              <a:endParaRPr lang="en-IN" dirty="0"/>
            </a:p>
          </p:txBody>
        </p:sp>
        <p:sp>
          <p:nvSpPr>
            <p:cNvPr id="26" name="Freeform 26"/>
            <p:cNvSpPr/>
            <p:nvPr/>
          </p:nvSpPr>
          <p:spPr>
            <a:xfrm>
              <a:off x="2453132" y="2494788"/>
              <a:ext cx="1032637" cy="738251"/>
            </a:xfrm>
            <a:custGeom>
              <a:avLst/>
              <a:gdLst/>
              <a:ahLst/>
              <a:cxnLst/>
              <a:rect l="l" t="t" r="r" b="b"/>
              <a:pathLst>
                <a:path w="1032637" h="738251">
                  <a:moveTo>
                    <a:pt x="127" y="256540"/>
                  </a:moveTo>
                  <a:lnTo>
                    <a:pt x="481838" y="738251"/>
                  </a:lnTo>
                  <a:cubicBezTo>
                    <a:pt x="724916" y="546481"/>
                    <a:pt x="916432" y="292481"/>
                    <a:pt x="1032637" y="0"/>
                  </a:cubicBezTo>
                  <a:lnTo>
                    <a:pt x="226187" y="0"/>
                  </a:lnTo>
                  <a:cubicBezTo>
                    <a:pt x="166116" y="98171"/>
                    <a:pt x="89535" y="185039"/>
                    <a:pt x="0" y="256540"/>
                  </a:cubicBezTo>
                </a:path>
              </a:pathLst>
            </a:custGeom>
            <a:solidFill>
              <a:srgbClr val="FFFFFF"/>
            </a:solidFill>
          </p:spPr>
          <p:txBody>
            <a:bodyPr/>
            <a:lstStyle/>
            <a:p>
              <a:endParaRPr lang="en-IN" dirty="0"/>
            </a:p>
          </p:txBody>
        </p:sp>
        <p:sp>
          <p:nvSpPr>
            <p:cNvPr id="27" name="Freeform 27"/>
            <p:cNvSpPr/>
            <p:nvPr/>
          </p:nvSpPr>
          <p:spPr>
            <a:xfrm>
              <a:off x="2221103" y="1840357"/>
              <a:ext cx="1389507" cy="958342"/>
            </a:xfrm>
            <a:custGeom>
              <a:avLst/>
              <a:gdLst/>
              <a:ahLst/>
              <a:cxnLst/>
              <a:rect l="l" t="t" r="r" b="b"/>
              <a:pathLst>
                <a:path w="1389507" h="958342">
                  <a:moveTo>
                    <a:pt x="82550" y="0"/>
                  </a:moveTo>
                  <a:lnTo>
                    <a:pt x="17399" y="4572"/>
                  </a:lnTo>
                  <a:cubicBezTo>
                    <a:pt x="0" y="110109"/>
                    <a:pt x="1778" y="216916"/>
                    <a:pt x="3175" y="296799"/>
                  </a:cubicBezTo>
                  <a:lnTo>
                    <a:pt x="3810" y="349377"/>
                  </a:lnTo>
                  <a:lnTo>
                    <a:pt x="3810" y="958342"/>
                  </a:lnTo>
                  <a:cubicBezTo>
                    <a:pt x="309626" y="812673"/>
                    <a:pt x="521335" y="500507"/>
                    <a:pt x="521335" y="139954"/>
                  </a:cubicBezTo>
                  <a:cubicBezTo>
                    <a:pt x="521335" y="117348"/>
                    <a:pt x="539750" y="98933"/>
                    <a:pt x="562356" y="98933"/>
                  </a:cubicBezTo>
                  <a:cubicBezTo>
                    <a:pt x="584962" y="98933"/>
                    <a:pt x="603377" y="117348"/>
                    <a:pt x="603377" y="139954"/>
                  </a:cubicBezTo>
                  <a:cubicBezTo>
                    <a:pt x="603377" y="294894"/>
                    <a:pt x="567436" y="441706"/>
                    <a:pt x="503809" y="572389"/>
                  </a:cubicBezTo>
                  <a:lnTo>
                    <a:pt x="1295146" y="572389"/>
                  </a:lnTo>
                  <a:cubicBezTo>
                    <a:pt x="1356360" y="392811"/>
                    <a:pt x="1389507" y="200279"/>
                    <a:pt x="1389507" y="0"/>
                  </a:cubicBezTo>
                  <a:close/>
                </a:path>
              </a:pathLst>
            </a:custGeom>
            <a:solidFill>
              <a:srgbClr val="FFFFFF"/>
            </a:solidFill>
          </p:spPr>
          <p:txBody>
            <a:bodyPr/>
            <a:lstStyle/>
            <a:p>
              <a:endParaRPr lang="en-IN" dirty="0"/>
            </a:p>
          </p:txBody>
        </p:sp>
      </p:grpSp>
      <p:sp>
        <p:nvSpPr>
          <p:cNvPr id="28" name="TextBox 27"/>
          <p:cNvSpPr txBox="1"/>
          <p:nvPr/>
        </p:nvSpPr>
        <p:spPr>
          <a:xfrm>
            <a:off x="428564" y="2857484"/>
            <a:ext cx="6143668" cy="369332"/>
          </a:xfrm>
          <a:prstGeom prst="rect">
            <a:avLst/>
          </a:prstGeom>
          <a:noFill/>
        </p:spPr>
        <p:txBody>
          <a:bodyPr wrap="square" rtlCol="0">
            <a:spAutoFit/>
          </a:bodyPr>
          <a:lstStyle/>
          <a:p>
            <a:endParaRPr lang="en-US" dirty="0"/>
          </a:p>
        </p:txBody>
      </p:sp>
      <p:sp>
        <p:nvSpPr>
          <p:cNvPr id="30" name="TextBox 29"/>
          <p:cNvSpPr txBox="1"/>
          <p:nvPr/>
        </p:nvSpPr>
        <p:spPr>
          <a:xfrm>
            <a:off x="554349" y="1711763"/>
            <a:ext cx="6645436" cy="6863417"/>
          </a:xfrm>
          <a:prstGeom prst="rect">
            <a:avLst/>
          </a:prstGeom>
          <a:noFill/>
        </p:spPr>
        <p:txBody>
          <a:bodyPr wrap="square" rtlCol="0">
            <a:spAutoFit/>
          </a:bodyPr>
          <a:lstStyle/>
          <a:p>
            <a:pPr marL="457200" marR="0" indent="-457200" algn="just">
              <a:buFont typeface="Arial" panose="020B0604020202020204" pitchFamily="34" charset="0"/>
              <a:buChar char="•"/>
            </a:pPr>
            <a:r>
              <a:rPr lang="en-US" sz="2400" kern="100" dirty="0">
                <a:latin typeface="Times New Roman" panose="02020603050405020304" pitchFamily="18" charset="0"/>
                <a:ea typeface="SimSun" panose="02010600030101010101" pitchFamily="2" charset="-122"/>
                <a:cs typeface="Times New Roman" panose="02020603050405020304" pitchFamily="18" charset="0"/>
              </a:rPr>
              <a:t>T</a:t>
            </a:r>
            <a:r>
              <a:rPr lang="en-US" sz="2400" kern="100" dirty="0">
                <a:effectLst/>
                <a:latin typeface="Times New Roman" panose="02020603050405020304" pitchFamily="18" charset="0"/>
                <a:ea typeface="SimSun" panose="02010600030101010101" pitchFamily="2" charset="-122"/>
                <a:cs typeface="Times New Roman" panose="02020603050405020304" pitchFamily="18" charset="0"/>
              </a:rPr>
              <a:t>o design and develop a reconfigurable bandstop filter with adaptive frequency response capabilities to meet evolving signal processing demands. </a:t>
            </a: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457200" algn="just">
              <a:buFont typeface="Arial" panose="020B0604020202020204" pitchFamily="34" charset="0"/>
              <a:buChar char="•"/>
            </a:pP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457200" algn="just">
              <a:buFont typeface="Arial" panose="020B0604020202020204" pitchFamily="34" charset="0"/>
              <a:buChar char="•"/>
            </a:pPr>
            <a:r>
              <a:rPr lang="en-US" sz="2400" kern="100" dirty="0">
                <a:effectLst/>
                <a:latin typeface="Times New Roman" panose="02020603050405020304" pitchFamily="18" charset="0"/>
                <a:ea typeface="SimSun" panose="02010600030101010101" pitchFamily="2" charset="-122"/>
                <a:cs typeface="Times New Roman" panose="02020603050405020304" pitchFamily="18" charset="0"/>
              </a:rPr>
              <a:t>This filter will streamline system complexity, reduce physical size, and lower costs by integrating multiple filtering functions within a single device, eliminating the need for additional filters. </a:t>
            </a: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457200" algn="just">
              <a:buFont typeface="Arial" panose="020B0604020202020204" pitchFamily="34" charset="0"/>
              <a:buChar char="•"/>
            </a:pP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457200" marR="0" indent="-457200" algn="just">
              <a:buFont typeface="Arial" panose="020B0604020202020204" pitchFamily="34" charset="0"/>
              <a:buChar char="•"/>
            </a:pPr>
            <a:r>
              <a:rPr lang="en-US" sz="2400" kern="100" dirty="0">
                <a:effectLst/>
                <a:latin typeface="Times New Roman" panose="02020603050405020304" pitchFamily="18" charset="0"/>
                <a:ea typeface="SimSun" panose="02010600030101010101" pitchFamily="2" charset="-122"/>
                <a:cs typeface="Times New Roman" panose="02020603050405020304" pitchFamily="18" charset="0"/>
              </a:rPr>
              <a:t>By enabling dynamic frequency adjustments, the reconfigurable filter will maximize bandwidth utilization and optimize signal processing across diverse applications. Additionally, the compact design will ensure suitability for compact, versatile systems.</a:t>
            </a: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3200" dirty="0">
              <a:solidFill>
                <a:srgbClr val="FF0000"/>
              </a:solidFill>
            </a:endParaRPr>
          </a:p>
        </p:txBody>
      </p:sp>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11876961" y="2719364"/>
            <a:ext cx="5557082" cy="423826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94416" y="86325"/>
            <a:ext cx="13587888" cy="721351"/>
          </a:xfrm>
          <a:prstGeom prst="rect">
            <a:avLst/>
          </a:prstGeom>
        </p:spPr>
        <p:txBody>
          <a:bodyPr wrap="square" lIns="0" tIns="0" rIns="0" bIns="0" rtlCol="0" anchor="t">
            <a:spAutoFit/>
          </a:bodyPr>
          <a:lstStyle/>
          <a:p>
            <a:pPr algn="l">
              <a:lnSpc>
                <a:spcPts val="6020"/>
              </a:lnSpc>
              <a:spcBef>
                <a:spcPct val="0"/>
              </a:spcBef>
            </a:pPr>
            <a:r>
              <a:rPr lang="en-GB" sz="4800" b="1" dirty="0">
                <a:solidFill>
                  <a:srgbClr val="1B277B"/>
                </a:solidFill>
                <a:latin typeface="Times New Roman" panose="02020603050405020304" pitchFamily="18" charset="0"/>
                <a:cs typeface="Times New Roman" panose="02020603050405020304" pitchFamily="18" charset="0"/>
              </a:rPr>
              <a:t>Existing System</a:t>
            </a:r>
            <a:endParaRPr lang="en-US" sz="4800" b="1" dirty="0">
              <a:solidFill>
                <a:srgbClr val="1B277B"/>
              </a:solidFill>
              <a:latin typeface="Times New Roman" panose="02020603050405020304" pitchFamily="18" charset="0"/>
              <a:cs typeface="Times New Roman" panose="02020603050405020304" pitchFamily="18" charset="0"/>
            </a:endParaRPr>
          </a:p>
        </p:txBody>
      </p:sp>
      <p:sp>
        <p:nvSpPr>
          <p:cNvPr id="8" name="AutoShape 8"/>
          <p:cNvSpPr/>
          <p:nvPr/>
        </p:nvSpPr>
        <p:spPr>
          <a:xfrm flipH="1">
            <a:off x="1028720" y="2186817"/>
            <a:ext cx="0" cy="0"/>
          </a:xfrm>
          <a:prstGeom prst="line">
            <a:avLst/>
          </a:prstGeom>
          <a:ln w="19050" cap="flat">
            <a:solidFill>
              <a:srgbClr val="000000"/>
            </a:solidFill>
            <a:prstDash val="solid"/>
            <a:headEnd type="none" w="sm" len="sm"/>
            <a:tailEnd type="none" w="sm" len="sm"/>
          </a:ln>
        </p:spPr>
        <p:txBody>
          <a:bodyPr/>
          <a:lstStyle/>
          <a:p>
            <a:endParaRPr lang="en-IN" dirty="0"/>
          </a:p>
        </p:txBody>
      </p:sp>
      <p:sp>
        <p:nvSpPr>
          <p:cNvPr id="23" name="AutoShape 10"/>
          <p:cNvSpPr/>
          <p:nvPr/>
        </p:nvSpPr>
        <p:spPr>
          <a:xfrm flipV="1">
            <a:off x="467552" y="829559"/>
            <a:ext cx="13041616" cy="67948"/>
          </a:xfrm>
          <a:prstGeom prst="line">
            <a:avLst/>
          </a:prstGeom>
          <a:ln w="38100" cap="flat">
            <a:solidFill>
              <a:srgbClr val="1E0B93"/>
            </a:solidFill>
            <a:prstDash val="solid"/>
            <a:headEnd type="none" w="sm" len="sm"/>
            <a:tailEnd type="none" w="sm" len="sm"/>
          </a:ln>
        </p:spPr>
        <p:txBody>
          <a:bodyPr/>
          <a:lstStyle/>
          <a:p>
            <a:endParaRPr lang="en-IN" dirty="0">
              <a:ln>
                <a:solidFill>
                  <a:srgbClr val="1E0B93"/>
                </a:solidFill>
              </a:ln>
            </a:endParaRPr>
          </a:p>
        </p:txBody>
      </p:sp>
      <p:sp>
        <p:nvSpPr>
          <p:cNvPr id="24" name="Rectangle 23"/>
          <p:cNvSpPr/>
          <p:nvPr/>
        </p:nvSpPr>
        <p:spPr>
          <a:xfrm>
            <a:off x="785754" y="2643170"/>
            <a:ext cx="13542822" cy="706755"/>
          </a:xfrm>
          <a:prstGeom prst="rect">
            <a:avLst/>
          </a:prstGeom>
        </p:spPr>
        <p:txBody>
          <a:bodyPr wrap="square">
            <a:spAutoFit/>
          </a:bodyPr>
          <a:lstStyle/>
          <a:p>
            <a:endParaRPr lang="en-GB" sz="4000" dirty="0">
              <a:solidFill>
                <a:srgbClr val="FF0000"/>
              </a:solidFill>
              <a:latin typeface="Arial" panose="020B0604020202020204" pitchFamily="34" charset="0"/>
              <a:cs typeface="Arial" panose="020B0604020202020204" pitchFamily="34" charset="0"/>
            </a:endParaRPr>
          </a:p>
        </p:txBody>
      </p:sp>
      <p:sp>
        <p:nvSpPr>
          <p:cNvPr id="33" name="Rectangle 8"/>
          <p:cNvSpPr>
            <a:spLocks noChangeArrowheads="1"/>
          </p:cNvSpPr>
          <p:nvPr/>
        </p:nvSpPr>
        <p:spPr bwMode="auto">
          <a:xfrm>
            <a:off x="339166" y="1103426"/>
            <a:ext cx="11737304"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lang="en-US" altLang="en-US" sz="4000" b="1" dirty="0">
                <a:solidFill>
                  <a:schemeClr val="tx2"/>
                </a:solidFill>
                <a:latin typeface="Times New Roman" panose="02020603050405020304" pitchFamily="18" charset="0"/>
                <a:cs typeface="Times New Roman" panose="02020603050405020304" pitchFamily="18" charset="0"/>
              </a:rPr>
              <a:t>Drawbacks in the existing system are:</a:t>
            </a:r>
            <a:endParaRPr lang="en-US" altLang="en-US" sz="4000" b="1" dirty="0">
              <a:solidFill>
                <a:schemeClr val="tx2"/>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endParaRPr lang="en-US" altLang="en-US" sz="4000" b="1" dirty="0">
              <a:solidFill>
                <a:schemeClr val="tx2"/>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endParaRPr lang="en-US" altLang="en-US" sz="4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TextBox 26"/>
          <p:cNvSpPr txBox="1"/>
          <p:nvPr/>
        </p:nvSpPr>
        <p:spPr>
          <a:xfrm>
            <a:off x="223306" y="1986426"/>
            <a:ext cx="17429576" cy="7848302"/>
          </a:xfrm>
          <a:prstGeom prst="rect">
            <a:avLst/>
          </a:prstGeom>
          <a:noFill/>
        </p:spPr>
        <p:txBody>
          <a:bodyPr wrap="square" numCol="1"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pPr>
            <a:r>
              <a:rPr kumimoji="0" lang="en-US" altLang="en-US" sz="3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Limited Frequency Range</a:t>
            </a:r>
            <a:r>
              <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 The existing system operates around </a:t>
            </a:r>
            <a:r>
              <a:rPr kumimoji="0" lang="en-US" altLang="en-US" sz="3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1.5 GHz</a:t>
            </a:r>
            <a:r>
              <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restricting its application in multi-band and wideband communication systems. Expanding the frequency range requires additional design modifications, increasing complexity.</a:t>
            </a:r>
            <a:endPar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pPr>
            <a:r>
              <a:rPr kumimoji="0" lang="en-US" altLang="en-US" sz="3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High Insertion Loss</a:t>
            </a:r>
            <a:r>
              <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 The filter exhibits significant insertion loss in the passbands, leading to unwanted signal attenuation. This can degrade overall system performance, especially in applications requiring high signal integrity.</a:t>
            </a:r>
            <a:endPar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Courier New" panose="02070309020205020404" pitchFamily="49" charset="0"/>
              <a:buChar char="o"/>
            </a:pPr>
            <a:r>
              <a:rPr kumimoji="0" lang="en-US" altLang="en-US" sz="36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Fabrication Sensitivities</a:t>
            </a:r>
            <a:r>
              <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 – Small deviations in manufacturing processes such as etching, alignment, or soldering can cause variations in frequency response. These inconsistencies affect mass production and reproducibility of performance.</a:t>
            </a:r>
            <a:endParaRPr kumimoji="0" lang="en-US" altLang="en-US" sz="36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tags/tag1.xml><?xml version="1.0" encoding="utf-8"?>
<p:tagLst xmlns:p="http://schemas.openxmlformats.org/presentationml/2006/main">
  <p:tag name="TABLE_ENDDRAG_ORIGIN_RECT" val="1007*463"/>
  <p:tag name="TABLE_ENDDRAG_RECT" val="88*206*1007*463"/>
</p:tagLst>
</file>

<file path=ppt/tags/tag10.xml><?xml version="1.0" encoding="utf-8"?>
<p:tagLst xmlns:p="http://schemas.openxmlformats.org/presentationml/2006/main">
  <p:tag name="TABLE_ENDDRAG_ORIGIN_RECT" val="1003*540"/>
  <p:tag name="TABLE_ENDDRAG_RECT" val="116*160*1003*540"/>
</p:tagLst>
</file>

<file path=ppt/tags/tag2.xml><?xml version="1.0" encoding="utf-8"?>
<p:tagLst xmlns:p="http://schemas.openxmlformats.org/presentationml/2006/main">
  <p:tag name="TABLE_ENDDRAG_ORIGIN_RECT" val="252*339"/>
  <p:tag name="TABLE_ENDDRAG_RECT" val="971*315*252*339"/>
</p:tagLst>
</file>

<file path=ppt/tags/tag3.xml><?xml version="1.0" encoding="utf-8"?>
<p:tagLst xmlns:p="http://schemas.openxmlformats.org/presentationml/2006/main">
  <p:tag name="TABLE_ENDDRAG_ORIGIN_RECT" val="532*341"/>
  <p:tag name="TABLE_ENDDRAG_RECT" val="691*315*532*341"/>
</p:tagLst>
</file>

<file path=ppt/tags/tag4.xml><?xml version="1.0" encoding="utf-8"?>
<p:tagLst xmlns:p="http://schemas.openxmlformats.org/presentationml/2006/main">
  <p:tag name="TABLE_ENDDRAG_ORIGIN_RECT" val="252*339"/>
  <p:tag name="TABLE_ENDDRAG_RECT" val="971*315*252*339"/>
</p:tagLst>
</file>

<file path=ppt/tags/tag5.xml><?xml version="1.0" encoding="utf-8"?>
<p:tagLst xmlns:p="http://schemas.openxmlformats.org/presentationml/2006/main">
  <p:tag name="TABLE_ENDDRAG_ORIGIN_RECT" val="252*339"/>
  <p:tag name="TABLE_ENDDRAG_RECT" val="971*315*252*339"/>
</p:tagLst>
</file>

<file path=ppt/tags/tag6.xml><?xml version="1.0" encoding="utf-8"?>
<p:tagLst xmlns:p="http://schemas.openxmlformats.org/presentationml/2006/main">
  <p:tag name="TABLE_ENDDRAG_ORIGIN_RECT" val="532*341"/>
  <p:tag name="TABLE_ENDDRAG_RECT" val="691*315*532*341"/>
</p:tagLst>
</file>

<file path=ppt/tags/tag7.xml><?xml version="1.0" encoding="utf-8"?>
<p:tagLst xmlns:p="http://schemas.openxmlformats.org/presentationml/2006/main">
  <p:tag name="TABLE_ENDDRAG_ORIGIN_RECT" val="252*339"/>
  <p:tag name="TABLE_ENDDRAG_RECT" val="971*315*252*339"/>
</p:tagLst>
</file>

<file path=ppt/tags/tag8.xml><?xml version="1.0" encoding="utf-8"?>
<p:tagLst xmlns:p="http://schemas.openxmlformats.org/presentationml/2006/main">
  <p:tag name="TABLE_ENDDRAG_ORIGIN_RECT" val="252*339"/>
  <p:tag name="TABLE_ENDDRAG_RECT" val="971*315*252*339"/>
</p:tagLst>
</file>

<file path=ppt/tags/tag9.xml><?xml version="1.0" encoding="utf-8"?>
<p:tagLst xmlns:p="http://schemas.openxmlformats.org/presentationml/2006/main">
  <p:tag name="TABLE_ENDDRAG_ORIGIN_RECT" val="252*339"/>
  <p:tag name="TABLE_ENDDRAG_RECT" val="971*315*252*33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14056</Words>
  <Application>WPS Presentation</Application>
  <PresentationFormat>Custom</PresentationFormat>
  <Paragraphs>916</Paragraphs>
  <Slides>35</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35</vt:i4>
      </vt:variant>
    </vt:vector>
  </HeadingPairs>
  <TitlesOfParts>
    <vt:vector size="53" baseType="lpstr">
      <vt:lpstr>Arial</vt:lpstr>
      <vt:lpstr>SimSun</vt:lpstr>
      <vt:lpstr>Wingdings</vt:lpstr>
      <vt:lpstr>Times New Roman</vt:lpstr>
      <vt:lpstr>Trajan Pro</vt:lpstr>
      <vt:lpstr>Segoe Print</vt:lpstr>
      <vt:lpstr>Lato Bold</vt:lpstr>
      <vt:lpstr>League Spartan</vt:lpstr>
      <vt:lpstr>Lato Bold</vt:lpstr>
      <vt:lpstr>Times New Roman</vt:lpstr>
      <vt:lpstr>Courier New</vt:lpstr>
      <vt:lpstr>Calibri</vt:lpstr>
      <vt:lpstr>Microsoft YaHei</vt:lpstr>
      <vt:lpstr>Arial Unicode MS</vt:lpstr>
      <vt:lpstr>Poppins</vt:lpstr>
      <vt:lpstr>Noto Sans Symbols</vt:lpstr>
      <vt:lpstr>Cambria Math</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Slides</dc:title>
  <dc:creator>Sruthi Raja</dc:creator>
  <cp:lastModifiedBy>Diya 2617</cp:lastModifiedBy>
  <cp:revision>90</cp:revision>
  <dcterms:created xsi:type="dcterms:W3CDTF">2006-08-16T00:00:00Z</dcterms:created>
  <dcterms:modified xsi:type="dcterms:W3CDTF">2025-07-17T11:23:03Z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6C3BFFDCED0A46FEB33DFD39C94EB992_12</vt:lpwstr>
  </property>
  <property fmtid="{D5CDD505-2E9C-101B-9397-08002B2CF9AE}" pid="3" name="KSOProductBuildVer">
    <vt:lpwstr>1033-12.2.0.21931</vt:lpwstr>
  </property>
</Properties>
</file>