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56" r:id="rId2"/>
    <p:sldId id="260" r:id="rId3"/>
    <p:sldId id="258" r:id="rId4"/>
    <p:sldId id="259" r:id="rId5"/>
    <p:sldId id="261" r:id="rId6"/>
    <p:sldId id="262" r:id="rId7"/>
    <p:sldId id="263"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95D731-794C-46B8-984C-03A5C0AB7AF2}" v="1" dt="2025-04-06T19:17:20.8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thiya c.k" userId="675cf5fd7c07d5b8" providerId="LiveId" clId="{F095D731-794C-46B8-984C-03A5C0AB7AF2}"/>
    <pc:docChg chg="undo custSel modSld">
      <pc:chgData name="santhiya c.k" userId="675cf5fd7c07d5b8" providerId="LiveId" clId="{F095D731-794C-46B8-984C-03A5C0AB7AF2}" dt="2025-04-06T19:17:11.211" v="165" actId="14100"/>
      <pc:docMkLst>
        <pc:docMk/>
      </pc:docMkLst>
      <pc:sldChg chg="modSp mod">
        <pc:chgData name="santhiya c.k" userId="675cf5fd7c07d5b8" providerId="LiveId" clId="{F095D731-794C-46B8-984C-03A5C0AB7AF2}" dt="2025-04-06T19:17:11.211" v="165" actId="14100"/>
        <pc:sldMkLst>
          <pc:docMk/>
          <pc:sldMk cId="3639069185" sldId="256"/>
        </pc:sldMkLst>
        <pc:spChg chg="mod">
          <ac:chgData name="santhiya c.k" userId="675cf5fd7c07d5b8" providerId="LiveId" clId="{F095D731-794C-46B8-984C-03A5C0AB7AF2}" dt="2025-04-06T19:17:11.211" v="165" actId="14100"/>
          <ac:spMkLst>
            <pc:docMk/>
            <pc:sldMk cId="3639069185" sldId="256"/>
            <ac:spMk id="3" creationId="{8AB759E2-A44A-80A0-9F15-92EF1537A69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F03B48-EC05-4DCD-99A6-E3365252FE03}" type="datetimeFigureOut">
              <a:rPr lang="en-IN" smtClean="0"/>
              <a:t>06-04-2025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6462B9-6A92-4A88-B2ED-D2EDF395B47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847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F03B48-EC05-4DCD-99A6-E3365252FE03}" type="datetimeFigureOut">
              <a:rPr lang="en-IN" smtClean="0"/>
              <a:t>06-04-2025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6462B9-6A92-4A88-B2ED-D2EDF395B479}" type="slidenum">
              <a:rPr lang="en-IN" smtClean="0"/>
              <a:t>‹#›</a:t>
            </a:fld>
            <a:endParaRPr lang="en-IN"/>
          </a:p>
        </p:txBody>
      </p:sp>
    </p:spTree>
    <p:extLst>
      <p:ext uri="{BB962C8B-B14F-4D97-AF65-F5344CB8AC3E}">
        <p14:creationId xmlns:p14="http://schemas.microsoft.com/office/powerpoint/2010/main" val="19786783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F03B48-EC05-4DCD-99A6-E3365252FE03}" type="datetimeFigureOut">
              <a:rPr lang="en-IN" smtClean="0"/>
              <a:t>06-04-2025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6462B9-6A92-4A88-B2ED-D2EDF395B479}" type="slidenum">
              <a:rPr lang="en-IN" smtClean="0"/>
              <a:t>‹#›</a:t>
            </a:fld>
            <a:endParaRPr lang="en-IN"/>
          </a:p>
        </p:txBody>
      </p:sp>
    </p:spTree>
    <p:extLst>
      <p:ext uri="{BB962C8B-B14F-4D97-AF65-F5344CB8AC3E}">
        <p14:creationId xmlns:p14="http://schemas.microsoft.com/office/powerpoint/2010/main" val="330709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F03B48-EC05-4DCD-99A6-E3365252FE03}" type="datetimeFigureOut">
              <a:rPr lang="en-IN" smtClean="0"/>
              <a:t>06-04-2025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6462B9-6A92-4A88-B2ED-D2EDF395B479}" type="slidenum">
              <a:rPr lang="en-IN" smtClean="0"/>
              <a:t>‹#›</a:t>
            </a:fld>
            <a:endParaRPr lang="en-IN"/>
          </a:p>
        </p:txBody>
      </p:sp>
    </p:spTree>
    <p:extLst>
      <p:ext uri="{BB962C8B-B14F-4D97-AF65-F5344CB8AC3E}">
        <p14:creationId xmlns:p14="http://schemas.microsoft.com/office/powerpoint/2010/main" val="15401963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F03B48-EC05-4DCD-99A6-E3365252FE03}" type="datetimeFigureOut">
              <a:rPr lang="en-IN" smtClean="0"/>
              <a:t>06-04-2025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6462B9-6A92-4A88-B2ED-D2EDF395B47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54812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F03B48-EC05-4DCD-99A6-E3365252FE03}" type="datetimeFigureOut">
              <a:rPr lang="en-IN" smtClean="0"/>
              <a:t>06-04-2025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6462B9-6A92-4A88-B2ED-D2EDF395B479}" type="slidenum">
              <a:rPr lang="en-IN" smtClean="0"/>
              <a:t>‹#›</a:t>
            </a:fld>
            <a:endParaRPr lang="en-IN"/>
          </a:p>
        </p:txBody>
      </p:sp>
    </p:spTree>
    <p:extLst>
      <p:ext uri="{BB962C8B-B14F-4D97-AF65-F5344CB8AC3E}">
        <p14:creationId xmlns:p14="http://schemas.microsoft.com/office/powerpoint/2010/main" val="18988098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F03B48-EC05-4DCD-99A6-E3365252FE03}" type="datetimeFigureOut">
              <a:rPr lang="en-IN" smtClean="0"/>
              <a:t>06-04-2025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6462B9-6A92-4A88-B2ED-D2EDF395B479}" type="slidenum">
              <a:rPr lang="en-IN" smtClean="0"/>
              <a:t>‹#›</a:t>
            </a:fld>
            <a:endParaRPr lang="en-IN"/>
          </a:p>
        </p:txBody>
      </p:sp>
    </p:spTree>
    <p:extLst>
      <p:ext uri="{BB962C8B-B14F-4D97-AF65-F5344CB8AC3E}">
        <p14:creationId xmlns:p14="http://schemas.microsoft.com/office/powerpoint/2010/main" val="808515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F03B48-EC05-4DCD-99A6-E3365252FE03}" type="datetimeFigureOut">
              <a:rPr lang="en-IN" smtClean="0"/>
              <a:t>06-04-2025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6462B9-6A92-4A88-B2ED-D2EDF395B479}" type="slidenum">
              <a:rPr lang="en-IN" smtClean="0"/>
              <a:t>‹#›</a:t>
            </a:fld>
            <a:endParaRPr lang="en-IN"/>
          </a:p>
        </p:txBody>
      </p:sp>
    </p:spTree>
    <p:extLst>
      <p:ext uri="{BB962C8B-B14F-4D97-AF65-F5344CB8AC3E}">
        <p14:creationId xmlns:p14="http://schemas.microsoft.com/office/powerpoint/2010/main" val="29811807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AF03B48-EC05-4DCD-99A6-E3365252FE03}" type="datetimeFigureOut">
              <a:rPr lang="en-IN" smtClean="0"/>
              <a:t>06-04-2025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16462B9-6A92-4A88-B2ED-D2EDF395B479}" type="slidenum">
              <a:rPr lang="en-IN" smtClean="0"/>
              <a:t>‹#›</a:t>
            </a:fld>
            <a:endParaRPr lang="en-IN"/>
          </a:p>
        </p:txBody>
      </p:sp>
    </p:spTree>
    <p:extLst>
      <p:ext uri="{BB962C8B-B14F-4D97-AF65-F5344CB8AC3E}">
        <p14:creationId xmlns:p14="http://schemas.microsoft.com/office/powerpoint/2010/main" val="32341788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AF03B48-EC05-4DCD-99A6-E3365252FE03}" type="datetimeFigureOut">
              <a:rPr lang="en-IN" smtClean="0"/>
              <a:t>06-04-2025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16462B9-6A92-4A88-B2ED-D2EDF395B479}" type="slidenum">
              <a:rPr lang="en-IN" smtClean="0"/>
              <a:t>‹#›</a:t>
            </a:fld>
            <a:endParaRPr lang="en-IN"/>
          </a:p>
        </p:txBody>
      </p:sp>
    </p:spTree>
    <p:extLst>
      <p:ext uri="{BB962C8B-B14F-4D97-AF65-F5344CB8AC3E}">
        <p14:creationId xmlns:p14="http://schemas.microsoft.com/office/powerpoint/2010/main" val="8262480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F03B48-EC05-4DCD-99A6-E3365252FE03}" type="datetimeFigureOut">
              <a:rPr lang="en-IN" smtClean="0"/>
              <a:t>06-04-2025</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16462B9-6A92-4A88-B2ED-D2EDF395B479}" type="slidenum">
              <a:rPr lang="en-IN" smtClean="0"/>
              <a:t>‹#›</a:t>
            </a:fld>
            <a:endParaRPr lang="en-IN"/>
          </a:p>
        </p:txBody>
      </p:sp>
    </p:spTree>
    <p:extLst>
      <p:ext uri="{BB962C8B-B14F-4D97-AF65-F5344CB8AC3E}">
        <p14:creationId xmlns:p14="http://schemas.microsoft.com/office/powerpoint/2010/main" val="30997872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AF03B48-EC05-4DCD-99A6-E3365252FE03}" type="datetimeFigureOut">
              <a:rPr lang="en-IN" smtClean="0"/>
              <a:t>06-04-2025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16462B9-6A92-4A88-B2ED-D2EDF395B47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6937198"/>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CA320-44AD-4D2A-961E-8177CDCB6410}"/>
              </a:ext>
            </a:extLst>
          </p:cNvPr>
          <p:cNvSpPr>
            <a:spLocks noGrp="1"/>
          </p:cNvSpPr>
          <p:nvPr>
            <p:ph type="ctrTitle"/>
          </p:nvPr>
        </p:nvSpPr>
        <p:spPr/>
        <p:txBody>
          <a:bodyPr>
            <a:normAutofit/>
          </a:bodyPr>
          <a:lstStyle/>
          <a:p>
            <a:r>
              <a:rPr lang="en-US" sz="10000" b="1" dirty="0">
                <a:latin typeface="Times New Roman" panose="02020603050405020304" pitchFamily="18" charset="0"/>
                <a:cs typeface="Times New Roman" panose="02020603050405020304" pitchFamily="18" charset="0"/>
              </a:rPr>
              <a:t>E-LEARNING SYSTEM</a:t>
            </a:r>
            <a:endParaRPr lang="en-IN" sz="10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AB759E2-A44A-80A0-9F15-92EF1537A692}"/>
              </a:ext>
            </a:extLst>
          </p:cNvPr>
          <p:cNvSpPr>
            <a:spLocks noGrp="1"/>
          </p:cNvSpPr>
          <p:nvPr>
            <p:ph type="subTitle" idx="1"/>
          </p:nvPr>
        </p:nvSpPr>
        <p:spPr>
          <a:xfrm>
            <a:off x="1100051" y="4455620"/>
            <a:ext cx="10058400" cy="1551890"/>
          </a:xfrm>
        </p:spPr>
        <p:txBody>
          <a:bodyPr>
            <a:noAutofit/>
          </a:bodyPr>
          <a:lstStyle/>
          <a:p>
            <a:pPr algn="ctr">
              <a:lnSpc>
                <a:spcPct val="120000"/>
              </a:lnSpc>
              <a:spcBef>
                <a:spcPts val="0"/>
              </a:spcBef>
              <a:spcAft>
                <a:spcPts val="0"/>
              </a:spcAft>
            </a:pPr>
            <a:r>
              <a:rPr lang="en-US" sz="2000" b="1" dirty="0">
                <a:solidFill>
                  <a:schemeClr val="tx1"/>
                </a:solidFill>
                <a:latin typeface="Times New Roman" panose="02020603050405020304" pitchFamily="18" charset="0"/>
                <a:cs typeface="Times New Roman" panose="02020603050405020304" pitchFamily="18" charset="0"/>
              </a:rPr>
              <a:t>                                                                                       SANTHIYA CK</a:t>
            </a:r>
          </a:p>
          <a:p>
            <a:pPr algn="ctr">
              <a:lnSpc>
                <a:spcPct val="120000"/>
              </a:lnSpc>
              <a:spcBef>
                <a:spcPts val="0"/>
              </a:spcBef>
              <a:spcAft>
                <a:spcPts val="0"/>
              </a:spcAft>
            </a:pPr>
            <a:r>
              <a:rPr lang="en-US" sz="2000" b="1" dirty="0">
                <a:solidFill>
                  <a:schemeClr val="tx1"/>
                </a:solidFill>
                <a:latin typeface="Times New Roman" panose="02020603050405020304" pitchFamily="18" charset="0"/>
                <a:cs typeface="Times New Roman" panose="02020603050405020304" pitchFamily="18" charset="0"/>
              </a:rPr>
              <a:t>                                                                                23CSEA27</a:t>
            </a:r>
          </a:p>
          <a:p>
            <a:pPr algn="ctr">
              <a:lnSpc>
                <a:spcPct val="120000"/>
              </a:lnSpc>
              <a:spcBef>
                <a:spcPts val="0"/>
              </a:spcBef>
              <a:spcAft>
                <a:spcPts val="0"/>
              </a:spcAft>
            </a:pPr>
            <a:r>
              <a:rPr lang="en-US" sz="2000" b="1" dirty="0">
                <a:solidFill>
                  <a:schemeClr val="tx1"/>
                </a:solidFill>
                <a:latin typeface="Times New Roman" panose="02020603050405020304" pitchFamily="18" charset="0"/>
                <a:cs typeface="Times New Roman" panose="02020603050405020304" pitchFamily="18" charset="0"/>
              </a:rPr>
              <a:t>                                                                            II-MCA</a:t>
            </a:r>
          </a:p>
          <a:p>
            <a:pPr algn="ctr">
              <a:lnSpc>
                <a:spcPct val="120000"/>
              </a:lnSpc>
              <a:spcBef>
                <a:spcPts val="0"/>
              </a:spcBef>
              <a:spcAft>
                <a:spcPts val="0"/>
              </a:spcAft>
            </a:pPr>
            <a:r>
              <a:rPr lang="en-US" sz="2000" b="1" dirty="0">
                <a:solidFill>
                  <a:schemeClr val="tx1"/>
                </a:solidFill>
                <a:latin typeface="Times New Roman" panose="02020603050405020304" pitchFamily="18" charset="0"/>
                <a:cs typeface="Times New Roman" panose="02020603050405020304" pitchFamily="18" charset="0"/>
              </a:rPr>
              <a:t>                                                                              </a:t>
            </a:r>
            <a:r>
              <a:rPr lang="en-US" sz="2000" b="1">
                <a:solidFill>
                  <a:schemeClr val="tx1"/>
                </a:solidFill>
                <a:latin typeface="Times New Roman" panose="02020603050405020304" pitchFamily="18" charset="0"/>
                <a:cs typeface="Times New Roman" panose="02020603050405020304" pitchFamily="18" charset="0"/>
              </a:rPr>
              <a:t>bATCH-i</a:t>
            </a:r>
            <a:endParaRPr lang="en-IN"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90691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AAF53-59D8-7CD4-DD65-9963135ACBE0}"/>
              </a:ext>
            </a:extLst>
          </p:cNvPr>
          <p:cNvSpPr>
            <a:spLocks noGrp="1"/>
          </p:cNvSpPr>
          <p:nvPr>
            <p:ph type="title"/>
          </p:nvPr>
        </p:nvSpPr>
        <p:spPr/>
        <p:txBody>
          <a:bodyPr>
            <a:normAutofit/>
          </a:bodyPr>
          <a:lstStyle/>
          <a:p>
            <a:r>
              <a:rPr lang="en-US" sz="6000" b="1" dirty="0">
                <a:latin typeface="Times New Roman" panose="02020603050405020304" pitchFamily="18" charset="0"/>
                <a:cs typeface="Times New Roman" panose="02020603050405020304" pitchFamily="18" charset="0"/>
              </a:rPr>
              <a:t>MODULES</a:t>
            </a:r>
            <a:endParaRPr lang="en-IN" sz="6000" dirty="0"/>
          </a:p>
        </p:txBody>
      </p:sp>
      <p:sp>
        <p:nvSpPr>
          <p:cNvPr id="3" name="Content Placeholder 2">
            <a:extLst>
              <a:ext uri="{FF2B5EF4-FFF2-40B4-BE49-F238E27FC236}">
                <a16:creationId xmlns:a16="http://schemas.microsoft.com/office/drawing/2014/main" id="{F157729A-3D92-5DCA-4397-8DC31370B5F2}"/>
              </a:ext>
            </a:extLst>
          </p:cNvPr>
          <p:cNvSpPr>
            <a:spLocks noGrp="1"/>
          </p:cNvSpPr>
          <p:nvPr>
            <p:ph idx="1"/>
          </p:nvPr>
        </p:nvSpPr>
        <p:spPr>
          <a:xfrm>
            <a:off x="1097280" y="2101372"/>
            <a:ext cx="10058400" cy="4023360"/>
          </a:xfrm>
        </p:spPr>
        <p:txBody>
          <a:bodyPr/>
          <a:lstStyle/>
          <a:p>
            <a:pPr lvl="1" algn="just">
              <a:buNone/>
            </a:pPr>
            <a:r>
              <a:rPr lang="en-US" sz="2000" b="1" dirty="0">
                <a:latin typeface="Times New Roman" panose="02020603050405020304" pitchFamily="18" charset="0"/>
                <a:cs typeface="Times New Roman" panose="02020603050405020304" pitchFamily="18" charset="0"/>
              </a:rPr>
              <a:t>QUIZ AND ASSESSMENT MODULE </a:t>
            </a:r>
          </a:p>
          <a:p>
            <a:pPr lvl="2"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Quiz and Assessment Module allows educators to create online quizzes and assessments for evaluating student performance. This module supports automated grading systems that provide instant feedback to students after quiz completion. The performance results are stored in the database for future tracking and analysis.</a:t>
            </a:r>
          </a:p>
          <a:p>
            <a:pPr marL="384048" lvl="2" indent="0" algn="just">
              <a:buNone/>
            </a:pPr>
            <a:endParaRPr lang="en-US" sz="2000" dirty="0">
              <a:latin typeface="Times New Roman" panose="02020603050405020304" pitchFamily="18" charset="0"/>
              <a:cs typeface="Times New Roman" panose="02020603050405020304" pitchFamily="18" charset="0"/>
            </a:endParaRPr>
          </a:p>
          <a:p>
            <a:pPr marL="292608" lvl="1" indent="0" algn="just">
              <a:buNone/>
            </a:pPr>
            <a:r>
              <a:rPr lang="en-US" sz="2000" b="1" dirty="0">
                <a:latin typeface="Times New Roman" panose="02020603050405020304" pitchFamily="18" charset="0"/>
                <a:cs typeface="Times New Roman" panose="02020603050405020304" pitchFamily="18" charset="0"/>
              </a:rPr>
              <a:t>ADMIN PANEL MODULE </a:t>
            </a:r>
          </a:p>
          <a:p>
            <a:pPr lvl="2"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Admin Panel Module provides administrators with full control over managing the platform, including handling user accounts, monitoring course content, and managing system settings. This module offers analytics and insights on user activity, ensuring secure content moderation, role management, and performance monitoring.</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84641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1F460-3D1D-8E12-5661-783EA212F936}"/>
              </a:ext>
            </a:extLst>
          </p:cNvPr>
          <p:cNvSpPr>
            <a:spLocks noGrp="1"/>
          </p:cNvSpPr>
          <p:nvPr>
            <p:ph type="title"/>
          </p:nvPr>
        </p:nvSpPr>
        <p:spPr/>
        <p:txBody>
          <a:bodyPr>
            <a:normAutofit/>
          </a:bodyPr>
          <a:lstStyle/>
          <a:p>
            <a:r>
              <a:rPr lang="en-US" sz="6000" b="1" dirty="0">
                <a:latin typeface="Times New Roman" panose="02020603050405020304" pitchFamily="18" charset="0"/>
                <a:cs typeface="Times New Roman" panose="02020603050405020304" pitchFamily="18" charset="0"/>
              </a:rPr>
              <a:t>MODULES</a:t>
            </a:r>
            <a:endParaRPr lang="en-IN" sz="6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B8B284-FA88-A980-9B4A-4FB5AF3AD1E5}"/>
              </a:ext>
            </a:extLst>
          </p:cNvPr>
          <p:cNvSpPr>
            <a:spLocks noGrp="1"/>
          </p:cNvSpPr>
          <p:nvPr>
            <p:ph idx="1"/>
          </p:nvPr>
        </p:nvSpPr>
        <p:spPr>
          <a:xfrm>
            <a:off x="1097280" y="2150534"/>
            <a:ext cx="10058400" cy="4023360"/>
          </a:xfrm>
        </p:spPr>
        <p:txBody>
          <a:bodyPr/>
          <a:lstStyle/>
          <a:p>
            <a:pPr lvl="1" algn="just">
              <a:lnSpc>
                <a:spcPct val="100000"/>
              </a:lnSpc>
              <a:buNone/>
            </a:pPr>
            <a:r>
              <a:rPr lang="en-US"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DASHBOARD MODULE</a:t>
            </a:r>
          </a:p>
          <a:p>
            <a:pPr lvl="2" algn="just">
              <a:lnSpc>
                <a:spcPct val="10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The Dashboard Module serves as an interactive interface for students and instructors, providing an overview of student progress, enrolled courses, quizzes, and certifications. It offers easy navigation to different features and ensures a user-friendly experience.</a:t>
            </a:r>
          </a:p>
          <a:p>
            <a:pPr marL="201168" lvl="1"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201168" lvl="1" indent="0" algn="just">
              <a:lnSpc>
                <a:spcPct val="100000"/>
              </a:lnSpc>
              <a:buNone/>
            </a:pPr>
            <a:r>
              <a:rPr lang="en-US" sz="2000" b="1" dirty="0">
                <a:latin typeface="Times New Roman" panose="02020603050405020304" pitchFamily="18" charset="0"/>
                <a:cs typeface="Times New Roman" panose="02020603050405020304" pitchFamily="18" charset="0"/>
              </a:rPr>
              <a:t> DATABASE MANAGEMENT MODULE</a:t>
            </a:r>
          </a:p>
          <a:p>
            <a:pPr lvl="2" algn="just">
              <a:lnSpc>
                <a:spcPct val="100000"/>
              </a:lnSpc>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Database Management Module handles the storage, retrieval, and maintenance of all data within the system. It manages user profiles, course enrollments, quiz results, and certifications while ensuring data integrity, security, and efficient query processing for a seamless user experience.</a:t>
            </a:r>
          </a:p>
          <a:p>
            <a:pPr marL="0" indent="0" algn="just">
              <a:lnSpc>
                <a:spcPct val="10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39609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F15B0-7B0B-01BD-89DC-6216E3E35245}"/>
              </a:ext>
            </a:extLst>
          </p:cNvPr>
          <p:cNvSpPr>
            <a:spLocks noGrp="1"/>
          </p:cNvSpPr>
          <p:nvPr>
            <p:ph type="title"/>
          </p:nvPr>
        </p:nvSpPr>
        <p:spPr/>
        <p:txBody>
          <a:bodyPr>
            <a:normAutofit/>
          </a:bodyPr>
          <a:lstStyle/>
          <a:p>
            <a:r>
              <a:rPr lang="en-US" sz="6000" b="1" dirty="0">
                <a:latin typeface="Times New Roman" panose="02020603050405020304" pitchFamily="18" charset="0"/>
                <a:cs typeface="Times New Roman" panose="02020603050405020304" pitchFamily="18" charset="0"/>
              </a:rPr>
              <a:t>FLOW CHART</a:t>
            </a:r>
            <a:endParaRPr lang="en-IN" sz="60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2AA4F98-B75C-1423-1047-402EB25B63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2686" y="1737360"/>
            <a:ext cx="9035846" cy="4584782"/>
          </a:xfrm>
          <a:prstGeom prst="rect">
            <a:avLst/>
          </a:prstGeom>
        </p:spPr>
      </p:pic>
    </p:spTree>
    <p:extLst>
      <p:ext uri="{BB962C8B-B14F-4D97-AF65-F5344CB8AC3E}">
        <p14:creationId xmlns:p14="http://schemas.microsoft.com/office/powerpoint/2010/main" val="21300548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E75DDC-BD6B-F867-1F5E-4B6D5BDA3CD3}"/>
              </a:ext>
            </a:extLst>
          </p:cNvPr>
          <p:cNvSpPr>
            <a:spLocks noGrp="1"/>
          </p:cNvSpPr>
          <p:nvPr>
            <p:ph type="title"/>
          </p:nvPr>
        </p:nvSpPr>
        <p:spPr/>
        <p:txBody>
          <a:bodyPr>
            <a:normAutofit/>
          </a:bodyPr>
          <a:lstStyle/>
          <a:p>
            <a:r>
              <a:rPr lang="en-US" sz="6000" b="1" dirty="0">
                <a:latin typeface="Times New Roman" panose="02020603050405020304" pitchFamily="18" charset="0"/>
                <a:cs typeface="Times New Roman" panose="02020603050405020304" pitchFamily="18" charset="0"/>
              </a:rPr>
              <a:t>FEATURES</a:t>
            </a:r>
            <a:endParaRPr lang="en-IN" sz="60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91B2BBFE-9904-8F99-1312-9202529CBE75}"/>
              </a:ext>
            </a:extLst>
          </p:cNvPr>
          <p:cNvSpPr>
            <a:spLocks noGrp="1"/>
          </p:cNvSpPr>
          <p:nvPr>
            <p:ph idx="1"/>
          </p:nvPr>
        </p:nvSpPr>
        <p:spPr>
          <a:xfrm>
            <a:off x="1097280" y="2140702"/>
            <a:ext cx="10058400" cy="3886472"/>
          </a:xfrm>
        </p:spPr>
        <p:txBody>
          <a:bodyPr>
            <a:noAutofit/>
          </a:bodyPr>
          <a:lstStyle/>
          <a:p>
            <a:pPr lvl="1" algn="just">
              <a:lnSpc>
                <a:spcPct val="100000"/>
              </a:lnSpc>
              <a:spcBef>
                <a:spcPts val="600"/>
              </a:spcBef>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Provides role-based login for Students, Instructors, and Admins with encrypted password storage.</a:t>
            </a:r>
          </a:p>
          <a:p>
            <a:pPr lvl="1" algn="just">
              <a:lnSpc>
                <a:spcPct val="100000"/>
              </a:lnSpc>
              <a:spcBef>
                <a:spcPts val="600"/>
              </a:spcBef>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Allows uploading and managing Videos, PDFs, Notes, and Study Materials for easy access.</a:t>
            </a:r>
          </a:p>
          <a:p>
            <a:pPr lvl="1" algn="just">
              <a:lnSpc>
                <a:spcPct val="100000"/>
              </a:lnSpc>
              <a:spcBef>
                <a:spcPts val="600"/>
              </a:spcBef>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Enables quiz creation by instructors with automated grading and instant result generation.</a:t>
            </a:r>
          </a:p>
          <a:p>
            <a:pPr lvl="1" algn="just">
              <a:lnSpc>
                <a:spcPct val="100000"/>
              </a:lnSpc>
              <a:spcBef>
                <a:spcPts val="600"/>
              </a:spcBef>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Provides user management, course control, system settings, and monitoring features for administrators.</a:t>
            </a:r>
          </a:p>
          <a:p>
            <a:pPr lvl="1" algn="just">
              <a:lnSpc>
                <a:spcPct val="100000"/>
              </a:lnSpc>
              <a:spcBef>
                <a:spcPts val="600"/>
              </a:spcBef>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Displays real-time progress of courses, quizzes through an interactive interface.</a:t>
            </a:r>
          </a:p>
          <a:p>
            <a:pPr lvl="1" algn="just">
              <a:lnSpc>
                <a:spcPct val="100000"/>
              </a:lnSpc>
              <a:spcBef>
                <a:spcPts val="600"/>
              </a:spcBef>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Manages structured storage of all user, course, and quiz data ensuring fast retrieval and security.</a:t>
            </a:r>
          </a:p>
        </p:txBody>
      </p:sp>
    </p:spTree>
    <p:extLst>
      <p:ext uri="{BB962C8B-B14F-4D97-AF65-F5344CB8AC3E}">
        <p14:creationId xmlns:p14="http://schemas.microsoft.com/office/powerpoint/2010/main" val="18911608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64D25-4A45-02D1-B857-8E9C6E373731}"/>
              </a:ext>
            </a:extLst>
          </p:cNvPr>
          <p:cNvSpPr>
            <a:spLocks noGrp="1"/>
          </p:cNvSpPr>
          <p:nvPr>
            <p:ph type="title"/>
          </p:nvPr>
        </p:nvSpPr>
        <p:spPr/>
        <p:txBody>
          <a:bodyPr>
            <a:normAutofit/>
          </a:bodyPr>
          <a:lstStyle/>
          <a:p>
            <a:r>
              <a:rPr lang="en-US" sz="6000" b="1" dirty="0">
                <a:latin typeface="Times New Roman" panose="02020603050405020304" pitchFamily="18" charset="0"/>
                <a:cs typeface="Times New Roman" panose="02020603050405020304" pitchFamily="18" charset="0"/>
              </a:rPr>
              <a:t>CONCLUSION</a:t>
            </a:r>
            <a:endParaRPr lang="en-IN" sz="6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D32C6AC-1679-FFAE-9C88-6EAE84439151}"/>
              </a:ext>
            </a:extLst>
          </p:cNvPr>
          <p:cNvSpPr>
            <a:spLocks noGrp="1"/>
          </p:cNvSpPr>
          <p:nvPr>
            <p:ph idx="1"/>
          </p:nvPr>
        </p:nvSpPr>
        <p:spPr>
          <a:xfrm>
            <a:off x="1097280" y="2219360"/>
            <a:ext cx="10058400" cy="3385027"/>
          </a:xfrm>
        </p:spPr>
        <p:txBody>
          <a:bodyPr>
            <a:normAutofit/>
          </a:bodyPr>
          <a:lstStyle/>
          <a:p>
            <a:pPr lvl="1"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The E-Learning System is designed to provide a user-friendly platform for managing educational content, quizzes, and user data efficiently. </a:t>
            </a:r>
          </a:p>
          <a:p>
            <a:pPr lvl="1"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It ensures secure user authentication, role-based access, and smooth database operations for both administrators and students. </a:t>
            </a:r>
          </a:p>
          <a:p>
            <a:pPr lvl="1"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The system offers easy course management, progress tracking, and online assessments to enhance the learning experience. </a:t>
            </a:r>
          </a:p>
          <a:p>
            <a:pPr lvl="1"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It bridges the gap between technology and education by making learning more interactive, accessible, and engaging. </a:t>
            </a:r>
          </a:p>
          <a:p>
            <a:pPr lvl="1"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This project serves as a scalable solution for modern educational needs, fostering a dynamic and inclusive learning environment.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17035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D894C2-F5A5-0023-6DC3-82FB1D9BD629}"/>
              </a:ext>
            </a:extLst>
          </p:cNvPr>
          <p:cNvSpPr/>
          <p:nvPr/>
        </p:nvSpPr>
        <p:spPr>
          <a:xfrm>
            <a:off x="2182761" y="1612489"/>
            <a:ext cx="7826478" cy="354944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0000" b="1" dirty="0">
                <a:latin typeface="Times New Roman" panose="02020603050405020304" pitchFamily="18" charset="0"/>
                <a:cs typeface="Times New Roman" panose="02020603050405020304" pitchFamily="18" charset="0"/>
              </a:rPr>
              <a:t>THANK</a:t>
            </a:r>
          </a:p>
          <a:p>
            <a:pPr algn="ctr"/>
            <a:r>
              <a:rPr lang="en-US" sz="10000" b="1" dirty="0">
                <a:latin typeface="Times New Roman" panose="02020603050405020304" pitchFamily="18" charset="0"/>
                <a:cs typeface="Times New Roman" panose="02020603050405020304" pitchFamily="18" charset="0"/>
              </a:rPr>
              <a:t>YOU</a:t>
            </a:r>
            <a:endParaRPr lang="en-IN" sz="10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08276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2F93A-6B9B-E294-5CB0-1FD1D5C4FA81}"/>
              </a:ext>
            </a:extLst>
          </p:cNvPr>
          <p:cNvSpPr>
            <a:spLocks noGrp="1"/>
          </p:cNvSpPr>
          <p:nvPr>
            <p:ph type="title"/>
          </p:nvPr>
        </p:nvSpPr>
        <p:spPr/>
        <p:txBody>
          <a:bodyPr>
            <a:normAutofit/>
          </a:bodyPr>
          <a:lstStyle/>
          <a:p>
            <a:r>
              <a:rPr lang="en-US" sz="6000" b="1" dirty="0">
                <a:latin typeface="Times New Roman" panose="02020603050405020304" pitchFamily="18" charset="0"/>
                <a:cs typeface="Times New Roman" panose="02020603050405020304" pitchFamily="18" charset="0"/>
              </a:rPr>
              <a:t>AGENTA</a:t>
            </a:r>
            <a:endParaRPr lang="en-IN" sz="6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7C2745-41DD-4BB0-56E8-83A40B66161B}"/>
              </a:ext>
            </a:extLst>
          </p:cNvPr>
          <p:cNvSpPr>
            <a:spLocks noGrp="1"/>
          </p:cNvSpPr>
          <p:nvPr>
            <p:ph sz="half" idx="1"/>
          </p:nvPr>
        </p:nvSpPr>
        <p:spPr>
          <a:xfrm>
            <a:off x="1097280" y="2199695"/>
            <a:ext cx="4937760" cy="3198215"/>
          </a:xfrm>
        </p:spPr>
        <p:txBody>
          <a:bodyPr>
            <a:noAutofit/>
          </a:bodyPr>
          <a:lstStyle/>
          <a:p>
            <a:pPr lvl="8">
              <a:lnSpc>
                <a:spcPct val="100000"/>
              </a:lnSpc>
              <a:spcBef>
                <a:spcPts val="600"/>
              </a:spcBef>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Introduction</a:t>
            </a:r>
          </a:p>
          <a:p>
            <a:pPr lvl="8">
              <a:lnSpc>
                <a:spcPct val="100000"/>
              </a:lnSpc>
              <a:spcBef>
                <a:spcPts val="600"/>
              </a:spcBef>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Objective</a:t>
            </a:r>
          </a:p>
          <a:p>
            <a:pPr lvl="8">
              <a:lnSpc>
                <a:spcPct val="100000"/>
              </a:lnSpc>
              <a:spcBef>
                <a:spcPts val="600"/>
              </a:spcBef>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Problem Statement</a:t>
            </a:r>
          </a:p>
          <a:p>
            <a:pPr lvl="8">
              <a:lnSpc>
                <a:spcPct val="100000"/>
              </a:lnSpc>
              <a:spcBef>
                <a:spcPts val="600"/>
              </a:spcBef>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Existing System</a:t>
            </a:r>
          </a:p>
          <a:p>
            <a:pPr lvl="8">
              <a:lnSpc>
                <a:spcPct val="100000"/>
              </a:lnSpc>
              <a:spcBef>
                <a:spcPts val="600"/>
              </a:spcBef>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Proposed System</a:t>
            </a:r>
          </a:p>
          <a:p>
            <a:pPr lvl="6">
              <a:buFont typeface="Wingdings" panose="05000000000000000000" pitchFamily="2" charset="2"/>
              <a:buChar char="Ø"/>
            </a:pPr>
            <a:endParaRPr lang="en-IN" sz="2800" dirty="0"/>
          </a:p>
        </p:txBody>
      </p:sp>
      <p:sp>
        <p:nvSpPr>
          <p:cNvPr id="4" name="Content Placeholder 3">
            <a:extLst>
              <a:ext uri="{FF2B5EF4-FFF2-40B4-BE49-F238E27FC236}">
                <a16:creationId xmlns:a16="http://schemas.microsoft.com/office/drawing/2014/main" id="{6B8756C5-3BDC-26B4-5865-4F1D95E680C2}"/>
              </a:ext>
            </a:extLst>
          </p:cNvPr>
          <p:cNvSpPr>
            <a:spLocks noGrp="1"/>
          </p:cNvSpPr>
          <p:nvPr>
            <p:ph sz="half" idx="2"/>
          </p:nvPr>
        </p:nvSpPr>
        <p:spPr>
          <a:xfrm>
            <a:off x="6217920" y="2199695"/>
            <a:ext cx="4937760" cy="3198215"/>
          </a:xfrm>
        </p:spPr>
        <p:txBody>
          <a:bodyPr>
            <a:normAutofit/>
          </a:bodyPr>
          <a:lstStyle/>
          <a:p>
            <a:pPr lvl="8">
              <a:lnSpc>
                <a:spcPct val="100000"/>
              </a:lnSpc>
              <a:spcBef>
                <a:spcPts val="600"/>
              </a:spcBef>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Technology Stack</a:t>
            </a:r>
          </a:p>
          <a:p>
            <a:pPr lvl="8">
              <a:lnSpc>
                <a:spcPct val="100000"/>
              </a:lnSpc>
              <a:spcBef>
                <a:spcPts val="600"/>
              </a:spcBef>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Modules</a:t>
            </a:r>
          </a:p>
          <a:p>
            <a:pPr lvl="8">
              <a:lnSpc>
                <a:spcPct val="100000"/>
              </a:lnSpc>
              <a:spcBef>
                <a:spcPts val="600"/>
              </a:spcBef>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Flowchart</a:t>
            </a:r>
          </a:p>
          <a:p>
            <a:pPr lvl="8">
              <a:lnSpc>
                <a:spcPct val="100000"/>
              </a:lnSpc>
              <a:spcBef>
                <a:spcPts val="600"/>
              </a:spcBef>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Features</a:t>
            </a:r>
          </a:p>
          <a:p>
            <a:pPr lvl="8">
              <a:lnSpc>
                <a:spcPct val="100000"/>
              </a:lnSpc>
              <a:spcBef>
                <a:spcPts val="600"/>
              </a:spcBef>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Conclusion</a:t>
            </a:r>
            <a:endParaRPr lang="en-IN"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800" dirty="0"/>
          </a:p>
        </p:txBody>
      </p:sp>
    </p:spTree>
    <p:extLst>
      <p:ext uri="{BB962C8B-B14F-4D97-AF65-F5344CB8AC3E}">
        <p14:creationId xmlns:p14="http://schemas.microsoft.com/office/powerpoint/2010/main" val="30710434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023F7-0511-D2E2-377A-8814FC1C38A5}"/>
              </a:ext>
            </a:extLst>
          </p:cNvPr>
          <p:cNvSpPr>
            <a:spLocks noGrp="1"/>
          </p:cNvSpPr>
          <p:nvPr>
            <p:ph type="title"/>
          </p:nvPr>
        </p:nvSpPr>
        <p:spPr/>
        <p:txBody>
          <a:bodyPr>
            <a:normAutofit/>
          </a:bodyPr>
          <a:lstStyle/>
          <a:p>
            <a:r>
              <a:rPr lang="en-US" sz="6000" b="1" dirty="0">
                <a:latin typeface="Times New Roman" panose="02020603050405020304" pitchFamily="18" charset="0"/>
                <a:cs typeface="Times New Roman" panose="02020603050405020304" pitchFamily="18" charset="0"/>
              </a:rPr>
              <a:t>INTRODUCTION</a:t>
            </a:r>
            <a:endParaRPr lang="en-IN" sz="6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75B5B2-83C1-E1A8-5B6D-A8F135EEF52F}"/>
              </a:ext>
            </a:extLst>
          </p:cNvPr>
          <p:cNvSpPr>
            <a:spLocks noGrp="1"/>
          </p:cNvSpPr>
          <p:nvPr>
            <p:ph idx="1"/>
          </p:nvPr>
        </p:nvSpPr>
        <p:spPr>
          <a:xfrm>
            <a:off x="1097280" y="2111204"/>
            <a:ext cx="10058400" cy="4023360"/>
          </a:xfrm>
        </p:spPr>
        <p:txBody>
          <a:bodyPr>
            <a:normAutofit/>
          </a:bodyPr>
          <a:lstStyle/>
          <a:p>
            <a:pPr algn="just">
              <a:lnSpc>
                <a:spcPct val="10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The E-learning Platform is a web-based system developed using PHP and MySQL to provide a structured and interactive online learning environment. </a:t>
            </a:r>
          </a:p>
          <a:p>
            <a:pPr algn="just">
              <a:lnSpc>
                <a:spcPct val="10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It offers features like secure user authentication, course management, quizzes, certifications, and live classes. The platform supports multimedia content for better engagement and ensures efficient content management through an admin panel. </a:t>
            </a:r>
          </a:p>
          <a:p>
            <a:pPr algn="just">
              <a:lnSpc>
                <a:spcPct val="10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Its scalable database architecture and modular design enable easy maintenance and future upgrades. </a:t>
            </a:r>
          </a:p>
          <a:p>
            <a:pPr algn="just">
              <a:lnSpc>
                <a:spcPct val="10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The system addresses accessibility challenges and aims to enhance learning with future features like AI-based recommendations and automated grading.</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85376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21207-0C95-1293-17EE-7ADBA6987C47}"/>
              </a:ext>
            </a:extLst>
          </p:cNvPr>
          <p:cNvSpPr>
            <a:spLocks noGrp="1"/>
          </p:cNvSpPr>
          <p:nvPr>
            <p:ph type="title"/>
          </p:nvPr>
        </p:nvSpPr>
        <p:spPr/>
        <p:txBody>
          <a:bodyPr>
            <a:normAutofit/>
          </a:bodyPr>
          <a:lstStyle/>
          <a:p>
            <a:r>
              <a:rPr lang="en-US" sz="6000" b="1" dirty="0">
                <a:latin typeface="Times New Roman" panose="02020603050405020304" pitchFamily="18" charset="0"/>
                <a:cs typeface="Times New Roman" panose="02020603050405020304" pitchFamily="18" charset="0"/>
              </a:rPr>
              <a:t>OBJECTIVES</a:t>
            </a:r>
            <a:endParaRPr lang="en-IN" sz="6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E06D05-8702-6B17-16E2-381318B35EC2}"/>
              </a:ext>
            </a:extLst>
          </p:cNvPr>
          <p:cNvSpPr>
            <a:spLocks noGrp="1"/>
          </p:cNvSpPr>
          <p:nvPr>
            <p:ph idx="1"/>
          </p:nvPr>
        </p:nvSpPr>
        <p:spPr>
          <a:xfrm>
            <a:off x="1097280" y="2150534"/>
            <a:ext cx="10058400" cy="3257208"/>
          </a:xfrm>
        </p:spPr>
        <p:txBody>
          <a:bodyPr/>
          <a:lstStyle/>
          <a:p>
            <a:pPr algn="just">
              <a:lnSpc>
                <a:spcPct val="10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The main objective of the E-learning Platform is to develop an interactive and efficient web-based system for online education. </a:t>
            </a:r>
          </a:p>
          <a:p>
            <a:pPr algn="just">
              <a:lnSpc>
                <a:spcPct val="10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It enables educators to create, manage, and distribute courses easily while providing learners with a user-friendly platform to enroll and complete courses. </a:t>
            </a:r>
          </a:p>
          <a:p>
            <a:pPr algn="just">
              <a:lnSpc>
                <a:spcPct val="10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The system integrates quizzes for assessment and supports multimedia content for an enhanced learning experience. It ensures scalability and data integrity through a database-driven structure. </a:t>
            </a:r>
          </a:p>
          <a:p>
            <a:pPr algn="just">
              <a:lnSpc>
                <a:spcPct val="10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Overall, it aims to overcome traditional learning limitations and provide a flexible digital learning environment.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61294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811A-1B15-B3B4-8DA3-CDAF3405D4AA}"/>
              </a:ext>
            </a:extLst>
          </p:cNvPr>
          <p:cNvSpPr>
            <a:spLocks noGrp="1"/>
          </p:cNvSpPr>
          <p:nvPr>
            <p:ph type="title"/>
          </p:nvPr>
        </p:nvSpPr>
        <p:spPr/>
        <p:txBody>
          <a:bodyPr>
            <a:normAutofit/>
          </a:bodyPr>
          <a:lstStyle/>
          <a:p>
            <a:r>
              <a:rPr lang="en-US" sz="6000" b="1" dirty="0">
                <a:latin typeface="Times New Roman" panose="02020603050405020304" pitchFamily="18" charset="0"/>
                <a:cs typeface="Times New Roman" panose="02020603050405020304" pitchFamily="18" charset="0"/>
              </a:rPr>
              <a:t>PROBLEM STATEMENT</a:t>
            </a:r>
            <a:endParaRPr lang="en-IN" sz="6000" b="1" dirty="0"/>
          </a:p>
        </p:txBody>
      </p:sp>
      <p:sp>
        <p:nvSpPr>
          <p:cNvPr id="3" name="Content Placeholder 2">
            <a:extLst>
              <a:ext uri="{FF2B5EF4-FFF2-40B4-BE49-F238E27FC236}">
                <a16:creationId xmlns:a16="http://schemas.microsoft.com/office/drawing/2014/main" id="{BF921F03-54F4-81E4-9B79-688459802A6A}"/>
              </a:ext>
            </a:extLst>
          </p:cNvPr>
          <p:cNvSpPr>
            <a:spLocks noGrp="1"/>
          </p:cNvSpPr>
          <p:nvPr>
            <p:ph idx="1"/>
          </p:nvPr>
        </p:nvSpPr>
        <p:spPr>
          <a:xfrm>
            <a:off x="1097280" y="2133601"/>
            <a:ext cx="10058400" cy="3923070"/>
          </a:xfrm>
        </p:spPr>
        <p:txBody>
          <a:bodyPr>
            <a:normAutofit/>
          </a:bodyPr>
          <a:lstStyle/>
          <a:p>
            <a:pPr algn="just">
              <a:lnSpc>
                <a:spcPct val="10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In the modern education system, students and instructors face several challenges like limited access to study materials, lack of flexibility in learning schedules, and inefficient course management. </a:t>
            </a:r>
          </a:p>
          <a:p>
            <a:pPr algn="just">
              <a:lnSpc>
                <a:spcPct val="10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Traditional learning methods do not support remote access and personalized learning experiences. </a:t>
            </a:r>
          </a:p>
          <a:p>
            <a:pPr algn="just">
              <a:lnSpc>
                <a:spcPct val="10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Manual handling of quizzes, student performance tracking, and content management consumes a lot of time and effort. </a:t>
            </a:r>
          </a:p>
          <a:p>
            <a:pPr algn="just">
              <a:lnSpc>
                <a:spcPct val="10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This system should provide students with easy access to courses, study materials, quizzes, and certifications from any location. There is a need for a secure, user-friendly, and automated E-Learning Management System.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82156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38AD-9242-B06D-89E1-03208AD8E38A}"/>
              </a:ext>
            </a:extLst>
          </p:cNvPr>
          <p:cNvSpPr>
            <a:spLocks noGrp="1"/>
          </p:cNvSpPr>
          <p:nvPr>
            <p:ph type="title"/>
          </p:nvPr>
        </p:nvSpPr>
        <p:spPr/>
        <p:txBody>
          <a:bodyPr>
            <a:normAutofit/>
          </a:bodyPr>
          <a:lstStyle/>
          <a:p>
            <a:r>
              <a:rPr lang="en-US" sz="6000" b="1" dirty="0">
                <a:latin typeface="Times New Roman" panose="02020603050405020304" pitchFamily="18" charset="0"/>
                <a:cs typeface="Times New Roman" panose="02020603050405020304" pitchFamily="18" charset="0"/>
              </a:rPr>
              <a:t>EXISTING SYSTEM</a:t>
            </a:r>
            <a:endParaRPr lang="en-IN" sz="6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E12516A-56B0-7C0D-A18B-EBF86F06CCEA}"/>
              </a:ext>
            </a:extLst>
          </p:cNvPr>
          <p:cNvSpPr>
            <a:spLocks noGrp="1"/>
          </p:cNvSpPr>
          <p:nvPr>
            <p:ph idx="1"/>
          </p:nvPr>
        </p:nvSpPr>
        <p:spPr>
          <a:xfrm>
            <a:off x="1097280" y="2032547"/>
            <a:ext cx="10058400" cy="3915969"/>
          </a:xfrm>
        </p:spPr>
        <p:txBody>
          <a:bodyPr>
            <a:normAutofit/>
          </a:bodyPr>
          <a:lstStyle/>
          <a:p>
            <a:pPr algn="just">
              <a:lnSpc>
                <a:spcPct val="120000"/>
              </a:lnSpc>
              <a:spcBef>
                <a:spcPts val="60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Traditional learning systems mainly depend on physical classrooms, printed materials, and offline assessments, which limit accessibility and flexibility for learners. </a:t>
            </a:r>
          </a:p>
          <a:p>
            <a:pPr algn="just">
              <a:lnSpc>
                <a:spcPct val="120000"/>
              </a:lnSpc>
              <a:spcBef>
                <a:spcPts val="60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Existing online platforms lack interactive features like live classes, quizzes, and real-time engagement tools. </a:t>
            </a:r>
          </a:p>
          <a:p>
            <a:pPr algn="just">
              <a:lnSpc>
                <a:spcPct val="120000"/>
              </a:lnSpc>
              <a:spcBef>
                <a:spcPts val="60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Manual evaluation methods increase the workload for educators, while course management remains unstructured and inefficient. </a:t>
            </a:r>
          </a:p>
          <a:p>
            <a:pPr algn="just">
              <a:lnSpc>
                <a:spcPct val="120000"/>
              </a:lnSpc>
              <a:spcBef>
                <a:spcPts val="60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Additionally, limited access to study materials and poor content distribution further affect the learning process. Security concerns also arise due to weak authentication systems, making user data vulnerable to threats.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6743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6CE67-AD3A-9AA3-43F4-8B6014CF68C2}"/>
              </a:ext>
            </a:extLst>
          </p:cNvPr>
          <p:cNvSpPr>
            <a:spLocks noGrp="1"/>
          </p:cNvSpPr>
          <p:nvPr>
            <p:ph type="title"/>
          </p:nvPr>
        </p:nvSpPr>
        <p:spPr/>
        <p:txBody>
          <a:bodyPr>
            <a:normAutofit/>
          </a:bodyPr>
          <a:lstStyle/>
          <a:p>
            <a:r>
              <a:rPr lang="en-US" sz="6000" b="1" dirty="0">
                <a:latin typeface="Times New Roman" panose="02020603050405020304" pitchFamily="18" charset="0"/>
                <a:cs typeface="Times New Roman" panose="02020603050405020304" pitchFamily="18" charset="0"/>
              </a:rPr>
              <a:t>PROPOSED SYSTEM</a:t>
            </a:r>
            <a:endParaRPr lang="en-IN" sz="6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55DA58-7216-26E7-E186-3BA161BD3260}"/>
              </a:ext>
            </a:extLst>
          </p:cNvPr>
          <p:cNvSpPr>
            <a:spLocks noGrp="1"/>
          </p:cNvSpPr>
          <p:nvPr>
            <p:ph idx="1"/>
          </p:nvPr>
        </p:nvSpPr>
        <p:spPr>
          <a:xfrm>
            <a:off x="1097280" y="2248856"/>
            <a:ext cx="10058400" cy="3274907"/>
          </a:xfrm>
        </p:spPr>
        <p:txBody>
          <a:bodyPr>
            <a:normAutofit lnSpcReduction="10000"/>
          </a:bodyPr>
          <a:lstStyle/>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The proposed E-learning System is a web-based system that enhances online education by providing secure user authentication, interactive learning modules, and automated assessments. </a:t>
            </a:r>
          </a:p>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It offers anytime access to courses, quizzes, and resources while promoting engagement through multimedia content and live classes. </a:t>
            </a:r>
          </a:p>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The platform allows instructors to manage courses efficiently and provides real-time progress tracking for students. </a:t>
            </a:r>
          </a:p>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With role-based access control and secure login mechanisms, the system ensures data safety and user privacy. </a:t>
            </a:r>
          </a:p>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Its scalable and flexible architecture supports easy expansion and integration of new features for future enhancements.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32395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483F7D-BC80-3724-458C-A38FDCE1F584}"/>
              </a:ext>
            </a:extLst>
          </p:cNvPr>
          <p:cNvSpPr>
            <a:spLocks noGrp="1"/>
          </p:cNvSpPr>
          <p:nvPr>
            <p:ph type="title"/>
          </p:nvPr>
        </p:nvSpPr>
        <p:spPr/>
        <p:txBody>
          <a:bodyPr>
            <a:normAutofit/>
          </a:bodyPr>
          <a:lstStyle/>
          <a:p>
            <a:r>
              <a:rPr lang="en-US" sz="6000" b="1" dirty="0">
                <a:latin typeface="Times New Roman" panose="02020603050405020304" pitchFamily="18" charset="0"/>
                <a:cs typeface="Times New Roman" panose="02020603050405020304" pitchFamily="18" charset="0"/>
              </a:rPr>
              <a:t>TECHNOLOGY STACK</a:t>
            </a:r>
            <a:endParaRPr lang="en-IN" sz="6000" dirty="0"/>
          </a:p>
        </p:txBody>
      </p:sp>
      <p:sp>
        <p:nvSpPr>
          <p:cNvPr id="3" name="Content Placeholder 2">
            <a:extLst>
              <a:ext uri="{FF2B5EF4-FFF2-40B4-BE49-F238E27FC236}">
                <a16:creationId xmlns:a16="http://schemas.microsoft.com/office/drawing/2014/main" id="{5C7CB906-FBE3-65F8-B95A-66BEF3C3E20D}"/>
              </a:ext>
            </a:extLst>
          </p:cNvPr>
          <p:cNvSpPr>
            <a:spLocks noGrp="1"/>
          </p:cNvSpPr>
          <p:nvPr>
            <p:ph sz="half" idx="1"/>
          </p:nvPr>
        </p:nvSpPr>
        <p:spPr>
          <a:xfrm>
            <a:off x="1097279" y="2408903"/>
            <a:ext cx="4937760" cy="3195486"/>
          </a:xfrm>
        </p:spPr>
        <p:txBody>
          <a:bodyPr/>
          <a:lstStyle/>
          <a:p>
            <a:pPr marL="457200" lvl="1" indent="0">
              <a:lnSpc>
                <a:spcPct val="100000"/>
              </a:lnSpc>
              <a:spcBef>
                <a:spcPts val="600"/>
              </a:spcBef>
              <a:buNone/>
            </a:pPr>
            <a:r>
              <a:rPr lang="en-IN" sz="2000" b="1" dirty="0">
                <a:latin typeface="Times New Roman" panose="02020603050405020304" pitchFamily="18" charset="0"/>
                <a:cs typeface="Times New Roman" panose="02020603050405020304" pitchFamily="18" charset="0"/>
              </a:rPr>
              <a:t>FRONTEND TECHNOLOGIES:</a:t>
            </a:r>
          </a:p>
          <a:p>
            <a:pPr lvl="4">
              <a:lnSpc>
                <a:spcPct val="100000"/>
              </a:lnSpc>
              <a:spcBef>
                <a:spcPts val="600"/>
              </a:spcBef>
              <a:buFont typeface="Wingdings" panose="05000000000000000000" pitchFamily="2" charset="2"/>
              <a:buChar char="ü"/>
            </a:pPr>
            <a:r>
              <a:rPr lang="en-IN" sz="2000" i="0" u="none" strike="noStrike" baseline="0" dirty="0">
                <a:solidFill>
                  <a:srgbClr val="000000"/>
                </a:solidFill>
                <a:latin typeface="Times New Roman" panose="02020603050405020304" pitchFamily="18" charset="0"/>
              </a:rPr>
              <a:t>  HTML5</a:t>
            </a:r>
          </a:p>
          <a:p>
            <a:pPr lvl="4">
              <a:lnSpc>
                <a:spcPct val="100000"/>
              </a:lnSpc>
              <a:spcBef>
                <a:spcPts val="600"/>
              </a:spcBef>
              <a:buFont typeface="Wingdings" panose="05000000000000000000" pitchFamily="2" charset="2"/>
              <a:buChar char="ü"/>
            </a:pPr>
            <a:r>
              <a:rPr lang="en-IN" sz="2000" i="0" u="none" strike="noStrike" baseline="0" dirty="0">
                <a:solidFill>
                  <a:srgbClr val="000000"/>
                </a:solidFill>
                <a:latin typeface="Times New Roman" panose="02020603050405020304" pitchFamily="18" charset="0"/>
              </a:rPr>
              <a:t>  CSS3</a:t>
            </a:r>
          </a:p>
          <a:p>
            <a:pPr lvl="4">
              <a:lnSpc>
                <a:spcPct val="100000"/>
              </a:lnSpc>
              <a:spcBef>
                <a:spcPts val="600"/>
              </a:spcBef>
              <a:buFont typeface="Wingdings" panose="05000000000000000000" pitchFamily="2" charset="2"/>
              <a:buChar char="ü"/>
            </a:pPr>
            <a:r>
              <a:rPr lang="en-IN" sz="2000" i="0" u="none" strike="noStrike" baseline="0" dirty="0">
                <a:solidFill>
                  <a:srgbClr val="000000"/>
                </a:solidFill>
                <a:latin typeface="Times New Roman" panose="02020603050405020304" pitchFamily="18" charset="0"/>
              </a:rPr>
              <a:t>  JavaScript</a:t>
            </a:r>
          </a:p>
          <a:p>
            <a:pPr lvl="4">
              <a:lnSpc>
                <a:spcPct val="100000"/>
              </a:lnSpc>
              <a:spcBef>
                <a:spcPts val="600"/>
              </a:spcBef>
              <a:buFont typeface="Wingdings" panose="05000000000000000000" pitchFamily="2" charset="2"/>
              <a:buChar char="ü"/>
            </a:pPr>
            <a:r>
              <a:rPr lang="en-IN" sz="2000" i="0" u="none" strike="noStrike" baseline="0" dirty="0">
                <a:solidFill>
                  <a:srgbClr val="000000"/>
                </a:solidFill>
                <a:latin typeface="Times New Roman" panose="02020603050405020304" pitchFamily="18" charset="0"/>
              </a:rPr>
              <a:t>  Bootstrap</a:t>
            </a:r>
            <a:endParaRPr lang="en-IN" sz="2000" dirty="0">
              <a:latin typeface="Times New Roman" panose="02020603050405020304" pitchFamily="18" charset="0"/>
              <a:cs typeface="Times New Roman" panose="02020603050405020304" pitchFamily="18" charset="0"/>
            </a:endParaRPr>
          </a:p>
          <a:p>
            <a:endParaRPr lang="en-IN" dirty="0"/>
          </a:p>
        </p:txBody>
      </p:sp>
      <p:sp>
        <p:nvSpPr>
          <p:cNvPr id="5" name="Content Placeholder 4">
            <a:extLst>
              <a:ext uri="{FF2B5EF4-FFF2-40B4-BE49-F238E27FC236}">
                <a16:creationId xmlns:a16="http://schemas.microsoft.com/office/drawing/2014/main" id="{88696D55-CFC6-B454-5C95-4206AFDC077E}"/>
              </a:ext>
            </a:extLst>
          </p:cNvPr>
          <p:cNvSpPr>
            <a:spLocks noGrp="1"/>
          </p:cNvSpPr>
          <p:nvPr>
            <p:ph sz="half" idx="2"/>
          </p:nvPr>
        </p:nvSpPr>
        <p:spPr>
          <a:xfrm>
            <a:off x="6217920" y="2408902"/>
            <a:ext cx="4937760" cy="3195486"/>
          </a:xfrm>
        </p:spPr>
        <p:txBody>
          <a:bodyPr/>
          <a:lstStyle/>
          <a:p>
            <a:pPr marL="457200" lvl="1" indent="0">
              <a:lnSpc>
                <a:spcPct val="100000"/>
              </a:lnSpc>
              <a:spcBef>
                <a:spcPts val="600"/>
              </a:spcBef>
              <a:buNone/>
            </a:pPr>
            <a:r>
              <a:rPr lang="en-IN" sz="2000" b="1" dirty="0">
                <a:latin typeface="Times New Roman" panose="02020603050405020304" pitchFamily="18" charset="0"/>
                <a:cs typeface="Times New Roman" panose="02020603050405020304" pitchFamily="18" charset="0"/>
              </a:rPr>
              <a:t>BACKEND TECHNOLOGIES:</a:t>
            </a:r>
          </a:p>
          <a:p>
            <a:pPr lvl="3">
              <a:lnSpc>
                <a:spcPct val="100000"/>
              </a:lnSpc>
              <a:spcBef>
                <a:spcPts val="600"/>
              </a:spcBef>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  PHP</a:t>
            </a:r>
            <a:r>
              <a:rPr lang="en-IN" sz="2000" b="1" i="0" u="none" strike="noStrike" baseline="0" dirty="0">
                <a:solidFill>
                  <a:srgbClr val="000000"/>
                </a:solidFill>
                <a:latin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457200" lvl="1" indent="0">
              <a:lnSpc>
                <a:spcPct val="100000"/>
              </a:lnSpc>
              <a:spcBef>
                <a:spcPts val="600"/>
              </a:spcBef>
              <a:buNone/>
            </a:pPr>
            <a:r>
              <a:rPr lang="en-IN" sz="2000" b="1" dirty="0">
                <a:latin typeface="Times New Roman" panose="02020603050405020304" pitchFamily="18" charset="0"/>
                <a:cs typeface="Times New Roman" panose="02020603050405020304" pitchFamily="18" charset="0"/>
              </a:rPr>
              <a:t>DATABASE:</a:t>
            </a:r>
          </a:p>
          <a:p>
            <a:pPr lvl="3">
              <a:lnSpc>
                <a:spcPct val="100000"/>
              </a:lnSpc>
              <a:spcBef>
                <a:spcPts val="600"/>
              </a:spcBef>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  MySQL</a:t>
            </a:r>
          </a:p>
          <a:p>
            <a:pPr marL="457200" lvl="1" indent="0">
              <a:lnSpc>
                <a:spcPct val="100000"/>
              </a:lnSpc>
              <a:spcBef>
                <a:spcPts val="600"/>
              </a:spcBef>
              <a:buNone/>
            </a:pPr>
            <a:r>
              <a:rPr lang="en-IN" sz="2000" b="1" dirty="0">
                <a:latin typeface="Times New Roman" panose="02020603050405020304" pitchFamily="18" charset="0"/>
                <a:cs typeface="Times New Roman" panose="02020603050405020304" pitchFamily="18" charset="0"/>
              </a:rPr>
              <a:t>SERVER:</a:t>
            </a:r>
          </a:p>
          <a:p>
            <a:pPr lvl="3">
              <a:lnSpc>
                <a:spcPct val="100000"/>
              </a:lnSpc>
              <a:spcBef>
                <a:spcPts val="600"/>
              </a:spcBef>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  XAMPP Server</a:t>
            </a:r>
            <a:endParaRPr lang="en-IN" dirty="0"/>
          </a:p>
        </p:txBody>
      </p:sp>
    </p:spTree>
    <p:extLst>
      <p:ext uri="{BB962C8B-B14F-4D97-AF65-F5344CB8AC3E}">
        <p14:creationId xmlns:p14="http://schemas.microsoft.com/office/powerpoint/2010/main" val="19156856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E032B-C020-B0DF-393D-F88BDD91BFEB}"/>
              </a:ext>
            </a:extLst>
          </p:cNvPr>
          <p:cNvSpPr>
            <a:spLocks noGrp="1"/>
          </p:cNvSpPr>
          <p:nvPr>
            <p:ph type="title"/>
          </p:nvPr>
        </p:nvSpPr>
        <p:spPr/>
        <p:txBody>
          <a:bodyPr>
            <a:normAutofit/>
          </a:bodyPr>
          <a:lstStyle/>
          <a:p>
            <a:r>
              <a:rPr lang="en-US" sz="6000" b="1" dirty="0">
                <a:latin typeface="Times New Roman" panose="02020603050405020304" pitchFamily="18" charset="0"/>
                <a:cs typeface="Times New Roman" panose="02020603050405020304" pitchFamily="18" charset="0"/>
              </a:rPr>
              <a:t>MODULES</a:t>
            </a:r>
            <a:endParaRPr lang="en-IN" sz="6000" b="1" dirty="0"/>
          </a:p>
        </p:txBody>
      </p:sp>
      <p:sp>
        <p:nvSpPr>
          <p:cNvPr id="6" name="Content Placeholder 5">
            <a:extLst>
              <a:ext uri="{FF2B5EF4-FFF2-40B4-BE49-F238E27FC236}">
                <a16:creationId xmlns:a16="http://schemas.microsoft.com/office/drawing/2014/main" id="{9BC97871-0FCF-23BF-EB2D-18F8242BB997}"/>
              </a:ext>
            </a:extLst>
          </p:cNvPr>
          <p:cNvSpPr>
            <a:spLocks noGrp="1"/>
          </p:cNvSpPr>
          <p:nvPr>
            <p:ph idx="1"/>
          </p:nvPr>
        </p:nvSpPr>
        <p:spPr>
          <a:xfrm>
            <a:off x="1097280" y="1983385"/>
            <a:ext cx="10058400" cy="4092951"/>
          </a:xfrm>
        </p:spPr>
        <p:txBody>
          <a:bodyPr>
            <a:noAutofit/>
          </a:bodyPr>
          <a:lstStyle/>
          <a:p>
            <a:pPr marL="292608" lvl="1" indent="0" algn="just">
              <a:lnSpc>
                <a:spcPct val="100000"/>
              </a:lnSpc>
              <a:buNone/>
            </a:pPr>
            <a:r>
              <a:rPr lang="en-US" sz="2000" b="1" dirty="0">
                <a:latin typeface="Times New Roman" panose="02020603050405020304" pitchFamily="18" charset="0"/>
                <a:cs typeface="Times New Roman" panose="02020603050405020304" pitchFamily="18" charset="0"/>
              </a:rPr>
              <a:t>USER AUTHENTICATION MODULE  </a:t>
            </a:r>
          </a:p>
          <a:p>
            <a:pPr lvl="2" algn="just">
              <a:lnSpc>
                <a:spcPct val="10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The User Authentication Module plays a crucial role in managing user registration, login, and logout processes securely. It ensures that only authorized users can access the platform by implementing role-based access control for students, instructors, and administrators. Passwords are encrypted to protect sensitive information, and validation checks are performed to prevent unauthorized access.</a:t>
            </a:r>
          </a:p>
          <a:p>
            <a:pPr marL="384048" lvl="2"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292608" lvl="1" indent="0" algn="just">
              <a:lnSpc>
                <a:spcPct val="100000"/>
              </a:lnSpc>
              <a:buNone/>
            </a:pPr>
            <a:r>
              <a:rPr lang="en-US" sz="2000" b="1" dirty="0">
                <a:latin typeface="Times New Roman" panose="02020603050405020304" pitchFamily="18" charset="0"/>
                <a:cs typeface="Times New Roman" panose="02020603050405020304" pitchFamily="18" charset="0"/>
              </a:rPr>
              <a:t>MULTIMEDIA CONTENT MANAGEMENT</a:t>
            </a:r>
          </a:p>
          <a:p>
            <a:pPr lvl="2" algn="just">
              <a:lnSpc>
                <a:spcPct val="10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The Multimedia Content Management Module enables instructors to upload and manage various learning materials such as videos, PDFs, and interactive content. This module ensures that the learning resources are easily accessible, well-organized, and delivered smoothly to provide an enhanced learning experience for students.</a:t>
            </a:r>
          </a:p>
          <a:p>
            <a:pPr lvl="1" algn="just">
              <a:lnSpc>
                <a:spcPct val="100000"/>
              </a:lnSpc>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59409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289</TotalTime>
  <Words>1090</Words>
  <Application>Microsoft Office PowerPoint</Application>
  <PresentationFormat>Widescreen</PresentationFormat>
  <Paragraphs>88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Retrospect</vt:lpstr>
      <vt:lpstr>E-LEARNING SYSTEM</vt:lpstr>
      <vt:lpstr>AGENTA</vt:lpstr>
      <vt:lpstr>INTRODUCTION</vt:lpstr>
      <vt:lpstr>OBJECTIVES</vt:lpstr>
      <vt:lpstr>PROBLEM STATEMENT</vt:lpstr>
      <vt:lpstr>EXISTING SYSTEM</vt:lpstr>
      <vt:lpstr>PROPOSED SYSTEM</vt:lpstr>
      <vt:lpstr>TECHNOLOGY STACK</vt:lpstr>
      <vt:lpstr>MODULES</vt:lpstr>
      <vt:lpstr>MODULES</vt:lpstr>
      <vt:lpstr>MODULES</vt:lpstr>
      <vt:lpstr>FLOW CHART</vt:lpstr>
      <vt:lpstr>FEATURES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santhiya c.k</dc:creator>
  <cp:lastModifiedBy>santhiya c.k</cp:lastModifiedBy>
  <cp:revision>1</cp:revision>
  <dcterms:created xsi:type="dcterms:W3CDTF">2025-04-06T14:27:46Z</dcterms:created>
  <dcterms:modified xsi:type="dcterms:W3CDTF">2025-04-06T19:17:21Z</dcterms:modified>
</cp:coreProperties>
</file>