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60" r:id="rId3"/>
    <p:sldId id="406" r:id="rId4"/>
    <p:sldId id="310" r:id="rId5"/>
    <p:sldId id="404" r:id="rId6"/>
    <p:sldId id="380" r:id="rId7"/>
    <p:sldId id="407" r:id="rId8"/>
    <p:sldId id="414" r:id="rId9"/>
    <p:sldId id="284" r:id="rId10"/>
    <p:sldId id="381" r:id="rId11"/>
    <p:sldId id="309" r:id="rId12"/>
    <p:sldId id="287" r:id="rId13"/>
    <p:sldId id="312" r:id="rId14"/>
    <p:sldId id="408" r:id="rId15"/>
    <p:sldId id="409" r:id="rId16"/>
    <p:sldId id="413" r:id="rId17"/>
    <p:sldId id="410" r:id="rId18"/>
    <p:sldId id="262" r:id="rId19"/>
    <p:sldId id="31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y durai" initials="sd" lastIdx="2" clrIdx="0">
    <p:extLst>
      <p:ext uri="{19B8F6BF-5375-455C-9EA6-DF929625EA0E}">
        <p15:presenceInfo xmlns:p15="http://schemas.microsoft.com/office/powerpoint/2012/main" userId="53e877e955bcd3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3T22:55:39.924" idx="2">
    <p:pos x="4311" y="1386"/>
    <p:text>Neg Sample, Hash Embedding, Multi-Layer</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00501-C1AC-4999-85D8-1A83BA09EF32}"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A62F4-F326-44A9-98C2-4A8FB8CD2152}" type="slidenum">
              <a:rPr lang="en-US" smtClean="0"/>
              <a:t>‹#›</a:t>
            </a:fld>
            <a:endParaRPr lang="en-US"/>
          </a:p>
        </p:txBody>
      </p:sp>
    </p:spTree>
    <p:extLst>
      <p:ext uri="{BB962C8B-B14F-4D97-AF65-F5344CB8AC3E}">
        <p14:creationId xmlns:p14="http://schemas.microsoft.com/office/powerpoint/2010/main" val="1984471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reference, please add to thank you slide</a:t>
            </a:r>
            <a:endParaRPr lang="en-US" dirty="0"/>
          </a:p>
        </p:txBody>
      </p:sp>
      <p:sp>
        <p:nvSpPr>
          <p:cNvPr id="4" name="Slide Number Placeholder 3"/>
          <p:cNvSpPr>
            <a:spLocks noGrp="1"/>
          </p:cNvSpPr>
          <p:nvPr>
            <p:ph type="sldNum" sz="quarter" idx="5"/>
          </p:nvPr>
        </p:nvSpPr>
        <p:spPr/>
        <p:txBody>
          <a:bodyPr/>
          <a:lstStyle/>
          <a:p>
            <a:fld id="{EF6EB98E-2973-468A-92A9-3CDA1CB60F83}" type="slidenum">
              <a:rPr lang="en-US" smtClean="0"/>
              <a:t>3</a:t>
            </a:fld>
            <a:endParaRPr lang="en-US"/>
          </a:p>
        </p:txBody>
      </p:sp>
    </p:spTree>
    <p:extLst>
      <p:ext uri="{BB962C8B-B14F-4D97-AF65-F5344CB8AC3E}">
        <p14:creationId xmlns:p14="http://schemas.microsoft.com/office/powerpoint/2010/main" val="304455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given that the input to the module is this aspect based sentence where the aspect term here is company, the module will predict the sentiment towards this term.</a:t>
            </a:r>
          </a:p>
          <a:p>
            <a:r>
              <a:rPr lang="en-US" dirty="0"/>
              <a:t>More specifically, from the input sentence we feed the normal and reversed sequence word embeddings to the bidirectional LSTM </a:t>
            </a:r>
          </a:p>
          <a:p>
            <a:r>
              <a:rPr lang="en-US" dirty="0"/>
              <a:t>Then to let the model be aware that we are predicting for the aspect term company , we append the embedding for this aspect term to the output of the LSTM </a:t>
            </a:r>
          </a:p>
          <a:p>
            <a:r>
              <a:rPr lang="en-US" dirty="0"/>
              <a:t>This will go through the attention mechanism to identify the part of the sentence to focus on.</a:t>
            </a:r>
          </a:p>
          <a:p>
            <a:r>
              <a:rPr lang="en-US" dirty="0"/>
              <a:t> and produce a final feature representation which it then use to predicts 1 of the 3 sentiments, positive, negative or neutral for the given input sentence and aspect term.</a:t>
            </a:r>
          </a:p>
          <a:p>
            <a:r>
              <a:rPr lang="en-US" dirty="0"/>
              <a:t>We evaluated this framework in the following slides</a:t>
            </a:r>
          </a:p>
        </p:txBody>
      </p:sp>
      <p:sp>
        <p:nvSpPr>
          <p:cNvPr id="4" name="Slide Number Placeholder 3"/>
          <p:cNvSpPr>
            <a:spLocks noGrp="1"/>
          </p:cNvSpPr>
          <p:nvPr>
            <p:ph type="sldNum" sz="quarter" idx="10"/>
          </p:nvPr>
        </p:nvSpPr>
        <p:spPr/>
        <p:txBody>
          <a:bodyPr/>
          <a:lstStyle/>
          <a:p>
            <a:fld id="{D90C9AB0-D6FC-4040-844A-4ADFF2293E63}" type="slidenum">
              <a:rPr lang="en-US" smtClean="0"/>
              <a:t>4</a:t>
            </a:fld>
            <a:endParaRPr lang="en-US"/>
          </a:p>
        </p:txBody>
      </p:sp>
    </p:spTree>
    <p:extLst>
      <p:ext uri="{BB962C8B-B14F-4D97-AF65-F5344CB8AC3E}">
        <p14:creationId xmlns:p14="http://schemas.microsoft.com/office/powerpoint/2010/main" val="211845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perform representation learning, we first model the email network as a HIN, where the nodes in the network can be either sender, receiver node, or the email node which encompasses the timestamp and ABSA results for the email</a:t>
            </a:r>
          </a:p>
        </p:txBody>
      </p:sp>
      <p:sp>
        <p:nvSpPr>
          <p:cNvPr id="4" name="Slide Number Placeholder 3"/>
          <p:cNvSpPr>
            <a:spLocks noGrp="1"/>
          </p:cNvSpPr>
          <p:nvPr>
            <p:ph type="sldNum" sz="quarter" idx="10"/>
          </p:nvPr>
        </p:nvSpPr>
        <p:spPr/>
        <p:txBody>
          <a:bodyPr/>
          <a:lstStyle/>
          <a:p>
            <a:fld id="{D90C9AB0-D6FC-4040-844A-4ADFF2293E63}" type="slidenum">
              <a:rPr lang="en-US" smtClean="0"/>
              <a:t>6</a:t>
            </a:fld>
            <a:endParaRPr lang="en-US"/>
          </a:p>
        </p:txBody>
      </p:sp>
    </p:spTree>
    <p:extLst>
      <p:ext uri="{BB962C8B-B14F-4D97-AF65-F5344CB8AC3E}">
        <p14:creationId xmlns:p14="http://schemas.microsoft.com/office/powerpoint/2010/main" val="292648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the need for automation:</a:t>
            </a:r>
          </a:p>
          <a:p>
            <a:r>
              <a:rPr lang="en-IN" dirty="0"/>
              <a:t>Traditional way of scoring implicit motives in text requires well trained human coders who follow certain guidelines for scoring. This task is was highly time consuming and hence the need for automating the process.</a:t>
            </a:r>
          </a:p>
          <a:p>
            <a:endParaRPr lang="en-IN" dirty="0"/>
          </a:p>
          <a:p>
            <a:r>
              <a:rPr lang="en-IN" dirty="0"/>
              <a:t>As a part of team P2’s deliverable, a simple Bi-LSTM model was implemented to automate the scoring process.</a:t>
            </a:r>
          </a:p>
          <a:p>
            <a:r>
              <a:rPr lang="en-SG" sz="1200" kern="1200" dirty="0">
                <a:solidFill>
                  <a:schemeClr val="tx1"/>
                </a:solidFill>
                <a:effectLst/>
                <a:latin typeface="+mn-lt"/>
                <a:ea typeface="+mn-ea"/>
                <a:cs typeface="+mn-cs"/>
              </a:rPr>
              <a:t>However, with the highly unbalanced dataset and the complex nature of the task (e.g., multiple rules, ambiguity, etc.), a straightforward deep learning model as such could only achieve substandard performance. </a:t>
            </a:r>
          </a:p>
          <a:p>
            <a:endParaRPr lang="en-US" dirty="0"/>
          </a:p>
        </p:txBody>
      </p:sp>
      <p:sp>
        <p:nvSpPr>
          <p:cNvPr id="4" name="Slide Number Placeholder 3"/>
          <p:cNvSpPr>
            <a:spLocks noGrp="1"/>
          </p:cNvSpPr>
          <p:nvPr>
            <p:ph type="sldNum" sz="quarter" idx="5"/>
          </p:nvPr>
        </p:nvSpPr>
        <p:spPr/>
        <p:txBody>
          <a:bodyPr/>
          <a:lstStyle/>
          <a:p>
            <a:fld id="{4750EE4B-2758-43F8-9C9D-4886BD0F6146}" type="slidenum">
              <a:rPr lang="en-SG" smtClean="0"/>
              <a:t>11</a:t>
            </a:fld>
            <a:endParaRPr lang="en-SG"/>
          </a:p>
        </p:txBody>
      </p:sp>
    </p:spTree>
    <p:extLst>
      <p:ext uri="{BB962C8B-B14F-4D97-AF65-F5344CB8AC3E}">
        <p14:creationId xmlns:p14="http://schemas.microsoft.com/office/powerpoint/2010/main" val="196483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50EE4B-2758-43F8-9C9D-4886BD0F6146}" type="slidenum">
              <a:rPr lang="en-SG" smtClean="0"/>
              <a:t>12</a:t>
            </a:fld>
            <a:endParaRPr lang="en-SG"/>
          </a:p>
        </p:txBody>
      </p:sp>
    </p:spTree>
    <p:extLst>
      <p:ext uri="{BB962C8B-B14F-4D97-AF65-F5344CB8AC3E}">
        <p14:creationId xmlns:p14="http://schemas.microsoft.com/office/powerpoint/2010/main" val="296500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7459A692-701E-497D-B77E-D27D53CDE335}" type="slidenum">
              <a:rPr lang="en-SG" smtClean="0"/>
              <a:t>15</a:t>
            </a:fld>
            <a:endParaRPr lang="en-SG"/>
          </a:p>
        </p:txBody>
      </p:sp>
    </p:spTree>
    <p:extLst>
      <p:ext uri="{BB962C8B-B14F-4D97-AF65-F5344CB8AC3E}">
        <p14:creationId xmlns:p14="http://schemas.microsoft.com/office/powerpoint/2010/main" val="38535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Total 4193 sentiment polarity from 2935 based on ? Aspects.</a:t>
            </a:r>
          </a:p>
        </p:txBody>
      </p:sp>
      <p:sp>
        <p:nvSpPr>
          <p:cNvPr id="4" name="Slide Number Placeholder 3"/>
          <p:cNvSpPr>
            <a:spLocks noGrp="1"/>
          </p:cNvSpPr>
          <p:nvPr>
            <p:ph type="sldNum" sz="quarter" idx="5"/>
          </p:nvPr>
        </p:nvSpPr>
        <p:spPr/>
        <p:txBody>
          <a:bodyPr/>
          <a:lstStyle/>
          <a:p>
            <a:fld id="{4750EE4B-2758-43F8-9C9D-4886BD0F6146}" type="slidenum">
              <a:rPr lang="en-SG" smtClean="0"/>
              <a:t>18</a:t>
            </a:fld>
            <a:endParaRPr lang="en-SG"/>
          </a:p>
        </p:txBody>
      </p:sp>
    </p:spTree>
    <p:extLst>
      <p:ext uri="{BB962C8B-B14F-4D97-AF65-F5344CB8AC3E}">
        <p14:creationId xmlns:p14="http://schemas.microsoft.com/office/powerpoint/2010/main" val="2103936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Given as instance in the HIN, such that employee1 sends an email</a:t>
            </a:r>
            <a:r>
              <a:rPr lang="en-GB" dirty="0"/>
              <a:t> comprising of a sentence with</a:t>
            </a:r>
            <a:r>
              <a:rPr lang="en-IN" dirty="0"/>
              <a:t> negative sentiment for the company aspect to employee5</a:t>
            </a:r>
          </a:p>
          <a:p>
            <a:r>
              <a:rPr lang="en-IN" dirty="0"/>
              <a:t>The </a:t>
            </a:r>
            <a:r>
              <a:rPr lang="en-IN" dirty="0" err="1"/>
              <a:t>skipgram</a:t>
            </a:r>
            <a:r>
              <a:rPr lang="en-IN" dirty="0"/>
              <a:t> model can be trained by the target context pairs as shown in the figure.</a:t>
            </a:r>
          </a:p>
          <a:p>
            <a:r>
              <a:rPr lang="en-IN" dirty="0"/>
              <a:t>Here, target refers to the input layer sender id and context refers to the output layer receiver id and the aspect categories and sentiment tuple </a:t>
            </a:r>
          </a:p>
          <a:p>
            <a:r>
              <a:rPr lang="en-IN" dirty="0"/>
              <a:t>We discuss </a:t>
            </a:r>
            <a:r>
              <a:rPr lang="en-GB" dirty="0"/>
              <a:t>the experimental design to</a:t>
            </a:r>
            <a:r>
              <a:rPr lang="en-IN" dirty="0"/>
              <a:t> obtain the output for this module in the following </a:t>
            </a:r>
            <a:endParaRPr lang="en-US" dirty="0"/>
          </a:p>
        </p:txBody>
      </p:sp>
      <p:sp>
        <p:nvSpPr>
          <p:cNvPr id="4" name="Slide Number Placeholder 3"/>
          <p:cNvSpPr>
            <a:spLocks noGrp="1"/>
          </p:cNvSpPr>
          <p:nvPr>
            <p:ph type="sldNum" sz="quarter" idx="10"/>
          </p:nvPr>
        </p:nvSpPr>
        <p:spPr/>
        <p:txBody>
          <a:bodyPr/>
          <a:lstStyle/>
          <a:p>
            <a:fld id="{D90C9AB0-D6FC-4040-844A-4ADFF2293E63}" type="slidenum">
              <a:rPr lang="en-US" smtClean="0"/>
              <a:t>19</a:t>
            </a:fld>
            <a:endParaRPr lang="en-US"/>
          </a:p>
        </p:txBody>
      </p:sp>
    </p:spTree>
    <p:extLst>
      <p:ext uri="{BB962C8B-B14F-4D97-AF65-F5344CB8AC3E}">
        <p14:creationId xmlns:p14="http://schemas.microsoft.com/office/powerpoint/2010/main" val="272248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EE1E-88AA-4A53-974B-33D76AA6F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F25922-5946-403E-A159-3FC7B3520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8D5C9C-DFC0-45DC-BF6F-E214F2BB8A3B}"/>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75CEC1A0-2BC6-4025-A482-D86DF3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55903-7235-4080-AD00-7F95C0564DF8}"/>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612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ACEB-5BB4-420E-9FBC-B0F876450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F56AD-6728-4030-92A6-F5BB76ACA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89339-5951-4EC7-BA36-07289358A7D6}"/>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F1B5C2E8-AA93-4519-831A-76DF3FA32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18C8-3D6C-435E-AE68-195F43F58EFD}"/>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137015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B6FE9-AA20-4178-92CC-96CD593267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B5B900-7BBD-478D-AEA3-6257DB0741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EFA7E-E3E7-444B-BFC9-36DD776CB55A}"/>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F013B91D-D22C-4681-833B-54A0D0C4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6BA6-4C15-4AE3-9A29-2885C8A5700D}"/>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20016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8265-8D03-447C-ACB2-0759E48C3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8B2F6-E0F5-4FF8-937B-65EC71130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96AC5-D75E-4CF8-9A32-E9FB5DDB7227}"/>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5F786CF9-C8DD-4C6B-B22E-E4CF3218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C0D3D-5AB4-4D8A-8367-BC64EABCAC13}"/>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77733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8EE0-5906-4010-909B-E6F00F960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97D476-A4D9-4602-A9FC-E7AAADCB4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43C57-FA1B-4580-8364-45D070E4009B}"/>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6634B7FA-A36C-4088-90A7-48F6EBFFC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40FBF-5F35-46A1-B08B-961C8092CF8E}"/>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263718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14050-D45B-4F01-A8AB-B99160E37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1E52A-5F26-4F70-AAF4-5DE15F9B9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22C43-601E-4FAC-9490-2FC565789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A3013-700E-48CD-908E-E3B7E3D40167}"/>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6" name="Footer Placeholder 5">
            <a:extLst>
              <a:ext uri="{FF2B5EF4-FFF2-40B4-BE49-F238E27FC236}">
                <a16:creationId xmlns:a16="http://schemas.microsoft.com/office/drawing/2014/main" id="{FC435FF9-7A29-4E25-B6D2-82285B52A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F572A-5E62-454A-98CE-C1B98F3BE6B2}"/>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94795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23B6-4223-4F9D-AB65-3C92CF9B3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BC1B12-F87B-4B9F-8DC9-FED57CE4E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74C57-1BD8-4F43-8F5B-D56B04D96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EACCC7-8267-4195-B8E7-60BDD268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86A625-A600-4E5A-AE1E-F7E471485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C2448B-A8B4-4A16-B6C1-77C92CCC02D3}"/>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8" name="Footer Placeholder 7">
            <a:extLst>
              <a:ext uri="{FF2B5EF4-FFF2-40B4-BE49-F238E27FC236}">
                <a16:creationId xmlns:a16="http://schemas.microsoft.com/office/drawing/2014/main" id="{836BA33F-9923-4F37-AFCB-A039EA78E0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680F0-CC18-48A8-B27F-2ED52C055405}"/>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4660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8125-58FE-4C70-A61F-F27077D14E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D4ECB-507D-4A12-A76B-8B3CD1382E18}"/>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4" name="Footer Placeholder 3">
            <a:extLst>
              <a:ext uri="{FF2B5EF4-FFF2-40B4-BE49-F238E27FC236}">
                <a16:creationId xmlns:a16="http://schemas.microsoft.com/office/drawing/2014/main" id="{BCD8B93F-0306-4E63-97CE-B985A0334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01546-F811-4D49-B8FE-211843DC724B}"/>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98629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A55566-280A-4698-81FD-D4E99861D6B0}"/>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3" name="Footer Placeholder 2">
            <a:extLst>
              <a:ext uri="{FF2B5EF4-FFF2-40B4-BE49-F238E27FC236}">
                <a16:creationId xmlns:a16="http://schemas.microsoft.com/office/drawing/2014/main" id="{A689F9D6-FDF7-464D-8F73-8DD6BFD5CC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3F8D1-1822-43BB-B27E-C5567A145B81}"/>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37489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27CC-9991-4820-95C1-9F2AF7E55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05216-F930-4CA3-984D-6090CA342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0E86F4-9D54-4244-B6D4-5EDA4F8E0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72BEE-5108-4D4C-8522-9C867096EA17}"/>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6" name="Footer Placeholder 5">
            <a:extLst>
              <a:ext uri="{FF2B5EF4-FFF2-40B4-BE49-F238E27FC236}">
                <a16:creationId xmlns:a16="http://schemas.microsoft.com/office/drawing/2014/main" id="{E8FFF79E-AF27-437D-88B6-155C4F8A3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2BF9C-2CCF-4C6D-9CB8-26CDACFFCC17}"/>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49313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F033-3661-4806-99F1-78FEE3180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2C86F-9CAD-458E-88FE-FD9BDFFC9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1885B9-3814-46A0-B419-5B28C4DFE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51B81-44AF-47A5-B546-E411AABF9734}"/>
              </a:ext>
            </a:extLst>
          </p:cNvPr>
          <p:cNvSpPr>
            <a:spLocks noGrp="1"/>
          </p:cNvSpPr>
          <p:nvPr>
            <p:ph type="dt" sz="half" idx="10"/>
          </p:nvPr>
        </p:nvSpPr>
        <p:spPr/>
        <p:txBody>
          <a:bodyPr/>
          <a:lstStyle/>
          <a:p>
            <a:fld id="{7D99D5FF-9D52-4AF4-9989-135D45FAEDED}" type="datetimeFigureOut">
              <a:rPr lang="en-US" smtClean="0"/>
              <a:t>10/24/2019</a:t>
            </a:fld>
            <a:endParaRPr lang="en-US"/>
          </a:p>
        </p:txBody>
      </p:sp>
      <p:sp>
        <p:nvSpPr>
          <p:cNvPr id="6" name="Footer Placeholder 5">
            <a:extLst>
              <a:ext uri="{FF2B5EF4-FFF2-40B4-BE49-F238E27FC236}">
                <a16:creationId xmlns:a16="http://schemas.microsoft.com/office/drawing/2014/main" id="{7007ECFA-A0FA-4B98-B943-77554AC6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98F67-7C58-401C-86C7-1CE8BF400682}"/>
              </a:ext>
            </a:extLst>
          </p:cNvPr>
          <p:cNvSpPr>
            <a:spLocks noGrp="1"/>
          </p:cNvSpPr>
          <p:nvPr>
            <p:ph type="sldNum" sz="quarter" idx="12"/>
          </p:nvPr>
        </p:nvSpPr>
        <p:spPr/>
        <p:txBody>
          <a:bodyPr/>
          <a:lstStyle/>
          <a:p>
            <a:fld id="{FF814EC4-C053-4E56-8F75-D2311AF146B9}" type="slidenum">
              <a:rPr lang="en-US" smtClean="0"/>
              <a:t>‹#›</a:t>
            </a:fld>
            <a:endParaRPr lang="en-US"/>
          </a:p>
        </p:txBody>
      </p:sp>
    </p:spTree>
    <p:extLst>
      <p:ext uri="{BB962C8B-B14F-4D97-AF65-F5344CB8AC3E}">
        <p14:creationId xmlns:p14="http://schemas.microsoft.com/office/powerpoint/2010/main" val="365550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843D7-B761-4D18-B018-10ABD1924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7F560-8874-4A42-BA90-8B09FDA55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ACCB3-5EE6-46C0-8033-B485E6E50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9D5FF-9D52-4AF4-9989-135D45FAEDED}" type="datetimeFigureOut">
              <a:rPr lang="en-US" smtClean="0"/>
              <a:t>10/24/2019</a:t>
            </a:fld>
            <a:endParaRPr lang="en-US"/>
          </a:p>
        </p:txBody>
      </p:sp>
      <p:sp>
        <p:nvSpPr>
          <p:cNvPr id="5" name="Footer Placeholder 4">
            <a:extLst>
              <a:ext uri="{FF2B5EF4-FFF2-40B4-BE49-F238E27FC236}">
                <a16:creationId xmlns:a16="http://schemas.microsoft.com/office/drawing/2014/main" id="{252B4ACA-C609-4E54-B24E-30A1F70E8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3E916A-BD0D-4FE8-AD4B-66AF7DCA9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14EC4-C053-4E56-8F75-D2311AF146B9}" type="slidenum">
              <a:rPr lang="en-US" smtClean="0"/>
              <a:t>‹#›</a:t>
            </a:fld>
            <a:endParaRPr lang="en-US"/>
          </a:p>
        </p:txBody>
      </p:sp>
    </p:spTree>
    <p:extLst>
      <p:ext uri="{BB962C8B-B14F-4D97-AF65-F5344CB8AC3E}">
        <p14:creationId xmlns:p14="http://schemas.microsoft.com/office/powerpoint/2010/main" val="2126364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E103-A2B5-4CD9-87D0-98FA50127611}"/>
              </a:ext>
            </a:extLst>
          </p:cNvPr>
          <p:cNvSpPr>
            <a:spLocks noGrp="1"/>
          </p:cNvSpPr>
          <p:nvPr>
            <p:ph type="title"/>
          </p:nvPr>
        </p:nvSpPr>
        <p:spPr/>
        <p:txBody>
          <a:bodyPr/>
          <a:lstStyle/>
          <a:p>
            <a:r>
              <a:rPr lang="en-SG" dirty="0"/>
              <a:t>Overview</a:t>
            </a:r>
          </a:p>
        </p:txBody>
      </p:sp>
      <p:sp>
        <p:nvSpPr>
          <p:cNvPr id="3" name="Content Placeholder 2">
            <a:extLst>
              <a:ext uri="{FF2B5EF4-FFF2-40B4-BE49-F238E27FC236}">
                <a16:creationId xmlns:a16="http://schemas.microsoft.com/office/drawing/2014/main" id="{970236E5-B8DC-4C9A-8B2E-4B57BF919458}"/>
              </a:ext>
            </a:extLst>
          </p:cNvPr>
          <p:cNvSpPr>
            <a:spLocks noGrp="1"/>
          </p:cNvSpPr>
          <p:nvPr>
            <p:ph idx="1"/>
          </p:nvPr>
        </p:nvSpPr>
        <p:spPr/>
        <p:txBody>
          <a:bodyPr>
            <a:normAutofit/>
          </a:bodyPr>
          <a:lstStyle/>
          <a:p>
            <a:r>
              <a:rPr lang="en-IN" sz="4000" dirty="0"/>
              <a:t>User Profiling system based on opinions and networks </a:t>
            </a:r>
          </a:p>
          <a:p>
            <a:r>
              <a:rPr lang="en-SG" sz="4000" dirty="0"/>
              <a:t>Automated motives scoring</a:t>
            </a:r>
          </a:p>
          <a:p>
            <a:r>
              <a:rPr lang="en-SG" sz="4000" dirty="0"/>
              <a:t>Smart Audio System</a:t>
            </a:r>
          </a:p>
          <a:p>
            <a:endParaRPr lang="en-SG" dirty="0"/>
          </a:p>
        </p:txBody>
      </p:sp>
      <p:sp>
        <p:nvSpPr>
          <p:cNvPr id="4" name="Slide Number Placeholder 3">
            <a:extLst>
              <a:ext uri="{FF2B5EF4-FFF2-40B4-BE49-F238E27FC236}">
                <a16:creationId xmlns:a16="http://schemas.microsoft.com/office/drawing/2014/main" id="{C5D71907-EB25-40BF-8CEE-ACDC4822AF19}"/>
              </a:ext>
            </a:extLst>
          </p:cNvPr>
          <p:cNvSpPr>
            <a:spLocks noGrp="1"/>
          </p:cNvSpPr>
          <p:nvPr>
            <p:ph type="sldNum" sz="quarter" idx="12"/>
          </p:nvPr>
        </p:nvSpPr>
        <p:spPr/>
        <p:txBody>
          <a:bodyPr/>
          <a:lstStyle/>
          <a:p>
            <a:fld id="{E2FC1DD2-AB5B-4809-A2FF-A9E80B40F99E}" type="slidenum">
              <a:rPr lang="en-SG" smtClean="0"/>
              <a:t>1</a:t>
            </a:fld>
            <a:endParaRPr lang="en-SG"/>
          </a:p>
        </p:txBody>
      </p:sp>
    </p:spTree>
    <p:extLst>
      <p:ext uri="{BB962C8B-B14F-4D97-AF65-F5344CB8AC3E}">
        <p14:creationId xmlns:p14="http://schemas.microsoft.com/office/powerpoint/2010/main" val="347136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F20BF-16E9-487F-B31D-FF2EA51851F4}"/>
              </a:ext>
            </a:extLst>
          </p:cNvPr>
          <p:cNvSpPr>
            <a:spLocks noGrp="1"/>
          </p:cNvSpPr>
          <p:nvPr>
            <p:ph type="title"/>
          </p:nvPr>
        </p:nvSpPr>
        <p:spPr/>
        <p:txBody>
          <a:bodyPr/>
          <a:lstStyle/>
          <a:p>
            <a:pPr algn="ctr"/>
            <a:r>
              <a:rPr lang="en-IN" dirty="0"/>
              <a:t>Risk Assessment Scores</a:t>
            </a:r>
            <a:endParaRPr lang="en-US" dirty="0"/>
          </a:p>
        </p:txBody>
      </p:sp>
      <p:sp>
        <p:nvSpPr>
          <p:cNvPr id="6" name="Rectangle 1">
            <a:extLst>
              <a:ext uri="{FF2B5EF4-FFF2-40B4-BE49-F238E27FC236}">
                <a16:creationId xmlns:a16="http://schemas.microsoft.com/office/drawing/2014/main" id="{58C617B2-027C-4359-80DD-F7A294B2C565}"/>
              </a:ext>
            </a:extLst>
          </p:cNvPr>
          <p:cNvSpPr>
            <a:spLocks noChangeArrowheads="1"/>
          </p:cNvSpPr>
          <p:nvPr/>
        </p:nvSpPr>
        <p:spPr bwMode="auto">
          <a:xfrm>
            <a:off x="3581400" y="244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F0F2BFD-7F42-4561-AF01-167F6B127350}"/>
              </a:ext>
            </a:extLst>
          </p:cNvPr>
          <p:cNvPicPr>
            <a:picLocks noChangeAspect="1"/>
          </p:cNvPicPr>
          <p:nvPr/>
        </p:nvPicPr>
        <p:blipFill>
          <a:blip r:embed="rId2"/>
          <a:stretch>
            <a:fillRect/>
          </a:stretch>
        </p:blipFill>
        <p:spPr>
          <a:xfrm>
            <a:off x="361950" y="1295400"/>
            <a:ext cx="11468100" cy="5562600"/>
          </a:xfrm>
          <a:prstGeom prst="rect">
            <a:avLst/>
          </a:prstGeom>
        </p:spPr>
      </p:pic>
    </p:spTree>
    <p:extLst>
      <p:ext uri="{BB962C8B-B14F-4D97-AF65-F5344CB8AC3E}">
        <p14:creationId xmlns:p14="http://schemas.microsoft.com/office/powerpoint/2010/main" val="3064259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B939-48BD-4F2D-B0DE-11C49DF4EF72}"/>
              </a:ext>
            </a:extLst>
          </p:cNvPr>
          <p:cNvSpPr>
            <a:spLocks noGrp="1"/>
          </p:cNvSpPr>
          <p:nvPr>
            <p:ph type="title"/>
          </p:nvPr>
        </p:nvSpPr>
        <p:spPr/>
        <p:txBody>
          <a:bodyPr>
            <a:normAutofit/>
          </a:bodyPr>
          <a:lstStyle/>
          <a:p>
            <a:pPr algn="ctr"/>
            <a:r>
              <a:rPr lang="en-IN" dirty="0"/>
              <a:t>Automated Motive Scoring in Text</a:t>
            </a:r>
            <a:br>
              <a:rPr lang="en-US" u="sng" dirty="0"/>
            </a:br>
            <a:endParaRPr lang="en-US" dirty="0"/>
          </a:p>
        </p:txBody>
      </p:sp>
      <p:sp>
        <p:nvSpPr>
          <p:cNvPr id="3" name="Content Placeholder 2">
            <a:extLst>
              <a:ext uri="{FF2B5EF4-FFF2-40B4-BE49-F238E27FC236}">
                <a16:creationId xmlns:a16="http://schemas.microsoft.com/office/drawing/2014/main" id="{27FDF426-D62B-483B-AB95-7684CAEE1548}"/>
              </a:ext>
            </a:extLst>
          </p:cNvPr>
          <p:cNvSpPr>
            <a:spLocks noGrp="1"/>
          </p:cNvSpPr>
          <p:nvPr>
            <p:ph idx="1"/>
          </p:nvPr>
        </p:nvSpPr>
        <p:spPr>
          <a:xfrm>
            <a:off x="838200" y="1485900"/>
            <a:ext cx="10515600" cy="4691063"/>
          </a:xfrm>
        </p:spPr>
        <p:txBody>
          <a:bodyPr>
            <a:normAutofit/>
          </a:bodyPr>
          <a:lstStyle/>
          <a:p>
            <a:pPr marL="0" indent="0">
              <a:buNone/>
            </a:pPr>
            <a:r>
              <a:rPr lang="en-IN" sz="3600" dirty="0"/>
              <a:t>Why the need for automation?</a:t>
            </a:r>
            <a:endParaRPr lang="en-US" sz="3600" dirty="0"/>
          </a:p>
          <a:p>
            <a:r>
              <a:rPr lang="en-US" dirty="0"/>
              <a:t>Traditional content-coding is time-consuming and requires well-trained human coders</a:t>
            </a:r>
          </a:p>
          <a:p>
            <a:pPr marL="0" indent="0">
              <a:buNone/>
            </a:pPr>
            <a:endParaRPr lang="en-IN" dirty="0"/>
          </a:p>
          <a:p>
            <a:pPr marL="0" indent="0">
              <a:buNone/>
            </a:pPr>
            <a:r>
              <a:rPr lang="en-IN" sz="3600" dirty="0"/>
              <a:t>Our Work:</a:t>
            </a:r>
          </a:p>
          <a:p>
            <a:r>
              <a:rPr lang="en-IN" sz="3000" dirty="0"/>
              <a:t>Implementation of </a:t>
            </a:r>
            <a:r>
              <a:rPr lang="en-IN" sz="3000" b="1" i="1" dirty="0"/>
              <a:t>Bi-LSTM with attention </a:t>
            </a:r>
            <a:r>
              <a:rPr lang="en-IN" sz="3000" dirty="0"/>
              <a:t>framework</a:t>
            </a:r>
            <a:r>
              <a:rPr lang="en-IN" sz="3000" b="1" i="1" dirty="0"/>
              <a:t> </a:t>
            </a:r>
            <a:r>
              <a:rPr lang="en-IN" sz="3000" dirty="0"/>
              <a:t>combining feature analysis from rule-based system</a:t>
            </a:r>
          </a:p>
          <a:p>
            <a:r>
              <a:rPr lang="en-IN" sz="3000" b="1" i="1" dirty="0"/>
              <a:t>Substantial improvement in accuracy</a:t>
            </a:r>
          </a:p>
          <a:p>
            <a:r>
              <a:rPr lang="en-IN" sz="3000" b="1" i="1" dirty="0"/>
              <a:t>Integration with sub-system for insider threat analysis</a:t>
            </a:r>
          </a:p>
          <a:p>
            <a:endParaRPr lang="en-IN" sz="3000" dirty="0"/>
          </a:p>
          <a:p>
            <a:endParaRPr lang="en-US" sz="3600" dirty="0"/>
          </a:p>
          <a:p>
            <a:endParaRPr lang="en-IN" dirty="0"/>
          </a:p>
          <a:p>
            <a:endParaRPr lang="en-US" dirty="0"/>
          </a:p>
          <a:p>
            <a:endParaRPr lang="en-IN" dirty="0"/>
          </a:p>
          <a:p>
            <a:endParaRPr lang="en-IN" dirty="0"/>
          </a:p>
          <a:p>
            <a:endParaRPr lang="en-IN" dirty="0"/>
          </a:p>
          <a:p>
            <a:pPr marL="0" indent="0">
              <a:buNone/>
            </a:pPr>
            <a:endParaRPr lang="en-IN" sz="4000" u="sng" dirty="0"/>
          </a:p>
          <a:p>
            <a:pPr marL="0" indent="0">
              <a:buNone/>
            </a:pPr>
            <a:endParaRPr lang="en-US" sz="4000" u="sng" dirty="0"/>
          </a:p>
          <a:p>
            <a:endParaRPr lang="en-US" dirty="0"/>
          </a:p>
        </p:txBody>
      </p:sp>
      <p:sp>
        <p:nvSpPr>
          <p:cNvPr id="4" name="Slide Number Placeholder 3">
            <a:extLst>
              <a:ext uri="{FF2B5EF4-FFF2-40B4-BE49-F238E27FC236}">
                <a16:creationId xmlns:a16="http://schemas.microsoft.com/office/drawing/2014/main" id="{84736D77-65C9-4604-A181-E1768D5F7DAF}"/>
              </a:ext>
            </a:extLst>
          </p:cNvPr>
          <p:cNvSpPr>
            <a:spLocks noGrp="1"/>
          </p:cNvSpPr>
          <p:nvPr>
            <p:ph type="sldNum" sz="quarter" idx="12"/>
          </p:nvPr>
        </p:nvSpPr>
        <p:spPr/>
        <p:txBody>
          <a:bodyPr/>
          <a:lstStyle/>
          <a:p>
            <a:fld id="{E2FC1DD2-AB5B-4809-A2FF-A9E80B40F99E}" type="slidenum">
              <a:rPr lang="en-SG" smtClean="0"/>
              <a:t>11</a:t>
            </a:fld>
            <a:endParaRPr lang="en-SG"/>
          </a:p>
        </p:txBody>
      </p:sp>
    </p:spTree>
    <p:extLst>
      <p:ext uri="{BB962C8B-B14F-4D97-AF65-F5344CB8AC3E}">
        <p14:creationId xmlns:p14="http://schemas.microsoft.com/office/powerpoint/2010/main" val="257786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340C-FA39-4B5B-AFA1-BA7B2B141DEB}"/>
              </a:ext>
            </a:extLst>
          </p:cNvPr>
          <p:cNvSpPr>
            <a:spLocks noGrp="1"/>
          </p:cNvSpPr>
          <p:nvPr>
            <p:ph type="title"/>
          </p:nvPr>
        </p:nvSpPr>
        <p:spPr/>
        <p:txBody>
          <a:bodyPr/>
          <a:lstStyle/>
          <a:p>
            <a:pPr algn="ctr"/>
            <a:r>
              <a:rPr lang="en-IN" dirty="0"/>
              <a:t>Examples for motive and non-motive sentences</a:t>
            </a:r>
            <a:endParaRPr lang="en-US" dirty="0"/>
          </a:p>
        </p:txBody>
      </p:sp>
      <p:sp>
        <p:nvSpPr>
          <p:cNvPr id="3" name="Content Placeholder 2">
            <a:extLst>
              <a:ext uri="{FF2B5EF4-FFF2-40B4-BE49-F238E27FC236}">
                <a16:creationId xmlns:a16="http://schemas.microsoft.com/office/drawing/2014/main" id="{E1F4B02A-A1C2-4BAA-A321-98E2FFF6E451}"/>
              </a:ext>
            </a:extLst>
          </p:cNvPr>
          <p:cNvSpPr>
            <a:spLocks noGrp="1"/>
          </p:cNvSpPr>
          <p:nvPr>
            <p:ph idx="1"/>
          </p:nvPr>
        </p:nvSpPr>
        <p:spPr>
          <a:xfrm>
            <a:off x="436880" y="1690688"/>
            <a:ext cx="4895408" cy="4665662"/>
          </a:xfrm>
        </p:spPr>
        <p:txBody>
          <a:bodyPr>
            <a:normAutofit fontScale="47500" lnSpcReduction="20000"/>
          </a:bodyPr>
          <a:lstStyle/>
          <a:p>
            <a:pPr marL="0" indent="0">
              <a:buNone/>
            </a:pPr>
            <a:endParaRPr lang="en-US" dirty="0"/>
          </a:p>
          <a:p>
            <a:pPr marL="0" indent="0">
              <a:buNone/>
            </a:pPr>
            <a:r>
              <a:rPr lang="en-US" sz="5900" u="sng" dirty="0"/>
              <a:t>Motive Sentences:</a:t>
            </a:r>
            <a:endParaRPr lang="en-US" sz="5500" u="sng" dirty="0"/>
          </a:p>
          <a:p>
            <a:pPr marL="0" indent="0">
              <a:buNone/>
            </a:pPr>
            <a:r>
              <a:rPr lang="en-IN" sz="5500" u="sng" dirty="0"/>
              <a:t>A</a:t>
            </a:r>
            <a:r>
              <a:rPr lang="en-US" sz="5500" u="sng" dirty="0" err="1"/>
              <a:t>chievement</a:t>
            </a:r>
            <a:r>
              <a:rPr lang="en-US" sz="5500" u="sng" dirty="0"/>
              <a:t>:</a:t>
            </a:r>
          </a:p>
          <a:p>
            <a:r>
              <a:rPr lang="en-US" sz="5100" b="1" dirty="0"/>
              <a:t>Abraham Lincoln </a:t>
            </a:r>
            <a:r>
              <a:rPr lang="en-US" sz="5100" dirty="0"/>
              <a:t>started the </a:t>
            </a:r>
            <a:r>
              <a:rPr lang="en-US" sz="5100" b="1" dirty="0"/>
              <a:t>great revolution in America</a:t>
            </a:r>
            <a:r>
              <a:rPr lang="en-US" sz="5100" dirty="0"/>
              <a:t>, in the year 1950.</a:t>
            </a:r>
          </a:p>
          <a:p>
            <a:r>
              <a:rPr lang="en-US" sz="5100" dirty="0"/>
              <a:t>We have sustained </a:t>
            </a:r>
            <a:r>
              <a:rPr lang="en-US" sz="5100" b="1" dirty="0"/>
              <a:t>higher growth </a:t>
            </a:r>
            <a:r>
              <a:rPr lang="en-US" sz="5100" dirty="0"/>
              <a:t>rate </a:t>
            </a:r>
            <a:r>
              <a:rPr lang="en-US" sz="5100" b="1" dirty="0"/>
              <a:t>than any other organization.</a:t>
            </a:r>
          </a:p>
          <a:p>
            <a:pPr marL="0" indent="0">
              <a:buNone/>
            </a:pPr>
            <a:r>
              <a:rPr lang="en-US" sz="5100" u="sng" dirty="0"/>
              <a:t>Power:</a:t>
            </a:r>
          </a:p>
          <a:p>
            <a:r>
              <a:rPr lang="en-US" sz="5100" dirty="0"/>
              <a:t>By taking this step </a:t>
            </a:r>
            <a:r>
              <a:rPr lang="en-US" sz="5100" b="1" dirty="0"/>
              <a:t>we</a:t>
            </a:r>
            <a:r>
              <a:rPr lang="en-US" sz="5100" dirty="0"/>
              <a:t> will </a:t>
            </a:r>
            <a:r>
              <a:rPr lang="en-US" sz="5100" b="1" dirty="0"/>
              <a:t>impress them</a:t>
            </a:r>
            <a:r>
              <a:rPr lang="en-US" sz="5100" dirty="0"/>
              <a:t> with our capabilities</a:t>
            </a:r>
          </a:p>
          <a:p>
            <a:pPr marL="0" indent="0">
              <a:buNone/>
            </a:pPr>
            <a:r>
              <a:rPr lang="en-IN" sz="5100" u="sng" dirty="0"/>
              <a:t>Affiliation:</a:t>
            </a:r>
            <a:endParaRPr lang="en-US" sz="5100" u="sng" dirty="0"/>
          </a:p>
          <a:p>
            <a:r>
              <a:rPr lang="en-US" sz="5100" dirty="0"/>
              <a:t>We wish for</a:t>
            </a:r>
            <a:r>
              <a:rPr lang="en-US" sz="5100" b="1" dirty="0"/>
              <a:t> friendship </a:t>
            </a:r>
            <a:r>
              <a:rPr lang="en-US" sz="5100" dirty="0"/>
              <a:t>between our two countries</a:t>
            </a:r>
            <a:endParaRPr lang="en-US" sz="5500" dirty="0"/>
          </a:p>
          <a:p>
            <a:endParaRPr lang="en-IN" sz="5500" dirty="0"/>
          </a:p>
          <a:p>
            <a:endParaRPr lang="en-US" dirty="0"/>
          </a:p>
        </p:txBody>
      </p:sp>
      <p:sp>
        <p:nvSpPr>
          <p:cNvPr id="4" name="Slide Number Placeholder 3">
            <a:extLst>
              <a:ext uri="{FF2B5EF4-FFF2-40B4-BE49-F238E27FC236}">
                <a16:creationId xmlns:a16="http://schemas.microsoft.com/office/drawing/2014/main" id="{FE23D34A-9E47-448C-9B88-4D5647C53F0A}"/>
              </a:ext>
            </a:extLst>
          </p:cNvPr>
          <p:cNvSpPr>
            <a:spLocks noGrp="1"/>
          </p:cNvSpPr>
          <p:nvPr>
            <p:ph type="sldNum" sz="quarter" idx="12"/>
          </p:nvPr>
        </p:nvSpPr>
        <p:spPr/>
        <p:txBody>
          <a:bodyPr/>
          <a:lstStyle/>
          <a:p>
            <a:fld id="{E2FC1DD2-AB5B-4809-A2FF-A9E80B40F99E}" type="slidenum">
              <a:rPr lang="en-SG" smtClean="0"/>
              <a:t>12</a:t>
            </a:fld>
            <a:endParaRPr lang="en-SG" dirty="0"/>
          </a:p>
        </p:txBody>
      </p:sp>
      <p:sp>
        <p:nvSpPr>
          <p:cNvPr id="6" name="Content Placeholder 2">
            <a:extLst>
              <a:ext uri="{FF2B5EF4-FFF2-40B4-BE49-F238E27FC236}">
                <a16:creationId xmlns:a16="http://schemas.microsoft.com/office/drawing/2014/main" id="{B229D51D-F09E-4F43-8E15-0779EA3081AD}"/>
              </a:ext>
            </a:extLst>
          </p:cNvPr>
          <p:cNvSpPr txBox="1">
            <a:spLocks/>
          </p:cNvSpPr>
          <p:nvPr/>
        </p:nvSpPr>
        <p:spPr>
          <a:xfrm>
            <a:off x="6573520" y="1825625"/>
            <a:ext cx="4409554" cy="46656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u="sng" dirty="0"/>
              <a:t>Non-motive sentences</a:t>
            </a:r>
            <a:r>
              <a:rPr lang="en-US" u="sng" dirty="0"/>
              <a:t>:</a:t>
            </a:r>
          </a:p>
          <a:p>
            <a:pPr marL="0" indent="0">
              <a:buFont typeface="Arial" panose="020B0604020202020204" pitchFamily="34" charset="0"/>
              <a:buNone/>
            </a:pPr>
            <a:endParaRPr lang="en-US" sz="2400" dirty="0"/>
          </a:p>
          <a:p>
            <a:r>
              <a:rPr lang="en-US" sz="2400" dirty="0"/>
              <a:t>We </a:t>
            </a:r>
            <a:r>
              <a:rPr lang="en-US" sz="2400" b="1" dirty="0"/>
              <a:t>endured the storm</a:t>
            </a:r>
            <a:r>
              <a:rPr lang="en-US" sz="2400" dirty="0"/>
              <a:t>.</a:t>
            </a:r>
          </a:p>
          <a:p>
            <a:r>
              <a:rPr lang="en-IN" sz="2400" dirty="0"/>
              <a:t>I was pissed</a:t>
            </a:r>
            <a:endParaRPr lang="en-US" sz="2400" dirty="0"/>
          </a:p>
          <a:p>
            <a:pPr marL="0" indent="0">
              <a:buFont typeface="Arial" panose="020B0604020202020204" pitchFamily="34" charset="0"/>
              <a:buNone/>
            </a:pPr>
            <a:r>
              <a:rPr lang="en-IN" sz="2400" u="sng" dirty="0"/>
              <a:t>Routine Activities:</a:t>
            </a:r>
          </a:p>
          <a:p>
            <a:r>
              <a:rPr lang="en-IN" sz="2400" dirty="0"/>
              <a:t>She convinced the jury</a:t>
            </a:r>
            <a:endParaRPr lang="en-US" sz="2400" dirty="0"/>
          </a:p>
          <a:p>
            <a:pPr marL="0" indent="0">
              <a:buFont typeface="Arial" panose="020B0604020202020204" pitchFamily="34" charset="0"/>
              <a:buNone/>
            </a:pPr>
            <a:r>
              <a:rPr lang="en-US" sz="2400" u="sng" dirty="0"/>
              <a:t>Negations:</a:t>
            </a:r>
          </a:p>
          <a:p>
            <a:r>
              <a:rPr lang="en-US" sz="2400" dirty="0"/>
              <a:t>He did</a:t>
            </a:r>
            <a:r>
              <a:rPr lang="en-US" sz="2400" b="1" dirty="0"/>
              <a:t> not </a:t>
            </a:r>
            <a:r>
              <a:rPr lang="en-US" sz="2400" dirty="0"/>
              <a:t>have very </a:t>
            </a:r>
            <a:r>
              <a:rPr lang="en-US" sz="2400" b="1" dirty="0"/>
              <a:t>great power </a:t>
            </a:r>
            <a:r>
              <a:rPr lang="en-US" sz="2400" dirty="0"/>
              <a:t>of reasoning.</a:t>
            </a:r>
          </a:p>
          <a:p>
            <a:pPr marL="0" indent="0">
              <a:buFont typeface="Arial" panose="020B0604020202020204" pitchFamily="34" charset="0"/>
              <a:buNone/>
            </a:pPr>
            <a:r>
              <a:rPr lang="en-US" sz="2400" u="sng" dirty="0"/>
              <a:t>Simple question:</a:t>
            </a:r>
          </a:p>
          <a:p>
            <a:r>
              <a:rPr lang="en-US" sz="2400" b="1" dirty="0"/>
              <a:t>Did</a:t>
            </a:r>
            <a:r>
              <a:rPr lang="en-US" sz="2400" dirty="0"/>
              <a:t> she score well?</a:t>
            </a:r>
          </a:p>
          <a:p>
            <a:endParaRPr lang="en-US" dirty="0"/>
          </a:p>
        </p:txBody>
      </p:sp>
    </p:spTree>
    <p:extLst>
      <p:ext uri="{BB962C8B-B14F-4D97-AF65-F5344CB8AC3E}">
        <p14:creationId xmlns:p14="http://schemas.microsoft.com/office/powerpoint/2010/main" val="87382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BA16-AD9C-4627-88F3-9B4EF779E48E}"/>
              </a:ext>
            </a:extLst>
          </p:cNvPr>
          <p:cNvSpPr>
            <a:spLocks noGrp="1"/>
          </p:cNvSpPr>
          <p:nvPr>
            <p:ph type="title"/>
          </p:nvPr>
        </p:nvSpPr>
        <p:spPr>
          <a:xfrm>
            <a:off x="788995" y="-145779"/>
            <a:ext cx="10515600" cy="1325563"/>
          </a:xfrm>
        </p:spPr>
        <p:txBody>
          <a:bodyPr>
            <a:normAutofit/>
          </a:bodyPr>
          <a:lstStyle/>
          <a:p>
            <a:pPr algn="ctr"/>
            <a:r>
              <a:rPr lang="en-SG" sz="4000" dirty="0"/>
              <a:t>The Proposed Framework</a:t>
            </a:r>
          </a:p>
        </p:txBody>
      </p:sp>
      <p:sp>
        <p:nvSpPr>
          <p:cNvPr id="3" name="Slide Number Placeholder 2">
            <a:extLst>
              <a:ext uri="{FF2B5EF4-FFF2-40B4-BE49-F238E27FC236}">
                <a16:creationId xmlns:a16="http://schemas.microsoft.com/office/drawing/2014/main" id="{4DA00CEB-C77B-4AA1-BA64-DAB0ED3A966C}"/>
              </a:ext>
            </a:extLst>
          </p:cNvPr>
          <p:cNvSpPr>
            <a:spLocks noGrp="1"/>
          </p:cNvSpPr>
          <p:nvPr>
            <p:ph type="sldNum" sz="quarter" idx="12"/>
          </p:nvPr>
        </p:nvSpPr>
        <p:spPr/>
        <p:txBody>
          <a:bodyPr/>
          <a:lstStyle/>
          <a:p>
            <a:fld id="{E2FC1DD2-AB5B-4809-A2FF-A9E80B40F99E}" type="slidenum">
              <a:rPr lang="en-SG" smtClean="0">
                <a:solidFill>
                  <a:schemeClr val="tx1"/>
                </a:solidFill>
              </a:rPr>
              <a:t>13</a:t>
            </a:fld>
            <a:endParaRPr lang="en-SG">
              <a:solidFill>
                <a:schemeClr val="tx1"/>
              </a:solidFill>
            </a:endParaRPr>
          </a:p>
        </p:txBody>
      </p:sp>
      <p:sp>
        <p:nvSpPr>
          <p:cNvPr id="20" name="TextBox 19">
            <a:extLst>
              <a:ext uri="{FF2B5EF4-FFF2-40B4-BE49-F238E27FC236}">
                <a16:creationId xmlns:a16="http://schemas.microsoft.com/office/drawing/2014/main" id="{2BDCD8E8-DE4B-416A-B638-8CC92179F2AE}"/>
              </a:ext>
            </a:extLst>
          </p:cNvPr>
          <p:cNvSpPr txBox="1"/>
          <p:nvPr/>
        </p:nvSpPr>
        <p:spPr>
          <a:xfrm>
            <a:off x="3681231" y="6167927"/>
            <a:ext cx="6277378" cy="338554"/>
          </a:xfrm>
          <a:prstGeom prst="rect">
            <a:avLst/>
          </a:prstGeom>
          <a:solidFill>
            <a:schemeClr val="accent2">
              <a:lumMod val="60000"/>
              <a:lumOff val="40000"/>
            </a:schemeClr>
          </a:solidFill>
          <a:ln>
            <a:solidFill>
              <a:schemeClr val="bg2">
                <a:lumMod val="50000"/>
              </a:schemeClr>
            </a:solidFill>
          </a:ln>
        </p:spPr>
        <p:txBody>
          <a:bodyPr wrap="square" rtlCol="0">
            <a:spAutoFit/>
          </a:bodyPr>
          <a:lstStyle/>
          <a:p>
            <a:pPr algn="ctr"/>
            <a:r>
              <a:rPr lang="en-US" sz="1600" b="1" dirty="0"/>
              <a:t>The manager praised John for doing a good job.</a:t>
            </a:r>
          </a:p>
        </p:txBody>
      </p:sp>
      <p:sp>
        <p:nvSpPr>
          <p:cNvPr id="4" name="Rectangle 3">
            <a:extLst>
              <a:ext uri="{FF2B5EF4-FFF2-40B4-BE49-F238E27FC236}">
                <a16:creationId xmlns:a16="http://schemas.microsoft.com/office/drawing/2014/main" id="{95CD1F27-A7C3-456C-9287-0CF073EF2983}"/>
              </a:ext>
            </a:extLst>
          </p:cNvPr>
          <p:cNvSpPr/>
          <p:nvPr/>
        </p:nvSpPr>
        <p:spPr>
          <a:xfrm>
            <a:off x="3271680" y="4105963"/>
            <a:ext cx="7354969" cy="301986"/>
          </a:xfrm>
          <a:prstGeom prst="rect">
            <a:avLst/>
          </a:prstGeom>
          <a:solidFill>
            <a:srgbClr val="E2D6DE"/>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Rule Based Analysis</a:t>
            </a:r>
            <a:endParaRPr lang="en-US" sz="1600" b="1" dirty="0">
              <a:solidFill>
                <a:schemeClr val="tx1"/>
              </a:solidFill>
            </a:endParaRPr>
          </a:p>
        </p:txBody>
      </p:sp>
      <p:sp>
        <p:nvSpPr>
          <p:cNvPr id="93" name="TextBox 92">
            <a:extLst>
              <a:ext uri="{FF2B5EF4-FFF2-40B4-BE49-F238E27FC236}">
                <a16:creationId xmlns:a16="http://schemas.microsoft.com/office/drawing/2014/main" id="{0C0C83EF-D166-46AB-B803-AA5574BB5573}"/>
              </a:ext>
            </a:extLst>
          </p:cNvPr>
          <p:cNvSpPr txBox="1"/>
          <p:nvPr/>
        </p:nvSpPr>
        <p:spPr>
          <a:xfrm>
            <a:off x="678442" y="6044385"/>
            <a:ext cx="1820643" cy="338554"/>
          </a:xfrm>
          <a:prstGeom prst="rect">
            <a:avLst/>
          </a:prstGeom>
          <a:solidFill>
            <a:schemeClr val="accent2">
              <a:lumMod val="60000"/>
              <a:lumOff val="40000"/>
            </a:schemeClr>
          </a:solidFill>
          <a:ln>
            <a:solidFill>
              <a:schemeClr val="bg2">
                <a:lumMod val="50000"/>
              </a:schemeClr>
            </a:solidFill>
          </a:ln>
        </p:spPr>
        <p:txBody>
          <a:bodyPr wrap="square" rtlCol="0">
            <a:spAutoFit/>
          </a:bodyPr>
          <a:lstStyle/>
          <a:p>
            <a:pPr algn="ctr"/>
            <a:r>
              <a:rPr lang="en-IN" sz="1600" b="1" dirty="0"/>
              <a:t>Input Sentence</a:t>
            </a:r>
            <a:endParaRPr lang="en-US" sz="1600" b="1" dirty="0"/>
          </a:p>
        </p:txBody>
      </p:sp>
      <p:sp>
        <p:nvSpPr>
          <p:cNvPr id="25" name="Rectangle 24">
            <a:extLst>
              <a:ext uri="{FF2B5EF4-FFF2-40B4-BE49-F238E27FC236}">
                <a16:creationId xmlns:a16="http://schemas.microsoft.com/office/drawing/2014/main" id="{D094F2E5-CBA9-4588-B878-5BCECCC33297}"/>
              </a:ext>
            </a:extLst>
          </p:cNvPr>
          <p:cNvSpPr/>
          <p:nvPr/>
        </p:nvSpPr>
        <p:spPr>
          <a:xfrm>
            <a:off x="3302451" y="3055551"/>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6" name="Rectangle 25">
            <a:extLst>
              <a:ext uri="{FF2B5EF4-FFF2-40B4-BE49-F238E27FC236}">
                <a16:creationId xmlns:a16="http://schemas.microsoft.com/office/drawing/2014/main" id="{CFF6904D-F4FA-4B50-8F50-11F9068CAE3B}"/>
              </a:ext>
            </a:extLst>
          </p:cNvPr>
          <p:cNvSpPr/>
          <p:nvPr/>
        </p:nvSpPr>
        <p:spPr>
          <a:xfrm>
            <a:off x="5834793" y="3080084"/>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7" name="Rectangle 26">
            <a:extLst>
              <a:ext uri="{FF2B5EF4-FFF2-40B4-BE49-F238E27FC236}">
                <a16:creationId xmlns:a16="http://schemas.microsoft.com/office/drawing/2014/main" id="{2E74CEE1-CA64-484A-9A5C-958077B5D62A}"/>
              </a:ext>
            </a:extLst>
          </p:cNvPr>
          <p:cNvSpPr/>
          <p:nvPr/>
        </p:nvSpPr>
        <p:spPr>
          <a:xfrm>
            <a:off x="4543874" y="3072134"/>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8" name="Rectangle 27">
            <a:extLst>
              <a:ext uri="{FF2B5EF4-FFF2-40B4-BE49-F238E27FC236}">
                <a16:creationId xmlns:a16="http://schemas.microsoft.com/office/drawing/2014/main" id="{5E8793E1-338A-41B9-B5AB-6B0C8DDECCE8}"/>
              </a:ext>
            </a:extLst>
          </p:cNvPr>
          <p:cNvSpPr/>
          <p:nvPr/>
        </p:nvSpPr>
        <p:spPr>
          <a:xfrm>
            <a:off x="7125715" y="3075101"/>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TextBox 4">
            <a:extLst>
              <a:ext uri="{FF2B5EF4-FFF2-40B4-BE49-F238E27FC236}">
                <a16:creationId xmlns:a16="http://schemas.microsoft.com/office/drawing/2014/main" id="{91419B44-FB02-43F1-B269-D48ADC935612}"/>
              </a:ext>
            </a:extLst>
          </p:cNvPr>
          <p:cNvSpPr txBox="1"/>
          <p:nvPr/>
        </p:nvSpPr>
        <p:spPr>
          <a:xfrm>
            <a:off x="3271681" y="3538742"/>
            <a:ext cx="1035614" cy="342207"/>
          </a:xfrm>
          <a:prstGeom prst="rect">
            <a:avLst/>
          </a:prstGeom>
          <a:noFill/>
          <a:ln>
            <a:solidFill>
              <a:schemeClr val="bg2">
                <a:lumMod val="50000"/>
              </a:schemeClr>
            </a:solidFill>
          </a:ln>
        </p:spPr>
        <p:txBody>
          <a:bodyPr wrap="square" rtlCol="0">
            <a:spAutoFit/>
          </a:bodyPr>
          <a:lstStyle/>
          <a:p>
            <a:pPr algn="ctr"/>
            <a:r>
              <a:rPr lang="en-US" sz="1600" dirty="0"/>
              <a:t>Manager</a:t>
            </a:r>
          </a:p>
        </p:txBody>
      </p:sp>
      <p:sp>
        <p:nvSpPr>
          <p:cNvPr id="6" name="Rectangle 5">
            <a:extLst>
              <a:ext uri="{FF2B5EF4-FFF2-40B4-BE49-F238E27FC236}">
                <a16:creationId xmlns:a16="http://schemas.microsoft.com/office/drawing/2014/main" id="{B26EF6CB-2A6E-4A33-8FA0-58F894B965B3}"/>
              </a:ext>
            </a:extLst>
          </p:cNvPr>
          <p:cNvSpPr/>
          <p:nvPr/>
        </p:nvSpPr>
        <p:spPr>
          <a:xfrm>
            <a:off x="4506985" y="3533643"/>
            <a:ext cx="1071227" cy="342207"/>
          </a:xfrm>
          <a:prstGeom prst="rect">
            <a:avLst/>
          </a:prstGeom>
          <a:ln>
            <a:solidFill>
              <a:schemeClr val="bg2">
                <a:lumMod val="50000"/>
              </a:schemeClr>
            </a:solidFill>
          </a:ln>
        </p:spPr>
        <p:txBody>
          <a:bodyPr wrap="square">
            <a:spAutoFit/>
          </a:bodyPr>
          <a:lstStyle/>
          <a:p>
            <a:pPr algn="ctr"/>
            <a:r>
              <a:rPr lang="en-US" sz="1600" dirty="0"/>
              <a:t>praised</a:t>
            </a:r>
          </a:p>
        </p:txBody>
      </p:sp>
      <p:sp>
        <p:nvSpPr>
          <p:cNvPr id="7" name="Rectangle 6">
            <a:extLst>
              <a:ext uri="{FF2B5EF4-FFF2-40B4-BE49-F238E27FC236}">
                <a16:creationId xmlns:a16="http://schemas.microsoft.com/office/drawing/2014/main" id="{022FD9CB-D143-4388-92CC-0852EBC8BC08}"/>
              </a:ext>
            </a:extLst>
          </p:cNvPr>
          <p:cNvSpPr/>
          <p:nvPr/>
        </p:nvSpPr>
        <p:spPr>
          <a:xfrm>
            <a:off x="7184962" y="3534524"/>
            <a:ext cx="996325" cy="344986"/>
          </a:xfrm>
          <a:prstGeom prst="rect">
            <a:avLst/>
          </a:prstGeom>
          <a:ln>
            <a:solidFill>
              <a:schemeClr val="bg2">
                <a:lumMod val="50000"/>
              </a:schemeClr>
            </a:solidFill>
          </a:ln>
        </p:spPr>
        <p:txBody>
          <a:bodyPr wrap="square">
            <a:spAutoFit/>
          </a:bodyPr>
          <a:lstStyle/>
          <a:p>
            <a:pPr algn="ctr"/>
            <a:r>
              <a:rPr lang="en-US" sz="1600" dirty="0"/>
              <a:t>doing</a:t>
            </a:r>
          </a:p>
        </p:txBody>
      </p:sp>
      <p:sp>
        <p:nvSpPr>
          <p:cNvPr id="8" name="Rectangle 7">
            <a:extLst>
              <a:ext uri="{FF2B5EF4-FFF2-40B4-BE49-F238E27FC236}">
                <a16:creationId xmlns:a16="http://schemas.microsoft.com/office/drawing/2014/main" id="{790F76C3-AC68-48A8-A78A-BBA75C8B90DC}"/>
              </a:ext>
            </a:extLst>
          </p:cNvPr>
          <p:cNvSpPr/>
          <p:nvPr/>
        </p:nvSpPr>
        <p:spPr>
          <a:xfrm>
            <a:off x="8536429" y="3521598"/>
            <a:ext cx="917151" cy="344986"/>
          </a:xfrm>
          <a:prstGeom prst="rect">
            <a:avLst/>
          </a:prstGeom>
          <a:ln>
            <a:solidFill>
              <a:schemeClr val="bg2">
                <a:lumMod val="50000"/>
              </a:schemeClr>
            </a:solidFill>
          </a:ln>
        </p:spPr>
        <p:txBody>
          <a:bodyPr wrap="square">
            <a:spAutoFit/>
          </a:bodyPr>
          <a:lstStyle/>
          <a:p>
            <a:pPr algn="ctr"/>
            <a:r>
              <a:rPr lang="en-US" sz="1600" dirty="0"/>
              <a:t>good</a:t>
            </a:r>
          </a:p>
        </p:txBody>
      </p:sp>
      <p:sp>
        <p:nvSpPr>
          <p:cNvPr id="9" name="Rectangle 8">
            <a:extLst>
              <a:ext uri="{FF2B5EF4-FFF2-40B4-BE49-F238E27FC236}">
                <a16:creationId xmlns:a16="http://schemas.microsoft.com/office/drawing/2014/main" id="{C1E60B8E-6A6C-4F25-9195-4DD51D49C47D}"/>
              </a:ext>
            </a:extLst>
          </p:cNvPr>
          <p:cNvSpPr/>
          <p:nvPr/>
        </p:nvSpPr>
        <p:spPr>
          <a:xfrm>
            <a:off x="9878824" y="3511744"/>
            <a:ext cx="626236" cy="344986"/>
          </a:xfrm>
          <a:prstGeom prst="rect">
            <a:avLst/>
          </a:prstGeom>
          <a:ln>
            <a:solidFill>
              <a:schemeClr val="bg2">
                <a:lumMod val="50000"/>
              </a:schemeClr>
            </a:solidFill>
          </a:ln>
        </p:spPr>
        <p:txBody>
          <a:bodyPr wrap="square">
            <a:spAutoFit/>
          </a:bodyPr>
          <a:lstStyle/>
          <a:p>
            <a:pPr algn="ctr"/>
            <a:r>
              <a:rPr lang="en-US" sz="1600" dirty="0"/>
              <a:t>job</a:t>
            </a:r>
          </a:p>
        </p:txBody>
      </p:sp>
      <p:sp>
        <p:nvSpPr>
          <p:cNvPr id="33" name="Rectangle 32">
            <a:extLst>
              <a:ext uri="{FF2B5EF4-FFF2-40B4-BE49-F238E27FC236}">
                <a16:creationId xmlns:a16="http://schemas.microsoft.com/office/drawing/2014/main" id="{1345D25B-75FD-4A84-8639-B5E8DEC77EDC}"/>
              </a:ext>
            </a:extLst>
          </p:cNvPr>
          <p:cNvSpPr/>
          <p:nvPr/>
        </p:nvSpPr>
        <p:spPr>
          <a:xfrm>
            <a:off x="8380259" y="3082667"/>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44" name="Rectangle 43">
            <a:extLst>
              <a:ext uri="{FF2B5EF4-FFF2-40B4-BE49-F238E27FC236}">
                <a16:creationId xmlns:a16="http://schemas.microsoft.com/office/drawing/2014/main" id="{8270B377-255D-4967-85D3-F0EA1F0BB85A}"/>
              </a:ext>
            </a:extLst>
          </p:cNvPr>
          <p:cNvSpPr/>
          <p:nvPr/>
        </p:nvSpPr>
        <p:spPr>
          <a:xfrm>
            <a:off x="681156" y="3079117"/>
            <a:ext cx="1758733" cy="258086"/>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Word Embedding</a:t>
            </a:r>
            <a:endParaRPr lang="en-US" sz="1600" b="1" dirty="0">
              <a:solidFill>
                <a:schemeClr val="tx1"/>
              </a:solidFill>
            </a:endParaRPr>
          </a:p>
        </p:txBody>
      </p:sp>
      <p:cxnSp>
        <p:nvCxnSpPr>
          <p:cNvPr id="17" name="Straight Arrow Connector 16">
            <a:extLst>
              <a:ext uri="{FF2B5EF4-FFF2-40B4-BE49-F238E27FC236}">
                <a16:creationId xmlns:a16="http://schemas.microsoft.com/office/drawing/2014/main" id="{1EC4CD14-EA85-4373-97C3-0C2BFADB8C40}"/>
              </a:ext>
            </a:extLst>
          </p:cNvPr>
          <p:cNvCxnSpPr>
            <a:cxnSpLocks/>
            <a:stCxn id="5" idx="0"/>
            <a:endCxn id="25" idx="2"/>
          </p:cNvCxnSpPr>
          <p:nvPr/>
        </p:nvCxnSpPr>
        <p:spPr>
          <a:xfrm flipV="1">
            <a:off x="3789488" y="3343129"/>
            <a:ext cx="5527" cy="19561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5EAA8D8-C347-4BFF-9202-C330C65D2E78}"/>
              </a:ext>
            </a:extLst>
          </p:cNvPr>
          <p:cNvCxnSpPr>
            <a:stCxn id="6" idx="0"/>
            <a:endCxn id="27" idx="2"/>
          </p:cNvCxnSpPr>
          <p:nvPr/>
        </p:nvCxnSpPr>
        <p:spPr>
          <a:xfrm flipH="1" flipV="1">
            <a:off x="5036438" y="3359712"/>
            <a:ext cx="6160" cy="17393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8C341CC-E8B0-4EA5-B66C-5F812EFAF986}"/>
              </a:ext>
            </a:extLst>
          </p:cNvPr>
          <p:cNvCxnSpPr>
            <a:cxnSpLocks/>
          </p:cNvCxnSpPr>
          <p:nvPr/>
        </p:nvCxnSpPr>
        <p:spPr>
          <a:xfrm flipV="1">
            <a:off x="3783367" y="2871948"/>
            <a:ext cx="8904" cy="1695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735387B-9374-46F9-9F95-3906B30DFA1A}"/>
              </a:ext>
            </a:extLst>
          </p:cNvPr>
          <p:cNvCxnSpPr>
            <a:cxnSpLocks/>
          </p:cNvCxnSpPr>
          <p:nvPr/>
        </p:nvCxnSpPr>
        <p:spPr>
          <a:xfrm flipV="1">
            <a:off x="5033693" y="2888530"/>
            <a:ext cx="1" cy="1452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54561B3-798E-4003-A7D1-D9BD8F540BE9}"/>
              </a:ext>
            </a:extLst>
          </p:cNvPr>
          <p:cNvCxnSpPr>
            <a:cxnSpLocks/>
          </p:cNvCxnSpPr>
          <p:nvPr/>
        </p:nvCxnSpPr>
        <p:spPr>
          <a:xfrm flipH="1" flipV="1">
            <a:off x="6324614" y="2896481"/>
            <a:ext cx="1" cy="14332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ABBFED8-AF1C-4E87-A0AD-5DD0DC8A15B9}"/>
              </a:ext>
            </a:extLst>
          </p:cNvPr>
          <p:cNvCxnSpPr>
            <a:cxnSpLocks/>
          </p:cNvCxnSpPr>
          <p:nvPr/>
        </p:nvCxnSpPr>
        <p:spPr>
          <a:xfrm flipH="1" flipV="1">
            <a:off x="7615535" y="2891498"/>
            <a:ext cx="9704" cy="14996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09338C6-C9D8-4E16-A613-1205BBB0A2CB}"/>
              </a:ext>
            </a:extLst>
          </p:cNvPr>
          <p:cNvCxnSpPr>
            <a:cxnSpLocks/>
          </p:cNvCxnSpPr>
          <p:nvPr/>
        </p:nvCxnSpPr>
        <p:spPr>
          <a:xfrm flipV="1">
            <a:off x="8962848" y="2896481"/>
            <a:ext cx="0" cy="14284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E6966A7-C0D3-4CDF-A22D-116A1DBD0477}"/>
              </a:ext>
            </a:extLst>
          </p:cNvPr>
          <p:cNvSpPr txBox="1"/>
          <p:nvPr/>
        </p:nvSpPr>
        <p:spPr>
          <a:xfrm>
            <a:off x="5707268" y="1229227"/>
            <a:ext cx="2225304" cy="591085"/>
          </a:xfrm>
          <a:prstGeom prst="rect">
            <a:avLst/>
          </a:prstGeom>
          <a:solidFill>
            <a:schemeClr val="accent2">
              <a:lumMod val="60000"/>
              <a:lumOff val="40000"/>
            </a:schemeClr>
          </a:solidFill>
          <a:ln>
            <a:solidFill>
              <a:schemeClr val="bg2">
                <a:lumMod val="50000"/>
              </a:schemeClr>
            </a:solidFill>
          </a:ln>
        </p:spPr>
        <p:txBody>
          <a:bodyPr wrap="square" rtlCol="0">
            <a:spAutoFit/>
          </a:bodyPr>
          <a:lstStyle/>
          <a:p>
            <a:pPr algn="ctr"/>
            <a:r>
              <a:rPr lang="en-IN" sz="1600" b="1" dirty="0"/>
              <a:t>Sentence scored for </a:t>
            </a:r>
          </a:p>
          <a:p>
            <a:pPr algn="ctr"/>
            <a:r>
              <a:rPr lang="en-IN" sz="1600" b="1" dirty="0"/>
              <a:t>Achievement motive</a:t>
            </a:r>
            <a:endParaRPr lang="en-US" sz="1600" b="1" dirty="0"/>
          </a:p>
        </p:txBody>
      </p:sp>
      <p:cxnSp>
        <p:nvCxnSpPr>
          <p:cNvPr id="97" name="Straight Arrow Connector 96">
            <a:extLst>
              <a:ext uri="{FF2B5EF4-FFF2-40B4-BE49-F238E27FC236}">
                <a16:creationId xmlns:a16="http://schemas.microsoft.com/office/drawing/2014/main" id="{4307E4FA-0932-47CD-8360-2255ACC9062A}"/>
              </a:ext>
            </a:extLst>
          </p:cNvPr>
          <p:cNvCxnSpPr>
            <a:cxnSpLocks/>
            <a:endCxn id="5" idx="2"/>
          </p:cNvCxnSpPr>
          <p:nvPr/>
        </p:nvCxnSpPr>
        <p:spPr>
          <a:xfrm flipV="1">
            <a:off x="3777985" y="3880949"/>
            <a:ext cx="11503" cy="23938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D47FC2F-02A4-4A08-92E1-BBBC65A0EB89}"/>
              </a:ext>
            </a:extLst>
          </p:cNvPr>
          <p:cNvCxnSpPr>
            <a:cxnSpLocks/>
            <a:endCxn id="6" idx="2"/>
          </p:cNvCxnSpPr>
          <p:nvPr/>
        </p:nvCxnSpPr>
        <p:spPr>
          <a:xfrm flipV="1">
            <a:off x="5042598" y="3875850"/>
            <a:ext cx="1" cy="23509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EEAB865-3545-4551-884A-B3DED5EEB2F1}"/>
              </a:ext>
            </a:extLst>
          </p:cNvPr>
          <p:cNvCxnSpPr>
            <a:cxnSpLocks/>
            <a:endCxn id="131" idx="2"/>
          </p:cNvCxnSpPr>
          <p:nvPr/>
        </p:nvCxnSpPr>
        <p:spPr>
          <a:xfrm flipV="1">
            <a:off x="6284021" y="3873785"/>
            <a:ext cx="0" cy="237162"/>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3B83C1A-40AB-4C73-859D-D4A09F4CF7CD}"/>
              </a:ext>
            </a:extLst>
          </p:cNvPr>
          <p:cNvCxnSpPr>
            <a:cxnSpLocks/>
            <a:endCxn id="7" idx="2"/>
          </p:cNvCxnSpPr>
          <p:nvPr/>
        </p:nvCxnSpPr>
        <p:spPr>
          <a:xfrm flipH="1" flipV="1">
            <a:off x="7683125" y="3879510"/>
            <a:ext cx="20959" cy="20488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463B0B6-1DEE-4EF8-B629-D22F72B60851}"/>
              </a:ext>
            </a:extLst>
          </p:cNvPr>
          <p:cNvCxnSpPr>
            <a:cxnSpLocks/>
            <a:endCxn id="8" idx="2"/>
          </p:cNvCxnSpPr>
          <p:nvPr/>
        </p:nvCxnSpPr>
        <p:spPr>
          <a:xfrm flipV="1">
            <a:off x="8995004" y="3866584"/>
            <a:ext cx="1" cy="23938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BE552C9-5C0B-4995-8C30-BF5A6610D0B3}"/>
              </a:ext>
            </a:extLst>
          </p:cNvPr>
          <p:cNvSpPr txBox="1"/>
          <p:nvPr/>
        </p:nvSpPr>
        <p:spPr>
          <a:xfrm>
            <a:off x="693751" y="4117667"/>
            <a:ext cx="1765563" cy="338554"/>
          </a:xfrm>
          <a:prstGeom prst="rect">
            <a:avLst/>
          </a:prstGeom>
          <a:solidFill>
            <a:srgbClr val="E2D6DE"/>
          </a:solidFill>
          <a:ln>
            <a:solidFill>
              <a:schemeClr val="bg2">
                <a:lumMod val="50000"/>
              </a:schemeClr>
            </a:solidFill>
          </a:ln>
        </p:spPr>
        <p:txBody>
          <a:bodyPr wrap="square" rtlCol="0">
            <a:spAutoFit/>
          </a:bodyPr>
          <a:lstStyle/>
          <a:p>
            <a:pPr algn="ctr"/>
            <a:r>
              <a:rPr lang="en-IN" sz="1600" b="1" dirty="0"/>
              <a:t>Content Extraction</a:t>
            </a:r>
            <a:endParaRPr lang="en-US" sz="1600" b="1" dirty="0"/>
          </a:p>
        </p:txBody>
      </p:sp>
      <p:sp>
        <p:nvSpPr>
          <p:cNvPr id="11" name="TextBox 10">
            <a:extLst>
              <a:ext uri="{FF2B5EF4-FFF2-40B4-BE49-F238E27FC236}">
                <a16:creationId xmlns:a16="http://schemas.microsoft.com/office/drawing/2014/main" id="{898F0CE6-2ED0-41DC-A0BA-1EECA94FBAEE}"/>
              </a:ext>
            </a:extLst>
          </p:cNvPr>
          <p:cNvSpPr txBox="1"/>
          <p:nvPr/>
        </p:nvSpPr>
        <p:spPr>
          <a:xfrm>
            <a:off x="10649347" y="6074940"/>
            <a:ext cx="1208324" cy="369332"/>
          </a:xfrm>
          <a:prstGeom prst="rect">
            <a:avLst/>
          </a:prstGeom>
          <a:noFill/>
          <a:ln>
            <a:solidFill>
              <a:schemeClr val="tx1"/>
            </a:solidFill>
            <a:prstDash val="dashDot"/>
          </a:ln>
        </p:spPr>
        <p:txBody>
          <a:bodyPr wrap="square" rtlCol="0">
            <a:spAutoFit/>
          </a:bodyPr>
          <a:lstStyle/>
          <a:p>
            <a:pPr algn="ctr"/>
            <a:r>
              <a:rPr lang="en-IN" i="1" dirty="0"/>
              <a:t>Example</a:t>
            </a:r>
          </a:p>
        </p:txBody>
      </p:sp>
      <p:grpSp>
        <p:nvGrpSpPr>
          <p:cNvPr id="15" name="Group 14">
            <a:extLst>
              <a:ext uri="{FF2B5EF4-FFF2-40B4-BE49-F238E27FC236}">
                <a16:creationId xmlns:a16="http://schemas.microsoft.com/office/drawing/2014/main" id="{D2A07B8D-22D8-472D-8F82-E4016021861B}"/>
              </a:ext>
            </a:extLst>
          </p:cNvPr>
          <p:cNvGrpSpPr/>
          <p:nvPr/>
        </p:nvGrpSpPr>
        <p:grpSpPr>
          <a:xfrm>
            <a:off x="3407088" y="4786932"/>
            <a:ext cx="6952808" cy="1051374"/>
            <a:chOff x="3523335" y="4704998"/>
            <a:chExt cx="6952808" cy="1051374"/>
          </a:xfrm>
        </p:grpSpPr>
        <p:sp>
          <p:nvSpPr>
            <p:cNvPr id="71" name="TextBox 70">
              <a:extLst>
                <a:ext uri="{FF2B5EF4-FFF2-40B4-BE49-F238E27FC236}">
                  <a16:creationId xmlns:a16="http://schemas.microsoft.com/office/drawing/2014/main" id="{139FE491-D19B-40A9-A18A-5FC186D65249}"/>
                </a:ext>
              </a:extLst>
            </p:cNvPr>
            <p:cNvSpPr txBox="1"/>
            <p:nvPr/>
          </p:nvSpPr>
          <p:spPr>
            <a:xfrm>
              <a:off x="4936443" y="4714150"/>
              <a:ext cx="1573439" cy="338554"/>
            </a:xfrm>
            <a:prstGeom prst="rect">
              <a:avLst/>
            </a:prstGeom>
            <a:solidFill>
              <a:schemeClr val="accent3">
                <a:lumMod val="60000"/>
                <a:lumOff val="40000"/>
              </a:schemeClr>
            </a:solidFill>
            <a:ln>
              <a:solidFill>
                <a:schemeClr val="bg2">
                  <a:lumMod val="50000"/>
                </a:schemeClr>
              </a:solidFill>
            </a:ln>
          </p:spPr>
          <p:txBody>
            <a:bodyPr wrap="square" rtlCol="0">
              <a:spAutoFit/>
            </a:bodyPr>
            <a:lstStyle/>
            <a:p>
              <a:pPr algn="ctr"/>
              <a:r>
                <a:rPr lang="en-US" sz="1600" dirty="0"/>
                <a:t>manager (NN)</a:t>
              </a:r>
            </a:p>
          </p:txBody>
        </p:sp>
        <p:sp>
          <p:nvSpPr>
            <p:cNvPr id="77" name="Rectangle 76">
              <a:extLst>
                <a:ext uri="{FF2B5EF4-FFF2-40B4-BE49-F238E27FC236}">
                  <a16:creationId xmlns:a16="http://schemas.microsoft.com/office/drawing/2014/main" id="{81891AF8-870E-4CEB-8A2A-6C65ACB1DABE}"/>
                </a:ext>
              </a:extLst>
            </p:cNvPr>
            <p:cNvSpPr/>
            <p:nvPr/>
          </p:nvSpPr>
          <p:spPr>
            <a:xfrm>
              <a:off x="6683488" y="4715490"/>
              <a:ext cx="1418566"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praised (VBD)</a:t>
              </a:r>
            </a:p>
          </p:txBody>
        </p:sp>
        <p:sp>
          <p:nvSpPr>
            <p:cNvPr id="79" name="Rectangle 78">
              <a:extLst>
                <a:ext uri="{FF2B5EF4-FFF2-40B4-BE49-F238E27FC236}">
                  <a16:creationId xmlns:a16="http://schemas.microsoft.com/office/drawing/2014/main" id="{96CCAC8F-8993-4FB1-82E2-F544FF3637EB}"/>
                </a:ext>
              </a:extLst>
            </p:cNvPr>
            <p:cNvSpPr/>
            <p:nvPr/>
          </p:nvSpPr>
          <p:spPr>
            <a:xfrm>
              <a:off x="4590137" y="5417818"/>
              <a:ext cx="1447957"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doing (VBG)</a:t>
              </a:r>
            </a:p>
          </p:txBody>
        </p:sp>
        <p:sp>
          <p:nvSpPr>
            <p:cNvPr id="81" name="Rectangle 80">
              <a:extLst>
                <a:ext uri="{FF2B5EF4-FFF2-40B4-BE49-F238E27FC236}">
                  <a16:creationId xmlns:a16="http://schemas.microsoft.com/office/drawing/2014/main" id="{47BB3E9A-614D-4152-BC86-A90E1D0BB8C6}"/>
                </a:ext>
              </a:extLst>
            </p:cNvPr>
            <p:cNvSpPr/>
            <p:nvPr/>
          </p:nvSpPr>
          <p:spPr>
            <a:xfrm>
              <a:off x="7174059" y="5377595"/>
              <a:ext cx="1286387"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good (JJ)</a:t>
              </a:r>
            </a:p>
          </p:txBody>
        </p:sp>
        <p:sp>
          <p:nvSpPr>
            <p:cNvPr id="83" name="Rectangle 82">
              <a:extLst>
                <a:ext uri="{FF2B5EF4-FFF2-40B4-BE49-F238E27FC236}">
                  <a16:creationId xmlns:a16="http://schemas.microsoft.com/office/drawing/2014/main" id="{C1E17D30-44D4-4DA7-AC5A-84A02864C27D}"/>
                </a:ext>
              </a:extLst>
            </p:cNvPr>
            <p:cNvSpPr/>
            <p:nvPr/>
          </p:nvSpPr>
          <p:spPr>
            <a:xfrm>
              <a:off x="8596225" y="5370928"/>
              <a:ext cx="1010287"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job (NN)</a:t>
              </a:r>
            </a:p>
          </p:txBody>
        </p:sp>
        <p:sp>
          <p:nvSpPr>
            <p:cNvPr id="85" name="Rectangle 84">
              <a:extLst>
                <a:ext uri="{FF2B5EF4-FFF2-40B4-BE49-F238E27FC236}">
                  <a16:creationId xmlns:a16="http://schemas.microsoft.com/office/drawing/2014/main" id="{DACD93E8-FEA7-4281-9784-31E8C35B45EC}"/>
                </a:ext>
              </a:extLst>
            </p:cNvPr>
            <p:cNvSpPr/>
            <p:nvPr/>
          </p:nvSpPr>
          <p:spPr>
            <a:xfrm>
              <a:off x="8224440" y="4704998"/>
              <a:ext cx="2251703"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John (NNP) (Name)</a:t>
              </a:r>
            </a:p>
          </p:txBody>
        </p:sp>
        <p:sp>
          <p:nvSpPr>
            <p:cNvPr id="87" name="Rectangle 86">
              <a:extLst>
                <a:ext uri="{FF2B5EF4-FFF2-40B4-BE49-F238E27FC236}">
                  <a16:creationId xmlns:a16="http://schemas.microsoft.com/office/drawing/2014/main" id="{6AF0BB0F-E609-43E1-BCD1-8F6AF425B102}"/>
                </a:ext>
              </a:extLst>
            </p:cNvPr>
            <p:cNvSpPr/>
            <p:nvPr/>
          </p:nvSpPr>
          <p:spPr>
            <a:xfrm>
              <a:off x="3523335" y="4704998"/>
              <a:ext cx="1215463"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IN" sz="1600" dirty="0"/>
                <a:t>The (DT)</a:t>
              </a:r>
              <a:endParaRPr lang="en-US" sz="1600" dirty="0"/>
            </a:p>
          </p:txBody>
        </p:sp>
        <p:sp>
          <p:nvSpPr>
            <p:cNvPr id="89" name="Rectangle 88">
              <a:extLst>
                <a:ext uri="{FF2B5EF4-FFF2-40B4-BE49-F238E27FC236}">
                  <a16:creationId xmlns:a16="http://schemas.microsoft.com/office/drawing/2014/main" id="{C5859EEA-A96E-45D2-BC47-D218167CA8A3}"/>
                </a:ext>
              </a:extLst>
            </p:cNvPr>
            <p:cNvSpPr/>
            <p:nvPr/>
          </p:nvSpPr>
          <p:spPr>
            <a:xfrm>
              <a:off x="3523335" y="5417818"/>
              <a:ext cx="896409"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for (IN)</a:t>
              </a:r>
            </a:p>
          </p:txBody>
        </p:sp>
        <p:sp>
          <p:nvSpPr>
            <p:cNvPr id="90" name="Rectangle 89">
              <a:extLst>
                <a:ext uri="{FF2B5EF4-FFF2-40B4-BE49-F238E27FC236}">
                  <a16:creationId xmlns:a16="http://schemas.microsoft.com/office/drawing/2014/main" id="{C32558FB-D6E4-4E4B-BB5B-6EF9077E6BB2}"/>
                </a:ext>
              </a:extLst>
            </p:cNvPr>
            <p:cNvSpPr/>
            <p:nvPr/>
          </p:nvSpPr>
          <p:spPr>
            <a:xfrm>
              <a:off x="6198903" y="5390521"/>
              <a:ext cx="896409" cy="338554"/>
            </a:xfrm>
            <a:prstGeom prst="rect">
              <a:avLst/>
            </a:prstGeom>
            <a:solidFill>
              <a:schemeClr val="accent3">
                <a:lumMod val="60000"/>
                <a:lumOff val="40000"/>
              </a:schemeClr>
            </a:solidFill>
            <a:ln>
              <a:solidFill>
                <a:schemeClr val="bg2">
                  <a:lumMod val="50000"/>
                </a:schemeClr>
              </a:solidFill>
            </a:ln>
          </p:spPr>
          <p:txBody>
            <a:bodyPr wrap="square">
              <a:spAutoFit/>
            </a:bodyPr>
            <a:lstStyle/>
            <a:p>
              <a:pPr algn="ctr"/>
              <a:r>
                <a:rPr lang="en-US" sz="1600" dirty="0"/>
                <a:t>a (DT)</a:t>
              </a:r>
            </a:p>
          </p:txBody>
        </p:sp>
      </p:grpSp>
      <p:sp>
        <p:nvSpPr>
          <p:cNvPr id="94" name="TextBox 93">
            <a:extLst>
              <a:ext uri="{FF2B5EF4-FFF2-40B4-BE49-F238E27FC236}">
                <a16:creationId xmlns:a16="http://schemas.microsoft.com/office/drawing/2014/main" id="{4A1B29FE-2A2B-4E6B-BCCD-AA30C228504A}"/>
              </a:ext>
            </a:extLst>
          </p:cNvPr>
          <p:cNvSpPr txBox="1"/>
          <p:nvPr/>
        </p:nvSpPr>
        <p:spPr>
          <a:xfrm>
            <a:off x="660526" y="4847924"/>
            <a:ext cx="1812159" cy="830997"/>
          </a:xfrm>
          <a:prstGeom prst="rect">
            <a:avLst/>
          </a:prstGeom>
          <a:solidFill>
            <a:schemeClr val="accent3">
              <a:lumMod val="60000"/>
              <a:lumOff val="40000"/>
            </a:schemeClr>
          </a:solidFill>
          <a:ln>
            <a:solidFill>
              <a:schemeClr val="bg2">
                <a:lumMod val="50000"/>
              </a:schemeClr>
            </a:solidFill>
          </a:ln>
        </p:spPr>
        <p:txBody>
          <a:bodyPr wrap="square" rtlCol="0">
            <a:spAutoFit/>
          </a:bodyPr>
          <a:lstStyle/>
          <a:p>
            <a:pPr algn="ctr"/>
            <a:r>
              <a:rPr lang="en-IN" sz="1600" b="1" dirty="0"/>
              <a:t>POS tagging and Name Entity Recognition</a:t>
            </a:r>
            <a:endParaRPr lang="en-US" sz="1600" b="1" dirty="0"/>
          </a:p>
        </p:txBody>
      </p:sp>
      <p:sp>
        <p:nvSpPr>
          <p:cNvPr id="29" name="Rectangle 28">
            <a:extLst>
              <a:ext uri="{FF2B5EF4-FFF2-40B4-BE49-F238E27FC236}">
                <a16:creationId xmlns:a16="http://schemas.microsoft.com/office/drawing/2014/main" id="{80544C99-2D88-483F-A692-C210D0A5D947}"/>
              </a:ext>
            </a:extLst>
          </p:cNvPr>
          <p:cNvSpPr/>
          <p:nvPr/>
        </p:nvSpPr>
        <p:spPr>
          <a:xfrm>
            <a:off x="3281167" y="4584355"/>
            <a:ext cx="7354969" cy="1285366"/>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B5BAE7C6-335B-4163-A1D5-D9518B7371E1}"/>
              </a:ext>
            </a:extLst>
          </p:cNvPr>
          <p:cNvCxnSpPr>
            <a:cxnSpLocks/>
            <a:endCxn id="29" idx="2"/>
          </p:cNvCxnSpPr>
          <p:nvPr/>
        </p:nvCxnSpPr>
        <p:spPr>
          <a:xfrm flipV="1">
            <a:off x="6958652" y="5869721"/>
            <a:ext cx="0" cy="2982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5BDCFD7-1A04-4B77-9856-F66185986A35}"/>
              </a:ext>
            </a:extLst>
          </p:cNvPr>
          <p:cNvCxnSpPr>
            <a:cxnSpLocks/>
            <a:stCxn id="29" idx="0"/>
            <a:endCxn id="4" idx="2"/>
          </p:cNvCxnSpPr>
          <p:nvPr/>
        </p:nvCxnSpPr>
        <p:spPr>
          <a:xfrm flipH="1" flipV="1">
            <a:off x="6949165" y="4407949"/>
            <a:ext cx="9487" cy="1764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0600BF83-78FC-4FA1-8FE1-5718C641E115}"/>
              </a:ext>
            </a:extLst>
          </p:cNvPr>
          <p:cNvSpPr txBox="1"/>
          <p:nvPr/>
        </p:nvSpPr>
        <p:spPr>
          <a:xfrm>
            <a:off x="678443" y="3570535"/>
            <a:ext cx="1812159" cy="338554"/>
          </a:xfrm>
          <a:prstGeom prst="rect">
            <a:avLst/>
          </a:prstGeom>
          <a:noFill/>
          <a:ln>
            <a:solidFill>
              <a:schemeClr val="bg2">
                <a:lumMod val="50000"/>
              </a:schemeClr>
            </a:solidFill>
          </a:ln>
        </p:spPr>
        <p:txBody>
          <a:bodyPr wrap="square" rtlCol="0">
            <a:spAutoFit/>
          </a:bodyPr>
          <a:lstStyle/>
          <a:p>
            <a:pPr algn="ctr"/>
            <a:r>
              <a:rPr lang="en-US" sz="1600" b="1" dirty="0"/>
              <a:t>Content Words</a:t>
            </a:r>
          </a:p>
        </p:txBody>
      </p:sp>
      <p:sp>
        <p:nvSpPr>
          <p:cNvPr id="131" name="Rectangle 130">
            <a:extLst>
              <a:ext uri="{FF2B5EF4-FFF2-40B4-BE49-F238E27FC236}">
                <a16:creationId xmlns:a16="http://schemas.microsoft.com/office/drawing/2014/main" id="{38D917E6-EFC3-451C-8A44-71716CD48A07}"/>
              </a:ext>
            </a:extLst>
          </p:cNvPr>
          <p:cNvSpPr/>
          <p:nvPr/>
        </p:nvSpPr>
        <p:spPr>
          <a:xfrm>
            <a:off x="5970903" y="3528799"/>
            <a:ext cx="626236" cy="344986"/>
          </a:xfrm>
          <a:prstGeom prst="rect">
            <a:avLst/>
          </a:prstGeom>
          <a:ln>
            <a:solidFill>
              <a:schemeClr val="bg2">
                <a:lumMod val="50000"/>
              </a:schemeClr>
            </a:solidFill>
          </a:ln>
        </p:spPr>
        <p:txBody>
          <a:bodyPr wrap="square">
            <a:spAutoFit/>
          </a:bodyPr>
          <a:lstStyle/>
          <a:p>
            <a:pPr algn="ctr"/>
            <a:r>
              <a:rPr lang="en-IN" sz="1600" dirty="0"/>
              <a:t>John</a:t>
            </a:r>
            <a:endParaRPr lang="en-US" sz="1600" dirty="0"/>
          </a:p>
        </p:txBody>
      </p:sp>
      <p:sp>
        <p:nvSpPr>
          <p:cNvPr id="132" name="Rectangle 131">
            <a:extLst>
              <a:ext uri="{FF2B5EF4-FFF2-40B4-BE49-F238E27FC236}">
                <a16:creationId xmlns:a16="http://schemas.microsoft.com/office/drawing/2014/main" id="{80F9850C-BEFD-431F-8349-AE5173D0E6A3}"/>
              </a:ext>
            </a:extLst>
          </p:cNvPr>
          <p:cNvSpPr/>
          <p:nvPr/>
        </p:nvSpPr>
        <p:spPr>
          <a:xfrm>
            <a:off x="9664733" y="3096103"/>
            <a:ext cx="985127" cy="287578"/>
          </a:xfrm>
          <a:prstGeom prst="rect">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cxnSp>
        <p:nvCxnSpPr>
          <p:cNvPr id="146" name="Straight Arrow Connector 145">
            <a:extLst>
              <a:ext uri="{FF2B5EF4-FFF2-40B4-BE49-F238E27FC236}">
                <a16:creationId xmlns:a16="http://schemas.microsoft.com/office/drawing/2014/main" id="{00EFCB97-4175-44A8-99A5-63EC74F347E5}"/>
              </a:ext>
            </a:extLst>
          </p:cNvPr>
          <p:cNvCxnSpPr>
            <a:cxnSpLocks/>
          </p:cNvCxnSpPr>
          <p:nvPr/>
        </p:nvCxnSpPr>
        <p:spPr>
          <a:xfrm flipV="1">
            <a:off x="10250284" y="2909800"/>
            <a:ext cx="0" cy="1702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B1B8535-1B16-4F96-9DB9-7CBE064237D1}"/>
              </a:ext>
            </a:extLst>
          </p:cNvPr>
          <p:cNvCxnSpPr>
            <a:cxnSpLocks/>
          </p:cNvCxnSpPr>
          <p:nvPr/>
        </p:nvCxnSpPr>
        <p:spPr>
          <a:xfrm flipV="1">
            <a:off x="10263894" y="3343129"/>
            <a:ext cx="0" cy="17028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E537306-C782-49B6-9D1A-15C96441E8AD}"/>
              </a:ext>
            </a:extLst>
          </p:cNvPr>
          <p:cNvGrpSpPr/>
          <p:nvPr/>
        </p:nvGrpSpPr>
        <p:grpSpPr>
          <a:xfrm>
            <a:off x="6198780" y="3432062"/>
            <a:ext cx="2638234" cy="149961"/>
            <a:chOff x="6315027" y="3350128"/>
            <a:chExt cx="2638234" cy="149961"/>
          </a:xfrm>
        </p:grpSpPr>
        <p:cxnSp>
          <p:nvCxnSpPr>
            <p:cNvPr id="177" name="Straight Arrow Connector 176">
              <a:extLst>
                <a:ext uri="{FF2B5EF4-FFF2-40B4-BE49-F238E27FC236}">
                  <a16:creationId xmlns:a16="http://schemas.microsoft.com/office/drawing/2014/main" id="{47E9EDBC-7D85-40CC-A98F-723D53B32E93}"/>
                </a:ext>
              </a:extLst>
            </p:cNvPr>
            <p:cNvCxnSpPr>
              <a:cxnSpLocks/>
            </p:cNvCxnSpPr>
            <p:nvPr/>
          </p:nvCxnSpPr>
          <p:spPr>
            <a:xfrm flipH="1" flipV="1">
              <a:off x="6315027" y="3355111"/>
              <a:ext cx="1" cy="143323"/>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726B45BE-C76A-4E37-9764-E547BDCF333D}"/>
                </a:ext>
              </a:extLst>
            </p:cNvPr>
            <p:cNvCxnSpPr>
              <a:cxnSpLocks/>
            </p:cNvCxnSpPr>
            <p:nvPr/>
          </p:nvCxnSpPr>
          <p:spPr>
            <a:xfrm flipH="1" flipV="1">
              <a:off x="7605948" y="3350128"/>
              <a:ext cx="9704" cy="14996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8CD6B57-BD6D-4232-A142-031AAE4277A0}"/>
                </a:ext>
              </a:extLst>
            </p:cNvPr>
            <p:cNvCxnSpPr>
              <a:cxnSpLocks/>
            </p:cNvCxnSpPr>
            <p:nvPr/>
          </p:nvCxnSpPr>
          <p:spPr>
            <a:xfrm flipV="1">
              <a:off x="8953261" y="3355111"/>
              <a:ext cx="0" cy="14284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4" name="Straight Arrow Connector 193">
            <a:extLst>
              <a:ext uri="{FF2B5EF4-FFF2-40B4-BE49-F238E27FC236}">
                <a16:creationId xmlns:a16="http://schemas.microsoft.com/office/drawing/2014/main" id="{0AA2DE32-A188-4131-A6B5-CA61DE4D6A75}"/>
              </a:ext>
            </a:extLst>
          </p:cNvPr>
          <p:cNvCxnSpPr>
            <a:cxnSpLocks/>
            <a:endCxn id="9" idx="2"/>
          </p:cNvCxnSpPr>
          <p:nvPr/>
        </p:nvCxnSpPr>
        <p:spPr>
          <a:xfrm flipV="1">
            <a:off x="10191942" y="3856730"/>
            <a:ext cx="0" cy="21906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CE7FE79-A559-4681-BA53-64937989F0C4}"/>
              </a:ext>
            </a:extLst>
          </p:cNvPr>
          <p:cNvSpPr/>
          <p:nvPr/>
        </p:nvSpPr>
        <p:spPr>
          <a:xfrm>
            <a:off x="3271680" y="2106202"/>
            <a:ext cx="7354969" cy="6490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Deep learning framework for motive analysis</a:t>
            </a:r>
            <a:endParaRPr lang="en-US" b="1" dirty="0">
              <a:solidFill>
                <a:schemeClr val="tx1"/>
              </a:solidFill>
            </a:endParaRPr>
          </a:p>
        </p:txBody>
      </p:sp>
      <p:sp>
        <p:nvSpPr>
          <p:cNvPr id="115" name="Rectangle 114">
            <a:extLst>
              <a:ext uri="{FF2B5EF4-FFF2-40B4-BE49-F238E27FC236}">
                <a16:creationId xmlns:a16="http://schemas.microsoft.com/office/drawing/2014/main" id="{14176281-5A01-4BF4-A30C-E74FC1FA7B4E}"/>
              </a:ext>
            </a:extLst>
          </p:cNvPr>
          <p:cNvSpPr/>
          <p:nvPr/>
        </p:nvSpPr>
        <p:spPr>
          <a:xfrm>
            <a:off x="660526" y="2186363"/>
            <a:ext cx="1838560" cy="64908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BERT</a:t>
            </a:r>
            <a:endParaRPr lang="en-US" b="1" dirty="0">
              <a:solidFill>
                <a:schemeClr val="tx1"/>
              </a:solidFill>
            </a:endParaRPr>
          </a:p>
        </p:txBody>
      </p:sp>
      <p:cxnSp>
        <p:nvCxnSpPr>
          <p:cNvPr id="18" name="Straight Arrow Connector 17">
            <a:extLst>
              <a:ext uri="{FF2B5EF4-FFF2-40B4-BE49-F238E27FC236}">
                <a16:creationId xmlns:a16="http://schemas.microsoft.com/office/drawing/2014/main" id="{5A64B1D0-5103-45DA-8942-AAFA2EC95A61}"/>
              </a:ext>
            </a:extLst>
          </p:cNvPr>
          <p:cNvCxnSpPr>
            <a:endCxn id="92" idx="2"/>
          </p:cNvCxnSpPr>
          <p:nvPr/>
        </p:nvCxnSpPr>
        <p:spPr>
          <a:xfrm flipV="1">
            <a:off x="6819920" y="1820312"/>
            <a:ext cx="0" cy="274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20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9F7CC4-0D44-4F0D-B0E5-F306BED2D62E}" type="slidenum">
              <a:rPr lang="en-SG" smtClean="0"/>
              <a:t>14</a:t>
            </a:fld>
            <a:endParaRPr lang="en-SG"/>
          </a:p>
        </p:txBody>
      </p:sp>
      <p:sp>
        <p:nvSpPr>
          <p:cNvPr id="3" name="Subtitle 2"/>
          <p:cNvSpPr>
            <a:spLocks noGrp="1"/>
          </p:cNvSpPr>
          <p:nvPr>
            <p:ph type="subTitle" idx="1"/>
          </p:nvPr>
        </p:nvSpPr>
        <p:spPr/>
        <p:txBody>
          <a:bodyPr/>
          <a:lstStyle/>
          <a:p>
            <a:endParaRPr lang="en-SG"/>
          </a:p>
        </p:txBody>
      </p:sp>
      <p:sp>
        <p:nvSpPr>
          <p:cNvPr id="2" name="Title 1"/>
          <p:cNvSpPr>
            <a:spLocks noGrp="1"/>
          </p:cNvSpPr>
          <p:nvPr>
            <p:ph type="ctrTitle"/>
          </p:nvPr>
        </p:nvSpPr>
        <p:spPr>
          <a:xfrm>
            <a:off x="2189811" y="1534638"/>
            <a:ext cx="8229600" cy="1894362"/>
          </a:xfrm>
        </p:spPr>
        <p:txBody>
          <a:bodyPr/>
          <a:lstStyle/>
          <a:p>
            <a:r>
              <a:rPr lang="en-SG" dirty="0"/>
              <a:t>Performance Analysis- Beamforming</a:t>
            </a:r>
          </a:p>
        </p:txBody>
      </p:sp>
    </p:spTree>
    <p:extLst>
      <p:ext uri="{BB962C8B-B14F-4D97-AF65-F5344CB8AC3E}">
        <p14:creationId xmlns:p14="http://schemas.microsoft.com/office/powerpoint/2010/main" val="231150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61" y="249420"/>
            <a:ext cx="11014229" cy="977516"/>
          </a:xfrm>
        </p:spPr>
        <p:txBody>
          <a:bodyPr/>
          <a:lstStyle/>
          <a:p>
            <a:pPr algn="ctr"/>
            <a:r>
              <a:rPr lang="en-SG" dirty="0"/>
              <a:t>Direction of Arrival Estimation</a:t>
            </a:r>
          </a:p>
        </p:txBody>
      </p:sp>
      <p:sp>
        <p:nvSpPr>
          <p:cNvPr id="5" name="Slide Number Placeholder 4"/>
          <p:cNvSpPr>
            <a:spLocks noGrp="1"/>
          </p:cNvSpPr>
          <p:nvPr>
            <p:ph type="sldNum" sz="quarter" idx="12"/>
          </p:nvPr>
        </p:nvSpPr>
        <p:spPr/>
        <p:txBody>
          <a:bodyPr/>
          <a:lstStyle/>
          <a:p>
            <a:fld id="{8E9F7CC4-0D44-4F0D-B0E5-F306BED2D62E}" type="slidenum">
              <a:rPr lang="en-SG" smtClean="0"/>
              <a:t>15</a:t>
            </a:fld>
            <a:endParaRPr lang="en-SG" dirty="0"/>
          </a:p>
        </p:txBody>
      </p:sp>
      <p:pic>
        <p:nvPicPr>
          <p:cNvPr id="33" name="Picture 2" descr="Mutual Coupling Compensation for Direction-of-Arrival ...">
            <a:extLst>
              <a:ext uri="{FF2B5EF4-FFF2-40B4-BE49-F238E27FC236}">
                <a16:creationId xmlns:a16="http://schemas.microsoft.com/office/drawing/2014/main" id="{1000D5E5-5621-4677-A139-1F978DAAD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71" y="1832192"/>
            <a:ext cx="4929455" cy="3910701"/>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 61">
            <a:extLst>
              <a:ext uri="{FF2B5EF4-FFF2-40B4-BE49-F238E27FC236}">
                <a16:creationId xmlns:a16="http://schemas.microsoft.com/office/drawing/2014/main" id="{457DC5D1-848A-4AE4-9C08-7A38FC65545E}"/>
              </a:ext>
            </a:extLst>
          </p:cNvPr>
          <p:cNvGrpSpPr/>
          <p:nvPr/>
        </p:nvGrpSpPr>
        <p:grpSpPr>
          <a:xfrm>
            <a:off x="7082319" y="1152285"/>
            <a:ext cx="3767192" cy="3512182"/>
            <a:chOff x="7082318" y="1152285"/>
            <a:chExt cx="5039475" cy="4731418"/>
          </a:xfrm>
        </p:grpSpPr>
        <p:pic>
          <p:nvPicPr>
            <p:cNvPr id="39" name="Processed_signal_20mics_config2">
              <a:hlinkClick r:id="" action="ppaction://media"/>
              <a:extLst>
                <a:ext uri="{FF2B5EF4-FFF2-40B4-BE49-F238E27FC236}">
                  <a16:creationId xmlns:a16="http://schemas.microsoft.com/office/drawing/2014/main" id="{900F9B5A-F339-4109-87B3-7D8A0A687CCD}"/>
                </a:ext>
              </a:extLst>
            </p:cNvPr>
            <p:cNvPicPr>
              <a:picLocks noChangeAspect="1"/>
            </p:cNvPicPr>
            <p:nvPr/>
          </p:nvPicPr>
          <p:blipFill>
            <a:blip r:embed="rId4"/>
            <a:stretch>
              <a:fillRect/>
            </a:stretch>
          </p:blipFill>
          <p:spPr>
            <a:xfrm>
              <a:off x="7404242" y="2137881"/>
              <a:ext cx="609600" cy="609600"/>
            </a:xfrm>
            <a:prstGeom prst="rect">
              <a:avLst/>
            </a:prstGeom>
          </p:spPr>
        </p:pic>
        <p:pic>
          <p:nvPicPr>
            <p:cNvPr id="42" name="Processed_signal_20mics_config2">
              <a:hlinkClick r:id="" action="ppaction://media"/>
              <a:extLst>
                <a:ext uri="{FF2B5EF4-FFF2-40B4-BE49-F238E27FC236}">
                  <a16:creationId xmlns:a16="http://schemas.microsoft.com/office/drawing/2014/main" id="{20F8A38C-E712-4D95-BC8F-21D937165DE7}"/>
                </a:ext>
              </a:extLst>
            </p:cNvPr>
            <p:cNvPicPr>
              <a:picLocks noChangeAspect="1"/>
            </p:cNvPicPr>
            <p:nvPr/>
          </p:nvPicPr>
          <p:blipFill>
            <a:blip r:embed="rId4"/>
            <a:stretch>
              <a:fillRect/>
            </a:stretch>
          </p:blipFill>
          <p:spPr>
            <a:xfrm>
              <a:off x="11512193" y="2088090"/>
              <a:ext cx="609600" cy="609600"/>
            </a:xfrm>
            <a:prstGeom prst="rect">
              <a:avLst/>
            </a:prstGeom>
          </p:spPr>
        </p:pic>
        <p:pic>
          <p:nvPicPr>
            <p:cNvPr id="43" name="Processed_signal_20mics_config2">
              <a:hlinkClick r:id="" action="ppaction://media"/>
              <a:extLst>
                <a:ext uri="{FF2B5EF4-FFF2-40B4-BE49-F238E27FC236}">
                  <a16:creationId xmlns:a16="http://schemas.microsoft.com/office/drawing/2014/main" id="{B3B84428-998C-4CF7-AB67-25E59A4ECB6B}"/>
                </a:ext>
              </a:extLst>
            </p:cNvPr>
            <p:cNvPicPr>
              <a:picLocks noChangeAspect="1"/>
            </p:cNvPicPr>
            <p:nvPr/>
          </p:nvPicPr>
          <p:blipFill>
            <a:blip r:embed="rId4"/>
            <a:stretch>
              <a:fillRect/>
            </a:stretch>
          </p:blipFill>
          <p:spPr>
            <a:xfrm>
              <a:off x="8777554" y="1152285"/>
              <a:ext cx="609600" cy="609600"/>
            </a:xfrm>
            <a:prstGeom prst="rect">
              <a:avLst/>
            </a:prstGeom>
          </p:spPr>
        </p:pic>
        <p:grpSp>
          <p:nvGrpSpPr>
            <p:cNvPr id="48" name="Group 47">
              <a:extLst>
                <a:ext uri="{FF2B5EF4-FFF2-40B4-BE49-F238E27FC236}">
                  <a16:creationId xmlns:a16="http://schemas.microsoft.com/office/drawing/2014/main" id="{5C552E54-6A82-4745-9F72-5C9463BC448B}"/>
                </a:ext>
              </a:extLst>
            </p:cNvPr>
            <p:cNvGrpSpPr/>
            <p:nvPr/>
          </p:nvGrpSpPr>
          <p:grpSpPr>
            <a:xfrm>
              <a:off x="7082318" y="3429000"/>
              <a:ext cx="1695236" cy="1361591"/>
              <a:chOff x="7082318" y="3429000"/>
              <a:chExt cx="1695236" cy="1361591"/>
            </a:xfrm>
          </p:grpSpPr>
          <p:sp>
            <p:nvSpPr>
              <p:cNvPr id="41" name="Rectangle 40">
                <a:extLst>
                  <a:ext uri="{FF2B5EF4-FFF2-40B4-BE49-F238E27FC236}">
                    <a16:creationId xmlns:a16="http://schemas.microsoft.com/office/drawing/2014/main" id="{E6BEBBEA-1906-435A-BB47-C0043A89A4EC}"/>
                  </a:ext>
                </a:extLst>
              </p:cNvPr>
              <p:cNvSpPr/>
              <p:nvPr/>
            </p:nvSpPr>
            <p:spPr>
              <a:xfrm>
                <a:off x="7082318" y="3429000"/>
                <a:ext cx="1695236" cy="136159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80BC70F-B001-4575-ACF2-3917456B8FAF}"/>
                  </a:ext>
                </a:extLst>
              </p:cNvPr>
              <p:cNvSpPr/>
              <p:nvPr/>
            </p:nvSpPr>
            <p:spPr>
              <a:xfrm>
                <a:off x="7212458" y="3499472"/>
                <a:ext cx="191784" cy="1992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F1C965-B25F-4C5F-A646-FBF2C784F6DC}"/>
                  </a:ext>
                </a:extLst>
              </p:cNvPr>
              <p:cNvSpPr/>
              <p:nvPr/>
            </p:nvSpPr>
            <p:spPr>
              <a:xfrm>
                <a:off x="7212458" y="4431685"/>
                <a:ext cx="191784" cy="1992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FAC2458-F0AA-42EC-81F3-AA36C362FC2C}"/>
                  </a:ext>
                </a:extLst>
              </p:cNvPr>
              <p:cNvSpPr/>
              <p:nvPr/>
            </p:nvSpPr>
            <p:spPr>
              <a:xfrm>
                <a:off x="8409017" y="4435307"/>
                <a:ext cx="191784" cy="1992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DEEB5E1-0F07-47DD-9D57-71A3344AB01E}"/>
                  </a:ext>
                </a:extLst>
              </p:cNvPr>
              <p:cNvSpPr/>
              <p:nvPr/>
            </p:nvSpPr>
            <p:spPr>
              <a:xfrm>
                <a:off x="8409017" y="3554563"/>
                <a:ext cx="191784" cy="1992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a:extLst>
                <a:ext uri="{FF2B5EF4-FFF2-40B4-BE49-F238E27FC236}">
                  <a16:creationId xmlns:a16="http://schemas.microsoft.com/office/drawing/2014/main" id="{3612AD03-E0A3-4E05-9D1A-77D40B3FE74F}"/>
                </a:ext>
              </a:extLst>
            </p:cNvPr>
            <p:cNvCxnSpPr>
              <a:stCxn id="43" idx="2"/>
            </p:cNvCxnSpPr>
            <p:nvPr/>
          </p:nvCxnSpPr>
          <p:spPr>
            <a:xfrm flipH="1">
              <a:off x="8610600" y="1761885"/>
              <a:ext cx="471754" cy="1667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39E4331-B54E-4B62-9E26-C794903AA973}"/>
                </a:ext>
              </a:extLst>
            </p:cNvPr>
            <p:cNvCxnSpPr>
              <a:stCxn id="39" idx="2"/>
            </p:cNvCxnSpPr>
            <p:nvPr/>
          </p:nvCxnSpPr>
          <p:spPr>
            <a:xfrm flipH="1">
              <a:off x="7308350" y="2747481"/>
              <a:ext cx="400692" cy="681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A90EB1-E47F-4B33-84E3-893FDBB142D0}"/>
                </a:ext>
              </a:extLst>
            </p:cNvPr>
            <p:cNvCxnSpPr>
              <a:stCxn id="39" idx="2"/>
              <a:endCxn id="47" idx="0"/>
            </p:cNvCxnSpPr>
            <p:nvPr/>
          </p:nvCxnSpPr>
          <p:spPr>
            <a:xfrm>
              <a:off x="7709042" y="2747481"/>
              <a:ext cx="795867" cy="807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9A6CA78-5F6D-413D-B45B-D5B6544EA73B}"/>
                </a:ext>
              </a:extLst>
            </p:cNvPr>
            <p:cNvCxnSpPr>
              <a:stCxn id="39" idx="2"/>
            </p:cNvCxnSpPr>
            <p:nvPr/>
          </p:nvCxnSpPr>
          <p:spPr>
            <a:xfrm flipH="1">
              <a:off x="7347734" y="2747481"/>
              <a:ext cx="361308" cy="1667115"/>
            </a:xfrm>
            <a:prstGeom prst="line">
              <a:avLst/>
            </a:prstGeom>
            <a:solidFill>
              <a:schemeClr val="accent1">
                <a:lumMod val="60000"/>
                <a:lumOff val="40000"/>
              </a:schemeClr>
            </a:solidFill>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F36EE2-C98E-4A39-8882-2B50D80E68DC}"/>
                </a:ext>
              </a:extLst>
            </p:cNvPr>
            <p:cNvCxnSpPr>
              <a:stCxn id="42" idx="1"/>
            </p:cNvCxnSpPr>
            <p:nvPr/>
          </p:nvCxnSpPr>
          <p:spPr>
            <a:xfrm flipH="1">
              <a:off x="8610600" y="2392890"/>
              <a:ext cx="2901593" cy="1261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FCC46BF-E07E-46E7-9607-1C4D3CD0F764}"/>
                </a:ext>
              </a:extLst>
            </p:cNvPr>
            <p:cNvCxnSpPr>
              <a:stCxn id="42" idx="1"/>
              <a:endCxn id="46" idx="3"/>
            </p:cNvCxnSpPr>
            <p:nvPr/>
          </p:nvCxnSpPr>
          <p:spPr>
            <a:xfrm flipH="1">
              <a:off x="8600801" y="2392890"/>
              <a:ext cx="2911392" cy="2142030"/>
            </a:xfrm>
            <a:prstGeom prst="line">
              <a:avLst/>
            </a:prstGeom>
          </p:spPr>
          <p:style>
            <a:lnRef idx="1">
              <a:schemeClr val="accent1"/>
            </a:lnRef>
            <a:fillRef idx="0">
              <a:schemeClr val="accent1"/>
            </a:fillRef>
            <a:effectRef idx="0">
              <a:schemeClr val="accent1"/>
            </a:effectRef>
            <a:fontRef idx="minor">
              <a:schemeClr val="tx1"/>
            </a:fontRef>
          </p:style>
        </p:cxnSp>
        <p:sp>
          <p:nvSpPr>
            <p:cNvPr id="61" name="Arrow: Down 60">
              <a:extLst>
                <a:ext uri="{FF2B5EF4-FFF2-40B4-BE49-F238E27FC236}">
                  <a16:creationId xmlns:a16="http://schemas.microsoft.com/office/drawing/2014/main" id="{0A46AA80-18A5-42CC-9AFF-AE12228BD819}"/>
                </a:ext>
              </a:extLst>
            </p:cNvPr>
            <p:cNvSpPr/>
            <p:nvPr/>
          </p:nvSpPr>
          <p:spPr>
            <a:xfrm>
              <a:off x="7709042" y="5060517"/>
              <a:ext cx="574973" cy="823186"/>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48" name="Straight Connector 2047">
            <a:extLst>
              <a:ext uri="{FF2B5EF4-FFF2-40B4-BE49-F238E27FC236}">
                <a16:creationId xmlns:a16="http://schemas.microsoft.com/office/drawing/2014/main" id="{B49BEB6A-2B12-4985-B621-ED379E683A40}"/>
              </a:ext>
            </a:extLst>
          </p:cNvPr>
          <p:cNvCxnSpPr>
            <a:cxnSpLocks/>
          </p:cNvCxnSpPr>
          <p:nvPr/>
        </p:nvCxnSpPr>
        <p:spPr>
          <a:xfrm>
            <a:off x="5928189" y="1883903"/>
            <a:ext cx="0" cy="4208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2" name="Picture 4" descr="IP Camera Video Streaming | Wowza Media Systems">
            <a:extLst>
              <a:ext uri="{FF2B5EF4-FFF2-40B4-BE49-F238E27FC236}">
                <a16:creationId xmlns:a16="http://schemas.microsoft.com/office/drawing/2014/main" id="{F0CD08F5-9943-49A4-889B-C56DDD1C55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913" y="4940836"/>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053" name="Plus Sign 2052">
            <a:extLst>
              <a:ext uri="{FF2B5EF4-FFF2-40B4-BE49-F238E27FC236}">
                <a16:creationId xmlns:a16="http://schemas.microsoft.com/office/drawing/2014/main" id="{8AEDF239-6E5C-4AB6-846D-6B0CCF531BE1}"/>
              </a:ext>
            </a:extLst>
          </p:cNvPr>
          <p:cNvSpPr/>
          <p:nvPr/>
        </p:nvSpPr>
        <p:spPr>
          <a:xfrm>
            <a:off x="9152254" y="5312822"/>
            <a:ext cx="454084" cy="502351"/>
          </a:xfrm>
          <a:prstGeom prst="mathPlus">
            <a:avLst>
              <a:gd name="adj1" fmla="val 8135"/>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6012419"/>
      </p:ext>
    </p:extLst>
  </p:cSld>
  <p:clrMapOvr>
    <a:masterClrMapping/>
  </p:clrMapOvr>
  <p:timing>
    <p:tnLst>
      <p:par>
        <p:cTn id="1" dur="indefinite" restart="never" nodeType="tmRoot">
          <p:childTnLst>
            <p:par>
              <p:cTn id="2"/>
            </p:par>
            <p:par>
              <p:cTn id="3"/>
            </p:par>
            <p:par>
              <p:cTn id="4"/>
            </p:par>
            <p:par>
              <p:cTn id="5"/>
            </p:par>
            <p:par>
              <p:cTn id="6"/>
            </p:par>
            <p:par>
              <p:cTn id="7"/>
            </p:par>
            <p:par>
              <p:cTn id="8"/>
            </p:par>
            <p:par>
              <p:cTn id="9"/>
            </p:par>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65A0F-DBDD-472C-9D98-2334CA882114}"/>
              </a:ext>
            </a:extLst>
          </p:cNvPr>
          <p:cNvSpPr>
            <a:spLocks noGrp="1"/>
          </p:cNvSpPr>
          <p:nvPr>
            <p:ph type="title"/>
          </p:nvPr>
        </p:nvSpPr>
        <p:spPr/>
        <p:txBody>
          <a:bodyPr/>
          <a:lstStyle/>
          <a:p>
            <a:pPr algn="ctr"/>
            <a:r>
              <a:rPr lang="en-IN" dirty="0"/>
              <a:t>Audio Analysis</a:t>
            </a:r>
            <a:endParaRPr lang="en-US" dirty="0"/>
          </a:p>
        </p:txBody>
      </p:sp>
      <p:pic>
        <p:nvPicPr>
          <p:cNvPr id="3074" name="Picture 2" descr="A close up of a device&#10;&#10;Description automatically generated">
            <a:extLst>
              <a:ext uri="{FF2B5EF4-FFF2-40B4-BE49-F238E27FC236}">
                <a16:creationId xmlns:a16="http://schemas.microsoft.com/office/drawing/2014/main" id="{81584E3A-A007-4771-B98B-40B580CF1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994610" y="1468028"/>
            <a:ext cx="6197390" cy="4958495"/>
          </a:xfrm>
        </p:spPr>
      </p:pic>
      <p:pic>
        <p:nvPicPr>
          <p:cNvPr id="3076" name="Picture 4" descr="speech - how can i center an audio signal? - Signal ...">
            <a:extLst>
              <a:ext uri="{FF2B5EF4-FFF2-40B4-BE49-F238E27FC236}">
                <a16:creationId xmlns:a16="http://schemas.microsoft.com/office/drawing/2014/main" id="{BA188434-D189-4B89-960B-6D99FC886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24" y="4510356"/>
            <a:ext cx="7276923" cy="15411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NBC Live Stream: How to Watch CNBC Online for Free">
            <a:extLst>
              <a:ext uri="{FF2B5EF4-FFF2-40B4-BE49-F238E27FC236}">
                <a16:creationId xmlns:a16="http://schemas.microsoft.com/office/drawing/2014/main" id="{88C53B31-8445-4339-ADFA-595A60227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08" y="1468028"/>
            <a:ext cx="5156410" cy="258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05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1E11C1-76EC-4F05-BCFF-548FACC55DB4}"/>
              </a:ext>
            </a:extLst>
          </p:cNvPr>
          <p:cNvSpPr>
            <a:spLocks noGrp="1"/>
          </p:cNvSpPr>
          <p:nvPr>
            <p:ph type="ctrTitle"/>
          </p:nvPr>
        </p:nvSpPr>
        <p:spPr/>
        <p:txBody>
          <a:bodyPr/>
          <a:lstStyle/>
          <a:p>
            <a:r>
              <a:rPr lang="en-IN" dirty="0"/>
              <a:t>Thank You</a:t>
            </a:r>
            <a:endParaRPr lang="en-US" dirty="0"/>
          </a:p>
        </p:txBody>
      </p:sp>
      <p:sp>
        <p:nvSpPr>
          <p:cNvPr id="5" name="Subtitle 4">
            <a:extLst>
              <a:ext uri="{FF2B5EF4-FFF2-40B4-BE49-F238E27FC236}">
                <a16:creationId xmlns:a16="http://schemas.microsoft.com/office/drawing/2014/main" id="{9D1D5086-FA88-42CD-B653-0BB9F5CFAD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323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B8FA-92D1-4791-9D49-F87C90C1F209}"/>
              </a:ext>
            </a:extLst>
          </p:cNvPr>
          <p:cNvSpPr>
            <a:spLocks noGrp="1"/>
          </p:cNvSpPr>
          <p:nvPr>
            <p:ph type="title"/>
          </p:nvPr>
        </p:nvSpPr>
        <p:spPr/>
        <p:txBody>
          <a:bodyPr/>
          <a:lstStyle/>
          <a:p>
            <a:r>
              <a:rPr lang="en-SG" dirty="0"/>
              <a:t>ABSA evaluation (dataset)</a:t>
            </a:r>
          </a:p>
        </p:txBody>
      </p:sp>
      <p:graphicFrame>
        <p:nvGraphicFramePr>
          <p:cNvPr id="4" name="Content Placeholder 3">
            <a:extLst>
              <a:ext uri="{FF2B5EF4-FFF2-40B4-BE49-F238E27FC236}">
                <a16:creationId xmlns:a16="http://schemas.microsoft.com/office/drawing/2014/main" id="{A77F8B89-DA92-4A20-B422-3B6970402D3D}"/>
              </a:ext>
            </a:extLst>
          </p:cNvPr>
          <p:cNvGraphicFramePr>
            <a:graphicFrameLocks noGrp="1"/>
          </p:cNvGraphicFramePr>
          <p:nvPr>
            <p:ph idx="1"/>
          </p:nvPr>
        </p:nvGraphicFramePr>
        <p:xfrm>
          <a:off x="2239766" y="3132999"/>
          <a:ext cx="7363475" cy="1899912"/>
        </p:xfrm>
        <a:graphic>
          <a:graphicData uri="http://schemas.openxmlformats.org/drawingml/2006/table">
            <a:tbl>
              <a:tblPr firstRow="1" firstCol="1" bandRow="1">
                <a:tableStyleId>{5C22544A-7EE6-4342-B048-85BDC9FD1C3A}</a:tableStyleId>
              </a:tblPr>
              <a:tblGrid>
                <a:gridCol w="5071486">
                  <a:extLst>
                    <a:ext uri="{9D8B030D-6E8A-4147-A177-3AD203B41FA5}">
                      <a16:colId xmlns:a16="http://schemas.microsoft.com/office/drawing/2014/main" val="693792545"/>
                    </a:ext>
                  </a:extLst>
                </a:gridCol>
                <a:gridCol w="2291989">
                  <a:extLst>
                    <a:ext uri="{9D8B030D-6E8A-4147-A177-3AD203B41FA5}">
                      <a16:colId xmlns:a16="http://schemas.microsoft.com/office/drawing/2014/main" val="1085753356"/>
                    </a:ext>
                  </a:extLst>
                </a:gridCol>
              </a:tblGrid>
              <a:tr h="311263">
                <a:tc>
                  <a:txBody>
                    <a:bodyPr/>
                    <a:lstStyle/>
                    <a:p>
                      <a:pPr algn="ctr">
                        <a:lnSpc>
                          <a:spcPct val="107000"/>
                        </a:lnSpc>
                        <a:spcAft>
                          <a:spcPts val="0"/>
                        </a:spcAft>
                      </a:pPr>
                      <a:r>
                        <a:rPr lang="en-SG" sz="1800" dirty="0">
                          <a:effectLst/>
                        </a:rPr>
                        <a:t>Total number of emails</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tc>
                  <a:txBody>
                    <a:bodyPr/>
                    <a:lstStyle/>
                    <a:p>
                      <a:pPr algn="ctr">
                        <a:lnSpc>
                          <a:spcPct val="107000"/>
                        </a:lnSpc>
                        <a:spcAft>
                          <a:spcPts val="0"/>
                        </a:spcAft>
                      </a:pPr>
                      <a:r>
                        <a:rPr lang="en-SG" sz="1800">
                          <a:effectLst/>
                        </a:rPr>
                        <a:t>495,553</a:t>
                      </a:r>
                      <a:endParaRPr lang="en-SG" sz="18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extLst>
                  <a:ext uri="{0D108BD9-81ED-4DB2-BD59-A6C34878D82A}">
                    <a16:rowId xmlns:a16="http://schemas.microsoft.com/office/drawing/2014/main" val="1211404040"/>
                  </a:ext>
                </a:extLst>
              </a:tr>
              <a:tr h="311263">
                <a:tc>
                  <a:txBody>
                    <a:bodyPr/>
                    <a:lstStyle/>
                    <a:p>
                      <a:pPr algn="ctr">
                        <a:lnSpc>
                          <a:spcPct val="107000"/>
                        </a:lnSpc>
                        <a:spcAft>
                          <a:spcPts val="0"/>
                        </a:spcAft>
                      </a:pPr>
                      <a:r>
                        <a:rPr lang="en-SG" sz="1800" dirty="0">
                          <a:effectLst/>
                        </a:rPr>
                        <a:t>Number of aspect-based email sentences</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tc>
                  <a:txBody>
                    <a:bodyPr/>
                    <a:lstStyle/>
                    <a:p>
                      <a:pPr algn="ctr">
                        <a:lnSpc>
                          <a:spcPct val="107000"/>
                        </a:lnSpc>
                        <a:spcAft>
                          <a:spcPts val="0"/>
                        </a:spcAft>
                      </a:pPr>
                      <a:r>
                        <a:rPr lang="en-SG" sz="1800" dirty="0">
                          <a:effectLst/>
                        </a:rPr>
                        <a:t>65,524</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extLst>
                  <a:ext uri="{0D108BD9-81ED-4DB2-BD59-A6C34878D82A}">
                    <a16:rowId xmlns:a16="http://schemas.microsoft.com/office/drawing/2014/main" val="4259606800"/>
                  </a:ext>
                </a:extLst>
              </a:tr>
              <a:tr h="311263">
                <a:tc>
                  <a:txBody>
                    <a:bodyPr/>
                    <a:lstStyle/>
                    <a:p>
                      <a:pPr algn="ctr">
                        <a:lnSpc>
                          <a:spcPct val="107000"/>
                        </a:lnSpc>
                        <a:spcAft>
                          <a:spcPts val="0"/>
                        </a:spcAft>
                      </a:pPr>
                      <a:r>
                        <a:rPr lang="en-SG" sz="1800" dirty="0">
                          <a:effectLst/>
                        </a:rPr>
                        <a:t>Number of labelled sentences</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tc>
                  <a:txBody>
                    <a:bodyPr/>
                    <a:lstStyle/>
                    <a:p>
                      <a:pPr algn="ctr">
                        <a:lnSpc>
                          <a:spcPct val="107000"/>
                        </a:lnSpc>
                        <a:spcAft>
                          <a:spcPts val="0"/>
                        </a:spcAft>
                      </a:pPr>
                      <a:r>
                        <a:rPr lang="en-SG" sz="1800" dirty="0">
                          <a:effectLst/>
                        </a:rPr>
                        <a:t>4193 (6.399%)</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extLst>
                  <a:ext uri="{0D108BD9-81ED-4DB2-BD59-A6C34878D82A}">
                    <a16:rowId xmlns:a16="http://schemas.microsoft.com/office/drawing/2014/main" val="1119127391"/>
                  </a:ext>
                </a:extLst>
              </a:tr>
              <a:tr h="966123">
                <a:tc>
                  <a:txBody>
                    <a:bodyPr/>
                    <a:lstStyle/>
                    <a:p>
                      <a:pPr algn="ctr">
                        <a:lnSpc>
                          <a:spcPct val="107000"/>
                        </a:lnSpc>
                        <a:spcAft>
                          <a:spcPts val="0"/>
                        </a:spcAft>
                      </a:pPr>
                      <a:r>
                        <a:rPr lang="en-SG" sz="1800" dirty="0">
                          <a:effectLst/>
                        </a:rPr>
                        <a:t>Sentiment polarity breakdown</a:t>
                      </a:r>
                    </a:p>
                    <a:p>
                      <a:pPr algn="ctr">
                        <a:lnSpc>
                          <a:spcPct val="107000"/>
                        </a:lnSpc>
                        <a:spcAft>
                          <a:spcPts val="0"/>
                        </a:spcAft>
                      </a:pPr>
                      <a:r>
                        <a:rPr lang="en-SG" sz="1800" dirty="0">
                          <a:effectLst/>
                        </a:rPr>
                        <a:t>(labelled sentences)</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nchor="ctr"/>
                </a:tc>
                <a:tc>
                  <a:txBody>
                    <a:bodyPr/>
                    <a:lstStyle/>
                    <a:p>
                      <a:pPr algn="l">
                        <a:lnSpc>
                          <a:spcPct val="107000"/>
                        </a:lnSpc>
                        <a:spcAft>
                          <a:spcPts val="0"/>
                        </a:spcAft>
                      </a:pPr>
                      <a:r>
                        <a:rPr lang="en-SG" sz="1800" dirty="0">
                          <a:effectLst/>
                        </a:rPr>
                        <a:t>Positive:     1,118 Negative:      957</a:t>
                      </a:r>
                    </a:p>
                    <a:p>
                      <a:pPr algn="l">
                        <a:lnSpc>
                          <a:spcPct val="107000"/>
                        </a:lnSpc>
                        <a:spcAft>
                          <a:spcPts val="0"/>
                        </a:spcAft>
                      </a:pPr>
                      <a:r>
                        <a:rPr lang="en-SG" sz="1800" dirty="0">
                          <a:effectLst/>
                        </a:rPr>
                        <a:t>Neutral:      2,118</a:t>
                      </a:r>
                      <a:endParaRPr lang="en-SG"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41581" marR="141581" marT="0" marB="0"/>
                </a:tc>
                <a:extLst>
                  <a:ext uri="{0D108BD9-81ED-4DB2-BD59-A6C34878D82A}">
                    <a16:rowId xmlns:a16="http://schemas.microsoft.com/office/drawing/2014/main" val="2567424740"/>
                  </a:ext>
                </a:extLst>
              </a:tr>
            </a:tbl>
          </a:graphicData>
        </a:graphic>
      </p:graphicFrame>
      <p:sp>
        <p:nvSpPr>
          <p:cNvPr id="6" name="TextBox 5">
            <a:extLst>
              <a:ext uri="{FF2B5EF4-FFF2-40B4-BE49-F238E27FC236}">
                <a16:creationId xmlns:a16="http://schemas.microsoft.com/office/drawing/2014/main" id="{4E88D7BF-DB89-416B-BDF3-4BEB4135F956}"/>
              </a:ext>
            </a:extLst>
          </p:cNvPr>
          <p:cNvSpPr txBox="1"/>
          <p:nvPr/>
        </p:nvSpPr>
        <p:spPr>
          <a:xfrm>
            <a:off x="838200" y="1690688"/>
            <a:ext cx="9415409" cy="1323439"/>
          </a:xfrm>
          <a:prstGeom prst="rect">
            <a:avLst/>
          </a:prstGeom>
          <a:noFill/>
        </p:spPr>
        <p:txBody>
          <a:bodyPr wrap="square" rtlCol="0">
            <a:spAutoFit/>
          </a:bodyPr>
          <a:lstStyle/>
          <a:p>
            <a:pPr marL="457200" indent="-457200">
              <a:buFont typeface="Arial" panose="020B0604020202020204" pitchFamily="34" charset="0"/>
              <a:buChar char="•"/>
            </a:pPr>
            <a:r>
              <a:rPr lang="en-SG" sz="2000" dirty="0"/>
              <a:t>Full Enron email corpus of 150 employees, incorporated with simulated insider scenario </a:t>
            </a:r>
          </a:p>
          <a:p>
            <a:pPr marL="457200" indent="-457200">
              <a:buFont typeface="Arial" panose="020B0604020202020204" pitchFamily="34" charset="0"/>
              <a:buChar char="•"/>
            </a:pPr>
            <a:r>
              <a:rPr lang="en-SG" sz="2000" dirty="0"/>
              <a:t>Between December 2000 to October 2002</a:t>
            </a:r>
          </a:p>
          <a:p>
            <a:pPr marL="457200" indent="-457200">
              <a:buFont typeface="Arial" panose="020B0604020202020204" pitchFamily="34" charset="0"/>
              <a:buChar char="•"/>
            </a:pPr>
            <a:r>
              <a:rPr lang="en-SG" sz="2000" dirty="0"/>
              <a:t>Labelled sentences split into 80% for training and 20% for testing</a:t>
            </a:r>
          </a:p>
        </p:txBody>
      </p:sp>
      <p:sp>
        <p:nvSpPr>
          <p:cNvPr id="3" name="Slide Number Placeholder 2">
            <a:extLst>
              <a:ext uri="{FF2B5EF4-FFF2-40B4-BE49-F238E27FC236}">
                <a16:creationId xmlns:a16="http://schemas.microsoft.com/office/drawing/2014/main" id="{BD547FDE-D8A9-4650-9529-DDD1FA1CB4A6}"/>
              </a:ext>
            </a:extLst>
          </p:cNvPr>
          <p:cNvSpPr>
            <a:spLocks noGrp="1"/>
          </p:cNvSpPr>
          <p:nvPr>
            <p:ph type="sldNum" sz="quarter" idx="12"/>
          </p:nvPr>
        </p:nvSpPr>
        <p:spPr/>
        <p:txBody>
          <a:bodyPr/>
          <a:lstStyle/>
          <a:p>
            <a:fld id="{E2FC1DD2-AB5B-4809-A2FF-A9E80B40F99E}" type="slidenum">
              <a:rPr lang="en-SG" smtClean="0"/>
              <a:t>18</a:t>
            </a:fld>
            <a:endParaRPr lang="en-SG"/>
          </a:p>
        </p:txBody>
      </p:sp>
      <p:graphicFrame>
        <p:nvGraphicFramePr>
          <p:cNvPr id="7" name="Content Placeholder 3">
            <a:extLst>
              <a:ext uri="{FF2B5EF4-FFF2-40B4-BE49-F238E27FC236}">
                <a16:creationId xmlns:a16="http://schemas.microsoft.com/office/drawing/2014/main" id="{B262935D-56DB-4478-A035-2870FD2C0789}"/>
              </a:ext>
            </a:extLst>
          </p:cNvPr>
          <p:cNvGraphicFramePr>
            <a:graphicFrameLocks/>
          </p:cNvGraphicFramePr>
          <p:nvPr/>
        </p:nvGraphicFramePr>
        <p:xfrm>
          <a:off x="916182" y="5477484"/>
          <a:ext cx="10359635" cy="878866"/>
        </p:xfrm>
        <a:graphic>
          <a:graphicData uri="http://schemas.openxmlformats.org/drawingml/2006/table">
            <a:tbl>
              <a:tblPr firstRow="1" firstCol="1" bandRow="1">
                <a:tableStyleId>{5C22544A-7EE6-4342-B048-85BDC9FD1C3A}</a:tableStyleId>
              </a:tblPr>
              <a:tblGrid>
                <a:gridCol w="2361585">
                  <a:extLst>
                    <a:ext uri="{9D8B030D-6E8A-4147-A177-3AD203B41FA5}">
                      <a16:colId xmlns:a16="http://schemas.microsoft.com/office/drawing/2014/main" val="243026554"/>
                    </a:ext>
                  </a:extLst>
                </a:gridCol>
                <a:gridCol w="1999049">
                  <a:extLst>
                    <a:ext uri="{9D8B030D-6E8A-4147-A177-3AD203B41FA5}">
                      <a16:colId xmlns:a16="http://schemas.microsoft.com/office/drawing/2014/main" val="764876816"/>
                    </a:ext>
                  </a:extLst>
                </a:gridCol>
                <a:gridCol w="1999049">
                  <a:extLst>
                    <a:ext uri="{9D8B030D-6E8A-4147-A177-3AD203B41FA5}">
                      <a16:colId xmlns:a16="http://schemas.microsoft.com/office/drawing/2014/main" val="4195853466"/>
                    </a:ext>
                  </a:extLst>
                </a:gridCol>
                <a:gridCol w="1999976">
                  <a:extLst>
                    <a:ext uri="{9D8B030D-6E8A-4147-A177-3AD203B41FA5}">
                      <a16:colId xmlns:a16="http://schemas.microsoft.com/office/drawing/2014/main" val="440747514"/>
                    </a:ext>
                  </a:extLst>
                </a:gridCol>
                <a:gridCol w="1999976">
                  <a:extLst>
                    <a:ext uri="{9D8B030D-6E8A-4147-A177-3AD203B41FA5}">
                      <a16:colId xmlns:a16="http://schemas.microsoft.com/office/drawing/2014/main" val="1972777412"/>
                    </a:ext>
                  </a:extLst>
                </a:gridCol>
              </a:tblGrid>
              <a:tr h="596739">
                <a:tc>
                  <a:txBody>
                    <a:bodyPr/>
                    <a:lstStyle/>
                    <a:p>
                      <a:pPr algn="ctr">
                        <a:lnSpc>
                          <a:spcPct val="107000"/>
                        </a:lnSpc>
                        <a:spcAft>
                          <a:spcPts val="0"/>
                        </a:spcAft>
                      </a:pPr>
                      <a:r>
                        <a:rPr lang="en-SG" sz="1700" dirty="0">
                          <a:effectLst/>
                        </a:rPr>
                        <a:t>Techniques</a:t>
                      </a:r>
                      <a:endParaRPr lang="en-SG" sz="1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dirty="0">
                          <a:effectLst/>
                        </a:rPr>
                        <a:t>Average</a:t>
                      </a:r>
                    </a:p>
                    <a:p>
                      <a:pPr algn="ctr">
                        <a:lnSpc>
                          <a:spcPct val="107000"/>
                        </a:lnSpc>
                        <a:spcAft>
                          <a:spcPts val="0"/>
                        </a:spcAft>
                      </a:pPr>
                      <a:r>
                        <a:rPr lang="en-SG" sz="1700" dirty="0">
                          <a:effectLst/>
                        </a:rPr>
                        <a:t>Precision (%)</a:t>
                      </a:r>
                      <a:endParaRPr lang="en-SG" sz="1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a:effectLst/>
                        </a:rPr>
                        <a:t>Average</a:t>
                      </a:r>
                    </a:p>
                    <a:p>
                      <a:pPr algn="ctr">
                        <a:lnSpc>
                          <a:spcPct val="107000"/>
                        </a:lnSpc>
                        <a:spcAft>
                          <a:spcPts val="0"/>
                        </a:spcAft>
                      </a:pPr>
                      <a:r>
                        <a:rPr lang="en-SG" sz="1700">
                          <a:effectLst/>
                        </a:rPr>
                        <a:t>Recall (%)</a:t>
                      </a:r>
                      <a:endParaRPr lang="en-SG" sz="17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a:effectLst/>
                        </a:rPr>
                        <a:t>Average</a:t>
                      </a:r>
                    </a:p>
                    <a:p>
                      <a:pPr algn="ctr">
                        <a:lnSpc>
                          <a:spcPct val="107000"/>
                        </a:lnSpc>
                        <a:spcAft>
                          <a:spcPts val="0"/>
                        </a:spcAft>
                      </a:pPr>
                      <a:r>
                        <a:rPr lang="en-SG" sz="1700">
                          <a:effectLst/>
                        </a:rPr>
                        <a:t>F-measure (%)</a:t>
                      </a:r>
                      <a:endParaRPr lang="en-SG" sz="17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a:effectLst/>
                        </a:rPr>
                        <a:t>Accuracy (%)</a:t>
                      </a:r>
                      <a:endParaRPr lang="en-SG" sz="170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extLst>
                  <a:ext uri="{0D108BD9-81ED-4DB2-BD59-A6C34878D82A}">
                    <a16:rowId xmlns:a16="http://schemas.microsoft.com/office/drawing/2014/main" val="459034946"/>
                  </a:ext>
                </a:extLst>
              </a:tr>
              <a:tr h="282127">
                <a:tc>
                  <a:txBody>
                    <a:bodyPr/>
                    <a:lstStyle/>
                    <a:p>
                      <a:pPr algn="ctr">
                        <a:lnSpc>
                          <a:spcPct val="107000"/>
                        </a:lnSpc>
                        <a:spcAft>
                          <a:spcPts val="0"/>
                        </a:spcAft>
                      </a:pPr>
                      <a:r>
                        <a:rPr lang="en-SG" sz="1700" b="1" dirty="0">
                          <a:effectLst/>
                        </a:rPr>
                        <a:t>Revised</a:t>
                      </a:r>
                      <a:r>
                        <a:rPr lang="en-SG" sz="1700" dirty="0">
                          <a:effectLst/>
                        </a:rPr>
                        <a:t> ABSA Model</a:t>
                      </a:r>
                      <a:endParaRPr lang="en-SG" sz="1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b="1" dirty="0">
                          <a:effectLst/>
                        </a:rPr>
                        <a:t>68.44</a:t>
                      </a:r>
                      <a:endParaRPr lang="en-SG" sz="17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b="1" dirty="0">
                          <a:effectLst/>
                        </a:rPr>
                        <a:t>68.44</a:t>
                      </a:r>
                      <a:endParaRPr lang="en-SG" sz="17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b="1" dirty="0">
                          <a:effectLst/>
                        </a:rPr>
                        <a:t>68.44</a:t>
                      </a:r>
                      <a:endParaRPr lang="en-SG" sz="17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tc>
                  <a:txBody>
                    <a:bodyPr/>
                    <a:lstStyle/>
                    <a:p>
                      <a:pPr algn="ctr">
                        <a:lnSpc>
                          <a:spcPct val="107000"/>
                        </a:lnSpc>
                        <a:spcAft>
                          <a:spcPts val="0"/>
                        </a:spcAft>
                      </a:pPr>
                      <a:r>
                        <a:rPr lang="en-SG" sz="1700" b="1" dirty="0">
                          <a:effectLst/>
                        </a:rPr>
                        <a:t>68.44</a:t>
                      </a:r>
                      <a:endParaRPr lang="en-SG" sz="17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100137" marR="100137" marT="0" marB="0" anchor="ctr"/>
                </a:tc>
                <a:extLst>
                  <a:ext uri="{0D108BD9-81ED-4DB2-BD59-A6C34878D82A}">
                    <a16:rowId xmlns:a16="http://schemas.microsoft.com/office/drawing/2014/main" val="4287300262"/>
                  </a:ext>
                </a:extLst>
              </a:tr>
            </a:tbl>
          </a:graphicData>
        </a:graphic>
      </p:graphicFrame>
    </p:spTree>
    <p:extLst>
      <p:ext uri="{BB962C8B-B14F-4D97-AF65-F5344CB8AC3E}">
        <p14:creationId xmlns:p14="http://schemas.microsoft.com/office/powerpoint/2010/main" val="1629580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BE128A63-8E5D-4F93-8E51-313913637D1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IN" b="1" dirty="0"/>
              <a:t>HIN Representation Learning using </a:t>
            </a:r>
            <a:r>
              <a:rPr lang="en-IN" b="1" dirty="0" err="1"/>
              <a:t>Skipgram</a:t>
            </a:r>
            <a:endParaRPr lang="en-US" altLang="en-US" b="1"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30AAF249-1F33-43EF-AA83-6C1164827D4D}"/>
              </a:ext>
            </a:extLst>
          </p:cNvPr>
          <p:cNvSpPr txBox="1"/>
          <p:nvPr/>
        </p:nvSpPr>
        <p:spPr>
          <a:xfrm>
            <a:off x="9469124" y="1750665"/>
            <a:ext cx="1505541"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prstClr val="black"/>
                </a:solidFill>
                <a:effectLst/>
                <a:uLnTx/>
                <a:uFillTx/>
              </a:rPr>
              <a:t>Receiver ID, </a:t>
            </a:r>
            <a:r>
              <a:rPr kumimoji="0" lang="en-SG" sz="1800" b="1" i="1" u="none" strike="noStrike" kern="0" cap="none" spc="0" normalizeH="0" baseline="0" noProof="0" dirty="0">
                <a:ln>
                  <a:noFill/>
                </a:ln>
                <a:solidFill>
                  <a:prstClr val="black"/>
                </a:solidFill>
                <a:effectLst/>
                <a:uLnTx/>
                <a:uFillTx/>
              </a:rPr>
              <a:t>R</a:t>
            </a:r>
          </a:p>
        </p:txBody>
      </p:sp>
      <p:sp>
        <p:nvSpPr>
          <p:cNvPr id="8" name="TextBox 7">
            <a:extLst>
              <a:ext uri="{FF2B5EF4-FFF2-40B4-BE49-F238E27FC236}">
                <a16:creationId xmlns:a16="http://schemas.microsoft.com/office/drawing/2014/main" id="{9D13DA5E-49DC-4742-B5A6-86AD40B310A6}"/>
              </a:ext>
            </a:extLst>
          </p:cNvPr>
          <p:cNvSpPr txBox="1"/>
          <p:nvPr/>
        </p:nvSpPr>
        <p:spPr>
          <a:xfrm>
            <a:off x="9210756" y="6074122"/>
            <a:ext cx="282641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prstClr val="black"/>
                </a:solidFill>
                <a:effectLst/>
                <a:uLnTx/>
                <a:uFillTx/>
              </a:rPr>
              <a:t>ABSA Results, </a:t>
            </a:r>
            <a:r>
              <a:rPr kumimoji="0" lang="en-SG" sz="1800" b="1" i="1" u="none" strike="noStrike" kern="0" cap="none" spc="0" normalizeH="0" baseline="0" noProof="0" dirty="0">
                <a:ln>
                  <a:noFill/>
                </a:ln>
                <a:solidFill>
                  <a:prstClr val="black"/>
                </a:solidFill>
                <a:effectLst/>
                <a:uLnTx/>
                <a:uFillTx/>
              </a:rPr>
              <a:t>ABSA (Ac, A</a:t>
            </a:r>
            <a:r>
              <a:rPr kumimoji="0" lang="en-SG" sz="1800" b="1" i="1" u="none" strike="noStrike" kern="0" cap="none" spc="0" normalizeH="0" baseline="-25000" noProof="0" dirty="0">
                <a:ln>
                  <a:noFill/>
                </a:ln>
                <a:solidFill>
                  <a:prstClr val="black"/>
                </a:solidFill>
                <a:effectLst/>
                <a:uLnTx/>
                <a:uFillTx/>
              </a:rPr>
              <a:t>S</a:t>
            </a:r>
            <a:r>
              <a:rPr kumimoji="0" lang="en-SG" sz="1800" b="1" i="1" u="none" strike="noStrike" kern="0" cap="none" spc="0" normalizeH="0" baseline="0" noProof="0" dirty="0">
                <a:ln>
                  <a:noFill/>
                </a:ln>
                <a:solidFill>
                  <a:prstClr val="black"/>
                </a:solidFill>
                <a:effectLst/>
                <a:uLnTx/>
                <a:uFillTx/>
              </a:rPr>
              <a:t>)</a:t>
            </a:r>
            <a:endParaRPr kumimoji="0" lang="en-SG" sz="1800" b="1" i="0" u="none" strike="noStrike" kern="0" cap="none" spc="0" normalizeH="0" baseline="0" noProof="0" dirty="0">
              <a:ln>
                <a:noFill/>
              </a:ln>
              <a:solidFill>
                <a:prstClr val="black"/>
              </a:solidFill>
              <a:effectLst/>
              <a:uLnTx/>
              <a:uFillTx/>
            </a:endParaRPr>
          </a:p>
        </p:txBody>
      </p:sp>
      <p:cxnSp>
        <p:nvCxnSpPr>
          <p:cNvPr id="10" name="Straight Connector 9">
            <a:extLst>
              <a:ext uri="{FF2B5EF4-FFF2-40B4-BE49-F238E27FC236}">
                <a16:creationId xmlns:a16="http://schemas.microsoft.com/office/drawing/2014/main" id="{CCFA84AE-CCCB-4E1C-B21C-26EE516115CB}"/>
              </a:ext>
            </a:extLst>
          </p:cNvPr>
          <p:cNvCxnSpPr>
            <a:cxnSpLocks/>
            <a:stCxn id="32" idx="0"/>
            <a:endCxn id="64" idx="0"/>
          </p:cNvCxnSpPr>
          <p:nvPr/>
        </p:nvCxnSpPr>
        <p:spPr>
          <a:xfrm>
            <a:off x="2711993" y="2853196"/>
            <a:ext cx="2480896" cy="274080"/>
          </a:xfrm>
          <a:prstGeom prst="line">
            <a:avLst/>
          </a:prstGeom>
          <a:noFill/>
          <a:ln w="6350" cap="flat" cmpd="sng" algn="ctr">
            <a:solidFill>
              <a:sysClr val="windowText" lastClr="000000"/>
            </a:solidFill>
            <a:prstDash val="solid"/>
            <a:miter lim="800000"/>
          </a:ln>
          <a:effectLst/>
        </p:spPr>
      </p:cxnSp>
      <p:cxnSp>
        <p:nvCxnSpPr>
          <p:cNvPr id="11" name="Straight Connector 10">
            <a:extLst>
              <a:ext uri="{FF2B5EF4-FFF2-40B4-BE49-F238E27FC236}">
                <a16:creationId xmlns:a16="http://schemas.microsoft.com/office/drawing/2014/main" id="{CEBB3AF5-4DC7-4DC8-91F3-B40BDC6CA966}"/>
              </a:ext>
            </a:extLst>
          </p:cNvPr>
          <p:cNvCxnSpPr>
            <a:cxnSpLocks/>
            <a:stCxn id="32" idx="2"/>
            <a:endCxn id="64" idx="2"/>
          </p:cNvCxnSpPr>
          <p:nvPr/>
        </p:nvCxnSpPr>
        <p:spPr>
          <a:xfrm>
            <a:off x="2711993" y="4350401"/>
            <a:ext cx="2480896" cy="274080"/>
          </a:xfrm>
          <a:prstGeom prst="line">
            <a:avLst/>
          </a:prstGeom>
          <a:noFill/>
          <a:ln w="6350" cap="flat" cmpd="sng" algn="ctr">
            <a:solidFill>
              <a:sysClr val="windowText" lastClr="000000"/>
            </a:solidFill>
            <a:prstDash val="solid"/>
            <a:miter lim="800000"/>
          </a:ln>
          <a:effectLst/>
        </p:spPr>
      </p:cxnSp>
      <p:cxnSp>
        <p:nvCxnSpPr>
          <p:cNvPr id="12" name="Straight Connector 11">
            <a:extLst>
              <a:ext uri="{FF2B5EF4-FFF2-40B4-BE49-F238E27FC236}">
                <a16:creationId xmlns:a16="http://schemas.microsoft.com/office/drawing/2014/main" id="{26ADD485-9627-4F72-B983-C93ACE12455C}"/>
              </a:ext>
            </a:extLst>
          </p:cNvPr>
          <p:cNvCxnSpPr>
            <a:cxnSpLocks/>
            <a:stCxn id="64" idx="0"/>
            <a:endCxn id="77" idx="2"/>
          </p:cNvCxnSpPr>
          <p:nvPr/>
        </p:nvCxnSpPr>
        <p:spPr>
          <a:xfrm flipV="1">
            <a:off x="5192889" y="2090844"/>
            <a:ext cx="3922337" cy="1036432"/>
          </a:xfrm>
          <a:prstGeom prst="line">
            <a:avLst/>
          </a:prstGeom>
          <a:noFill/>
          <a:ln w="6350" cap="flat" cmpd="sng" algn="ctr">
            <a:solidFill>
              <a:sysClr val="windowText" lastClr="000000"/>
            </a:solidFill>
            <a:prstDash val="solid"/>
            <a:miter lim="800000"/>
          </a:ln>
          <a:effectLst/>
        </p:spPr>
      </p:cxnSp>
      <p:cxnSp>
        <p:nvCxnSpPr>
          <p:cNvPr id="13" name="Straight Connector 12">
            <a:extLst>
              <a:ext uri="{FF2B5EF4-FFF2-40B4-BE49-F238E27FC236}">
                <a16:creationId xmlns:a16="http://schemas.microsoft.com/office/drawing/2014/main" id="{6C3794CE-11A7-4122-8CB0-5CF1791686B3}"/>
              </a:ext>
            </a:extLst>
          </p:cNvPr>
          <p:cNvCxnSpPr>
            <a:cxnSpLocks/>
            <a:stCxn id="64" idx="2"/>
            <a:endCxn id="77" idx="0"/>
          </p:cNvCxnSpPr>
          <p:nvPr/>
        </p:nvCxnSpPr>
        <p:spPr>
          <a:xfrm flipV="1">
            <a:off x="5192889" y="3588049"/>
            <a:ext cx="3922337" cy="1036432"/>
          </a:xfrm>
          <a:prstGeom prst="line">
            <a:avLst/>
          </a:prstGeom>
          <a:noFill/>
          <a:ln w="6350" cap="flat" cmpd="sng" algn="ctr">
            <a:solidFill>
              <a:sysClr val="windowText" lastClr="000000"/>
            </a:solidFill>
            <a:prstDash val="solid"/>
            <a:miter lim="800000"/>
          </a:ln>
          <a:effectLst/>
        </p:spPr>
      </p:cxnSp>
      <p:cxnSp>
        <p:nvCxnSpPr>
          <p:cNvPr id="14" name="Straight Connector 13">
            <a:extLst>
              <a:ext uri="{FF2B5EF4-FFF2-40B4-BE49-F238E27FC236}">
                <a16:creationId xmlns:a16="http://schemas.microsoft.com/office/drawing/2014/main" id="{DC3A4E61-BEC3-4D63-A47A-09E6EED57FB2}"/>
              </a:ext>
            </a:extLst>
          </p:cNvPr>
          <p:cNvCxnSpPr>
            <a:cxnSpLocks/>
            <a:stCxn id="64" idx="0"/>
            <a:endCxn id="85" idx="0"/>
          </p:cNvCxnSpPr>
          <p:nvPr/>
        </p:nvCxnSpPr>
        <p:spPr>
          <a:xfrm>
            <a:off x="5192889" y="3127276"/>
            <a:ext cx="3973090" cy="1223125"/>
          </a:xfrm>
          <a:prstGeom prst="line">
            <a:avLst/>
          </a:prstGeom>
          <a:noFill/>
          <a:ln w="6350" cap="flat" cmpd="sng" algn="ctr">
            <a:solidFill>
              <a:sysClr val="windowText" lastClr="000000"/>
            </a:solidFill>
            <a:prstDash val="solid"/>
            <a:miter lim="800000"/>
          </a:ln>
          <a:effectLst/>
        </p:spPr>
      </p:cxnSp>
      <p:cxnSp>
        <p:nvCxnSpPr>
          <p:cNvPr id="15" name="Straight Connector 14">
            <a:extLst>
              <a:ext uri="{FF2B5EF4-FFF2-40B4-BE49-F238E27FC236}">
                <a16:creationId xmlns:a16="http://schemas.microsoft.com/office/drawing/2014/main" id="{52C71450-7040-4B0A-8E58-E3696D03467F}"/>
              </a:ext>
            </a:extLst>
          </p:cNvPr>
          <p:cNvCxnSpPr>
            <a:cxnSpLocks/>
            <a:stCxn id="64" idx="2"/>
            <a:endCxn id="85" idx="2"/>
          </p:cNvCxnSpPr>
          <p:nvPr/>
        </p:nvCxnSpPr>
        <p:spPr>
          <a:xfrm>
            <a:off x="5192889" y="4624481"/>
            <a:ext cx="3973090" cy="1223125"/>
          </a:xfrm>
          <a:prstGeom prst="line">
            <a:avLst/>
          </a:prstGeom>
          <a:noFill/>
          <a:ln w="6350" cap="flat" cmpd="sng" algn="ctr">
            <a:solidFill>
              <a:sysClr val="windowText" lastClr="000000"/>
            </a:solidFill>
            <a:prstDash val="solid"/>
            <a:miter lim="800000"/>
          </a:ln>
          <a:effectLst/>
        </p:spPr>
      </p:cxnSp>
      <p:sp>
        <p:nvSpPr>
          <p:cNvPr id="16" name="TextBox 15">
            <a:extLst>
              <a:ext uri="{FF2B5EF4-FFF2-40B4-BE49-F238E27FC236}">
                <a16:creationId xmlns:a16="http://schemas.microsoft.com/office/drawing/2014/main" id="{0D8E80FC-61C6-4161-8321-3B035DFED50E}"/>
              </a:ext>
            </a:extLst>
          </p:cNvPr>
          <p:cNvSpPr txBox="1"/>
          <p:nvPr/>
        </p:nvSpPr>
        <p:spPr>
          <a:xfrm>
            <a:off x="9472136" y="1432087"/>
            <a:ext cx="1620274" cy="39625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b="1" i="0" u="none" strike="noStrike" kern="0" cap="none" spc="0" normalizeH="0" baseline="0" noProof="0" dirty="0">
                <a:ln>
                  <a:noFill/>
                </a:ln>
                <a:solidFill>
                  <a:prstClr val="black"/>
                </a:solidFill>
                <a:effectLst/>
                <a:uLnTx/>
                <a:uFillTx/>
              </a:rPr>
              <a:t>Output Layer</a:t>
            </a:r>
            <a:endParaRPr kumimoji="0" lang="en-US" sz="2000" b="1" i="0" u="none" strike="noStrike" kern="0" cap="none" spc="0" normalizeH="0" baseline="0" noProof="0" dirty="0">
              <a:ln>
                <a:noFill/>
              </a:ln>
              <a:solidFill>
                <a:prstClr val="black"/>
              </a:solidFill>
              <a:effectLst/>
              <a:uLnTx/>
              <a:uFillTx/>
            </a:endParaRPr>
          </a:p>
        </p:txBody>
      </p:sp>
      <p:sp>
        <p:nvSpPr>
          <p:cNvPr id="17" name="TextBox 16">
            <a:extLst>
              <a:ext uri="{FF2B5EF4-FFF2-40B4-BE49-F238E27FC236}">
                <a16:creationId xmlns:a16="http://schemas.microsoft.com/office/drawing/2014/main" id="{147E6897-F98C-4F36-AFF1-694EED6F5AC8}"/>
              </a:ext>
            </a:extLst>
          </p:cNvPr>
          <p:cNvSpPr txBox="1"/>
          <p:nvPr/>
        </p:nvSpPr>
        <p:spPr>
          <a:xfrm>
            <a:off x="860864" y="1354407"/>
            <a:ext cx="1620274" cy="39625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b="1" i="0" u="none" strike="noStrike" kern="0" cap="none" spc="0" normalizeH="0" baseline="0" noProof="0" dirty="0">
                <a:ln>
                  <a:noFill/>
                </a:ln>
                <a:solidFill>
                  <a:prstClr val="black"/>
                </a:solidFill>
                <a:effectLst/>
                <a:uLnTx/>
                <a:uFillTx/>
              </a:rPr>
              <a:t>Input Layer</a:t>
            </a:r>
            <a:endParaRPr kumimoji="0" lang="en-US" sz="2000" b="1" i="0" u="none" strike="noStrike" kern="0" cap="none" spc="0" normalizeH="0" baseline="0" noProof="0" dirty="0">
              <a:ln>
                <a:noFill/>
              </a:ln>
              <a:solidFill>
                <a:prstClr val="black"/>
              </a:solidFill>
              <a:effectLst/>
              <a:uLnTx/>
              <a:uFillTx/>
            </a:endParaRPr>
          </a:p>
        </p:txBody>
      </p:sp>
      <p:sp>
        <p:nvSpPr>
          <p:cNvPr id="18" name="TextBox 17">
            <a:extLst>
              <a:ext uri="{FF2B5EF4-FFF2-40B4-BE49-F238E27FC236}">
                <a16:creationId xmlns:a16="http://schemas.microsoft.com/office/drawing/2014/main" id="{315ABC31-07E5-446B-A9A6-420D37DF67E7}"/>
              </a:ext>
            </a:extLst>
          </p:cNvPr>
          <p:cNvSpPr txBox="1"/>
          <p:nvPr/>
        </p:nvSpPr>
        <p:spPr>
          <a:xfrm>
            <a:off x="4627206" y="2142064"/>
            <a:ext cx="1620274" cy="39625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b="1" i="0" u="none" strike="noStrike" kern="0" cap="none" spc="0" normalizeH="0" baseline="0" noProof="0" dirty="0">
                <a:ln>
                  <a:noFill/>
                </a:ln>
                <a:solidFill>
                  <a:prstClr val="black"/>
                </a:solidFill>
                <a:effectLst/>
                <a:uLnTx/>
                <a:uFillTx/>
              </a:rPr>
              <a:t>Hidden Layer</a:t>
            </a:r>
            <a:endParaRPr kumimoji="0" lang="en-US" sz="2000" b="1" i="0" u="none" strike="noStrike" kern="0" cap="none" spc="0" normalizeH="0" baseline="0" noProof="0" dirty="0">
              <a:ln>
                <a:noFill/>
              </a:ln>
              <a:solidFill>
                <a:prstClr val="black"/>
              </a:solidFill>
              <a:effectLst/>
              <a:uLnTx/>
              <a:uFillTx/>
            </a:endParaRPr>
          </a:p>
        </p:txBody>
      </p:sp>
      <p:sp>
        <p:nvSpPr>
          <p:cNvPr id="6" name="TextBox 5">
            <a:extLst>
              <a:ext uri="{FF2B5EF4-FFF2-40B4-BE49-F238E27FC236}">
                <a16:creationId xmlns:a16="http://schemas.microsoft.com/office/drawing/2014/main" id="{372FED76-B91B-4457-9726-06A34667B94D}"/>
              </a:ext>
            </a:extLst>
          </p:cNvPr>
          <p:cNvSpPr txBox="1"/>
          <p:nvPr/>
        </p:nvSpPr>
        <p:spPr>
          <a:xfrm>
            <a:off x="848937" y="1791228"/>
            <a:ext cx="1332417"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SG" sz="1800" b="1" i="0" u="none" strike="noStrike" kern="0" cap="none" spc="0" normalizeH="0" baseline="0" noProof="0" dirty="0">
                <a:ln>
                  <a:noFill/>
                </a:ln>
                <a:solidFill>
                  <a:prstClr val="black"/>
                </a:solidFill>
                <a:effectLst/>
                <a:uLnTx/>
                <a:uFillTx/>
              </a:rPr>
              <a:t>Sender ID, </a:t>
            </a:r>
            <a:r>
              <a:rPr kumimoji="0" lang="en-SG" sz="1800" b="1" i="1" u="none" strike="noStrike" kern="0" cap="none" spc="0" normalizeH="0" baseline="0" noProof="0" dirty="0">
                <a:ln>
                  <a:noFill/>
                </a:ln>
                <a:solidFill>
                  <a:prstClr val="black"/>
                </a:solidFill>
                <a:effectLst/>
                <a:uLnTx/>
                <a:uFillTx/>
              </a:rPr>
              <a:t>S</a:t>
            </a:r>
          </a:p>
        </p:txBody>
      </p:sp>
      <p:sp>
        <p:nvSpPr>
          <p:cNvPr id="36" name="TextBox 35">
            <a:extLst>
              <a:ext uri="{FF2B5EF4-FFF2-40B4-BE49-F238E27FC236}">
                <a16:creationId xmlns:a16="http://schemas.microsoft.com/office/drawing/2014/main" id="{9728383D-0FAE-4AD6-AA9F-66203388C03A}"/>
              </a:ext>
            </a:extLst>
          </p:cNvPr>
          <p:cNvSpPr txBox="1"/>
          <p:nvPr/>
        </p:nvSpPr>
        <p:spPr>
          <a:xfrm>
            <a:off x="1303442" y="2891561"/>
            <a:ext cx="1390951" cy="369332"/>
          </a:xfrm>
          <a:prstGeom prst="rect">
            <a:avLst/>
          </a:prstGeom>
          <a:noFill/>
        </p:spPr>
        <p:txBody>
          <a:bodyPr wrap="square" rtlCol="0">
            <a:spAutoFit/>
          </a:bodyPr>
          <a:lstStyle/>
          <a:p>
            <a:r>
              <a:rPr lang="en-IN" dirty="0">
                <a:solidFill>
                  <a:srgbClr val="FF0000"/>
                </a:solidFill>
              </a:rPr>
              <a:t>Employee1</a:t>
            </a:r>
            <a:endParaRPr lang="en-US" dirty="0">
              <a:solidFill>
                <a:srgbClr val="FF0000"/>
              </a:solidFill>
            </a:endParaRPr>
          </a:p>
        </p:txBody>
      </p:sp>
      <p:sp>
        <p:nvSpPr>
          <p:cNvPr id="72" name="TextBox 71">
            <a:extLst>
              <a:ext uri="{FF2B5EF4-FFF2-40B4-BE49-F238E27FC236}">
                <a16:creationId xmlns:a16="http://schemas.microsoft.com/office/drawing/2014/main" id="{5CBD6F6E-A388-46B4-BB5B-0106BC72BA72}"/>
              </a:ext>
            </a:extLst>
          </p:cNvPr>
          <p:cNvSpPr txBox="1"/>
          <p:nvPr/>
        </p:nvSpPr>
        <p:spPr>
          <a:xfrm>
            <a:off x="9233012" y="2631421"/>
            <a:ext cx="1390951" cy="369332"/>
          </a:xfrm>
          <a:prstGeom prst="rect">
            <a:avLst/>
          </a:prstGeom>
          <a:noFill/>
        </p:spPr>
        <p:txBody>
          <a:bodyPr wrap="square" rtlCol="0">
            <a:spAutoFit/>
          </a:bodyPr>
          <a:lstStyle/>
          <a:p>
            <a:r>
              <a:rPr lang="en-IN" dirty="0">
                <a:solidFill>
                  <a:srgbClr val="00B0F0"/>
                </a:solidFill>
              </a:rPr>
              <a:t>Employee5</a:t>
            </a:r>
            <a:endParaRPr lang="en-US" dirty="0">
              <a:solidFill>
                <a:srgbClr val="00B0F0"/>
              </a:solidFill>
            </a:endParaRPr>
          </a:p>
        </p:txBody>
      </p:sp>
      <p:sp>
        <p:nvSpPr>
          <p:cNvPr id="74" name="TextBox 73">
            <a:extLst>
              <a:ext uri="{FF2B5EF4-FFF2-40B4-BE49-F238E27FC236}">
                <a16:creationId xmlns:a16="http://schemas.microsoft.com/office/drawing/2014/main" id="{C3F678F6-D55A-4785-801E-67CDCB48400F}"/>
              </a:ext>
            </a:extLst>
          </p:cNvPr>
          <p:cNvSpPr txBox="1"/>
          <p:nvPr/>
        </p:nvSpPr>
        <p:spPr>
          <a:xfrm>
            <a:off x="9282076" y="4640111"/>
            <a:ext cx="2311004" cy="369332"/>
          </a:xfrm>
          <a:prstGeom prst="rect">
            <a:avLst/>
          </a:prstGeom>
          <a:noFill/>
        </p:spPr>
        <p:txBody>
          <a:bodyPr wrap="square" rtlCol="0">
            <a:spAutoFit/>
          </a:bodyPr>
          <a:lstStyle/>
          <a:p>
            <a:r>
              <a:rPr lang="en-IN" dirty="0">
                <a:solidFill>
                  <a:srgbClr val="4117F1"/>
                </a:solidFill>
              </a:rPr>
              <a:t>(company, -1)</a:t>
            </a:r>
            <a:endParaRPr lang="en-US" dirty="0">
              <a:solidFill>
                <a:srgbClr val="4117F1"/>
              </a:solidFill>
            </a:endParaRPr>
          </a:p>
        </p:txBody>
      </p:sp>
      <p:grpSp>
        <p:nvGrpSpPr>
          <p:cNvPr id="38" name="Group 37">
            <a:extLst>
              <a:ext uri="{FF2B5EF4-FFF2-40B4-BE49-F238E27FC236}">
                <a16:creationId xmlns:a16="http://schemas.microsoft.com/office/drawing/2014/main" id="{3445F357-1A88-4925-90D9-187B788A2C0C}"/>
              </a:ext>
            </a:extLst>
          </p:cNvPr>
          <p:cNvGrpSpPr/>
          <p:nvPr/>
        </p:nvGrpSpPr>
        <p:grpSpPr>
          <a:xfrm>
            <a:off x="160394" y="4938108"/>
            <a:ext cx="4719719" cy="1919892"/>
            <a:chOff x="5520927" y="1994610"/>
            <a:chExt cx="7366900" cy="4095382"/>
          </a:xfrm>
        </p:grpSpPr>
        <p:pic>
          <p:nvPicPr>
            <p:cNvPr id="40" name="Picture 39" descr="A close up of a logo&#10;&#10;Description generated with high confidence">
              <a:extLst>
                <a:ext uri="{FF2B5EF4-FFF2-40B4-BE49-F238E27FC236}">
                  <a16:creationId xmlns:a16="http://schemas.microsoft.com/office/drawing/2014/main" id="{8F46BE6C-3DFE-4680-986D-FD04EFC78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096000" y="4086202"/>
              <a:ext cx="742414" cy="778815"/>
            </a:xfrm>
            <a:prstGeom prst="rect">
              <a:avLst/>
            </a:prstGeom>
          </p:spPr>
        </p:pic>
        <p:pic>
          <p:nvPicPr>
            <p:cNvPr id="41" name="Picture 40">
              <a:extLst>
                <a:ext uri="{FF2B5EF4-FFF2-40B4-BE49-F238E27FC236}">
                  <a16:creationId xmlns:a16="http://schemas.microsoft.com/office/drawing/2014/main" id="{0EA9ED0C-3A4F-465A-82EB-283930AB5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5814" y="3897014"/>
              <a:ext cx="831849" cy="872634"/>
            </a:xfrm>
            <a:prstGeom prst="rect">
              <a:avLst/>
            </a:prstGeom>
          </p:spPr>
        </p:pic>
        <p:pic>
          <p:nvPicPr>
            <p:cNvPr id="42" name="Picture 41">
              <a:extLst>
                <a:ext uri="{FF2B5EF4-FFF2-40B4-BE49-F238E27FC236}">
                  <a16:creationId xmlns:a16="http://schemas.microsoft.com/office/drawing/2014/main" id="{600F09CE-9DB1-4D86-B4C9-2CA89B8379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6870" y="3968452"/>
              <a:ext cx="605107" cy="634775"/>
            </a:xfrm>
            <a:prstGeom prst="rect">
              <a:avLst/>
            </a:prstGeom>
          </p:spPr>
        </p:pic>
        <p:sp>
          <p:nvSpPr>
            <p:cNvPr id="43" name="Oval 42">
              <a:extLst>
                <a:ext uri="{FF2B5EF4-FFF2-40B4-BE49-F238E27FC236}">
                  <a16:creationId xmlns:a16="http://schemas.microsoft.com/office/drawing/2014/main" id="{A1306609-3436-4473-8AB4-21BD7F337C18}"/>
                </a:ext>
              </a:extLst>
            </p:cNvPr>
            <p:cNvSpPr/>
            <p:nvPr/>
          </p:nvSpPr>
          <p:spPr>
            <a:xfrm>
              <a:off x="10564410" y="3194820"/>
              <a:ext cx="467360" cy="468360"/>
            </a:xfrm>
            <a:prstGeom prst="ellipse">
              <a:avLst/>
            </a:prstGeom>
            <a:solidFill>
              <a:srgbClr val="9D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121A91B7-7671-42E4-9CF9-FA63342F10A0}"/>
                </a:ext>
              </a:extLst>
            </p:cNvPr>
            <p:cNvSpPr/>
            <p:nvPr/>
          </p:nvSpPr>
          <p:spPr>
            <a:xfrm>
              <a:off x="6096000" y="3194820"/>
              <a:ext cx="467360" cy="4683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8A7E016-B1F4-48F5-A0C0-BCB55BBFBA16}"/>
                </a:ext>
              </a:extLst>
            </p:cNvPr>
            <p:cNvSpPr/>
            <p:nvPr/>
          </p:nvSpPr>
          <p:spPr>
            <a:xfrm>
              <a:off x="8330205" y="3194820"/>
              <a:ext cx="467360" cy="468360"/>
            </a:xfrm>
            <a:prstGeom prst="ellipse">
              <a:avLst/>
            </a:prstGeom>
            <a:solidFill>
              <a:srgbClr val="411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EAE755DE-EA6A-4304-8176-AEEA1821E28A}"/>
                </a:ext>
              </a:extLst>
            </p:cNvPr>
            <p:cNvCxnSpPr>
              <a:cxnSpLocks/>
              <a:stCxn id="46" idx="6"/>
              <a:endCxn id="47" idx="2"/>
            </p:cNvCxnSpPr>
            <p:nvPr/>
          </p:nvCxnSpPr>
          <p:spPr>
            <a:xfrm>
              <a:off x="6563360" y="3429000"/>
              <a:ext cx="17668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4AA3331-507A-4DE8-837B-79271AAA3816}"/>
                </a:ext>
              </a:extLst>
            </p:cNvPr>
            <p:cNvCxnSpPr>
              <a:cxnSpLocks/>
              <a:endCxn id="43" idx="2"/>
            </p:cNvCxnSpPr>
            <p:nvPr/>
          </p:nvCxnSpPr>
          <p:spPr>
            <a:xfrm>
              <a:off x="8797565" y="3429000"/>
              <a:ext cx="1766845"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A7896F2-C9A8-4D28-B17B-84A240E47995}"/>
                </a:ext>
              </a:extLst>
            </p:cNvPr>
            <p:cNvSpPr txBox="1"/>
            <p:nvPr/>
          </p:nvSpPr>
          <p:spPr>
            <a:xfrm>
              <a:off x="5520927" y="5021285"/>
              <a:ext cx="3729251" cy="1068707"/>
            </a:xfrm>
            <a:prstGeom prst="rect">
              <a:avLst/>
            </a:prstGeom>
            <a:noFill/>
          </p:spPr>
          <p:txBody>
            <a:bodyPr wrap="square" rtlCol="0">
              <a:spAutoFit/>
            </a:bodyPr>
            <a:lstStyle/>
            <a:p>
              <a:r>
                <a:rPr lang="en-IN" sz="2400" b="1" dirty="0">
                  <a:solidFill>
                    <a:srgbClr val="FF0000"/>
                  </a:solidFill>
                </a:rPr>
                <a:t>Employee1</a:t>
              </a:r>
              <a:endParaRPr lang="en-US" sz="2400" b="1" dirty="0">
                <a:solidFill>
                  <a:srgbClr val="FF0000"/>
                </a:solidFill>
              </a:endParaRPr>
            </a:p>
          </p:txBody>
        </p:sp>
        <p:sp>
          <p:nvSpPr>
            <p:cNvPr id="53" name="TextBox 52">
              <a:extLst>
                <a:ext uri="{FF2B5EF4-FFF2-40B4-BE49-F238E27FC236}">
                  <a16:creationId xmlns:a16="http://schemas.microsoft.com/office/drawing/2014/main" id="{6E71F01F-7DCF-4FED-BBA9-C1CA65F31E3C}"/>
                </a:ext>
              </a:extLst>
            </p:cNvPr>
            <p:cNvSpPr txBox="1"/>
            <p:nvPr/>
          </p:nvSpPr>
          <p:spPr>
            <a:xfrm>
              <a:off x="8944623" y="4964651"/>
              <a:ext cx="3943204" cy="1068707"/>
            </a:xfrm>
            <a:prstGeom prst="rect">
              <a:avLst/>
            </a:prstGeom>
            <a:noFill/>
          </p:spPr>
          <p:txBody>
            <a:bodyPr wrap="square" rtlCol="0">
              <a:spAutoFit/>
            </a:bodyPr>
            <a:lstStyle/>
            <a:p>
              <a:pPr algn="ctr"/>
              <a:r>
                <a:rPr lang="en-IN" sz="2400" b="1" dirty="0">
                  <a:solidFill>
                    <a:srgbClr val="00B0F0"/>
                  </a:solidFill>
                </a:rPr>
                <a:t>Employee5</a:t>
              </a:r>
              <a:endParaRPr lang="en-US" sz="2400" b="1" dirty="0">
                <a:solidFill>
                  <a:srgbClr val="00B0F0"/>
                </a:solidFill>
              </a:endParaRPr>
            </a:p>
          </p:txBody>
        </p:sp>
        <p:sp>
          <p:nvSpPr>
            <p:cNvPr id="57" name="TextBox 56">
              <a:extLst>
                <a:ext uri="{FF2B5EF4-FFF2-40B4-BE49-F238E27FC236}">
                  <a16:creationId xmlns:a16="http://schemas.microsoft.com/office/drawing/2014/main" id="{AAF1D492-0474-46F0-B67A-884BE1EBAFFF}"/>
                </a:ext>
              </a:extLst>
            </p:cNvPr>
            <p:cNvSpPr txBox="1"/>
            <p:nvPr/>
          </p:nvSpPr>
          <p:spPr>
            <a:xfrm>
              <a:off x="6467205" y="1994610"/>
              <a:ext cx="3871594" cy="984792"/>
            </a:xfrm>
            <a:prstGeom prst="rect">
              <a:avLst/>
            </a:prstGeom>
            <a:noFill/>
          </p:spPr>
          <p:txBody>
            <a:bodyPr wrap="square" rtlCol="0">
              <a:spAutoFit/>
            </a:bodyPr>
            <a:lstStyle/>
            <a:p>
              <a:pPr algn="ctr"/>
              <a:r>
                <a:rPr lang="en-IN" sz="2400" b="1" dirty="0">
                  <a:solidFill>
                    <a:srgbClr val="4117F1"/>
                  </a:solidFill>
                </a:rPr>
                <a:t>(company,-1)</a:t>
              </a:r>
              <a:endParaRPr lang="en-US" sz="2400" b="1" dirty="0">
                <a:solidFill>
                  <a:srgbClr val="4117F1"/>
                </a:solidFill>
              </a:endParaRPr>
            </a:p>
          </p:txBody>
        </p:sp>
      </p:grpSp>
      <p:grpSp>
        <p:nvGrpSpPr>
          <p:cNvPr id="4" name="Group 3">
            <a:extLst>
              <a:ext uri="{FF2B5EF4-FFF2-40B4-BE49-F238E27FC236}">
                <a16:creationId xmlns:a16="http://schemas.microsoft.com/office/drawing/2014/main" id="{07E25013-5412-4711-952B-A197F0461A17}"/>
              </a:ext>
            </a:extLst>
          </p:cNvPr>
          <p:cNvGrpSpPr/>
          <p:nvPr/>
        </p:nvGrpSpPr>
        <p:grpSpPr>
          <a:xfrm>
            <a:off x="2545143" y="2853196"/>
            <a:ext cx="461665" cy="1497205"/>
            <a:chOff x="2545143" y="2853196"/>
            <a:chExt cx="461665" cy="1497205"/>
          </a:xfrm>
        </p:grpSpPr>
        <p:sp>
          <p:nvSpPr>
            <p:cNvPr id="19" name="Oval 18">
              <a:extLst>
                <a:ext uri="{FF2B5EF4-FFF2-40B4-BE49-F238E27FC236}">
                  <a16:creationId xmlns:a16="http://schemas.microsoft.com/office/drawing/2014/main" id="{A86ACC9B-86AE-4DB6-82D7-F0979E069D04}"/>
                </a:ext>
              </a:extLst>
            </p:cNvPr>
            <p:cNvSpPr/>
            <p:nvPr/>
          </p:nvSpPr>
          <p:spPr>
            <a:xfrm>
              <a:off x="2614922" y="2981268"/>
              <a:ext cx="188603" cy="182782"/>
            </a:xfrm>
            <a:prstGeom prst="ellipse">
              <a:avLst/>
            </a:prstGeom>
            <a:solidFill>
              <a:srgbClr val="FF0000"/>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Rounded Corners 31">
              <a:extLst>
                <a:ext uri="{FF2B5EF4-FFF2-40B4-BE49-F238E27FC236}">
                  <a16:creationId xmlns:a16="http://schemas.microsoft.com/office/drawing/2014/main" id="{86148336-1264-4771-99B8-A80EA64191CB}"/>
                </a:ext>
              </a:extLst>
            </p:cNvPr>
            <p:cNvSpPr/>
            <p:nvPr/>
          </p:nvSpPr>
          <p:spPr>
            <a:xfrm>
              <a:off x="2603404" y="2853196"/>
              <a:ext cx="217178" cy="1497205"/>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7C4B479A-EEBD-4145-8057-548DE5A11817}"/>
                </a:ext>
              </a:extLst>
            </p:cNvPr>
            <p:cNvSpPr/>
            <p:nvPr/>
          </p:nvSpPr>
          <p:spPr>
            <a:xfrm>
              <a:off x="2614922" y="3254319"/>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A58053CB-C181-4E21-88C0-C5F7A1A8EC9D}"/>
                </a:ext>
              </a:extLst>
            </p:cNvPr>
            <p:cNvSpPr/>
            <p:nvPr/>
          </p:nvSpPr>
          <p:spPr>
            <a:xfrm>
              <a:off x="2614922" y="3521826"/>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FE550CAF-ACFB-457E-935B-1FD4D32937E3}"/>
                </a:ext>
              </a:extLst>
            </p:cNvPr>
            <p:cNvSpPr/>
            <p:nvPr/>
          </p:nvSpPr>
          <p:spPr>
            <a:xfrm>
              <a:off x="2614767" y="4047151"/>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ED8CBA1-0A04-479B-AC8E-7CD844D0A4D0}"/>
                </a:ext>
              </a:extLst>
            </p:cNvPr>
            <p:cNvSpPr txBox="1"/>
            <p:nvPr/>
          </p:nvSpPr>
          <p:spPr>
            <a:xfrm>
              <a:off x="2545143" y="3750364"/>
              <a:ext cx="461665" cy="251031"/>
            </a:xfrm>
            <a:prstGeom prst="rect">
              <a:avLst/>
            </a:prstGeom>
            <a:noFill/>
          </p:spPr>
          <p:txBody>
            <a:bodyPr vert="eaVert" wrap="none" rtlCol="0">
              <a:spAutoFit/>
            </a:bodyPr>
            <a:lstStyle/>
            <a:p>
              <a:r>
                <a:rPr lang="en-SG" dirty="0"/>
                <a:t>…</a:t>
              </a:r>
            </a:p>
          </p:txBody>
        </p:sp>
      </p:grpSp>
      <p:grpSp>
        <p:nvGrpSpPr>
          <p:cNvPr id="62" name="Group 61">
            <a:extLst>
              <a:ext uri="{FF2B5EF4-FFF2-40B4-BE49-F238E27FC236}">
                <a16:creationId xmlns:a16="http://schemas.microsoft.com/office/drawing/2014/main" id="{F97AD1AA-1570-48B7-AC84-E44080AAB929}"/>
              </a:ext>
            </a:extLst>
          </p:cNvPr>
          <p:cNvGrpSpPr/>
          <p:nvPr/>
        </p:nvGrpSpPr>
        <p:grpSpPr>
          <a:xfrm>
            <a:off x="5033547" y="3127276"/>
            <a:ext cx="461665" cy="1497205"/>
            <a:chOff x="2552651" y="2853196"/>
            <a:chExt cx="461665" cy="1497205"/>
          </a:xfrm>
        </p:grpSpPr>
        <p:sp>
          <p:nvSpPr>
            <p:cNvPr id="63" name="Oval 62">
              <a:extLst>
                <a:ext uri="{FF2B5EF4-FFF2-40B4-BE49-F238E27FC236}">
                  <a16:creationId xmlns:a16="http://schemas.microsoft.com/office/drawing/2014/main" id="{5BCD2A2E-8164-41DA-AA82-0908A5DCB11A}"/>
                </a:ext>
              </a:extLst>
            </p:cNvPr>
            <p:cNvSpPr/>
            <p:nvPr/>
          </p:nvSpPr>
          <p:spPr>
            <a:xfrm>
              <a:off x="2614922" y="2981268"/>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4" name="Rectangle: Rounded Corners 63">
              <a:extLst>
                <a:ext uri="{FF2B5EF4-FFF2-40B4-BE49-F238E27FC236}">
                  <a16:creationId xmlns:a16="http://schemas.microsoft.com/office/drawing/2014/main" id="{01C9EEB9-CD67-4403-AF03-C1F50DDBED67}"/>
                </a:ext>
              </a:extLst>
            </p:cNvPr>
            <p:cNvSpPr/>
            <p:nvPr/>
          </p:nvSpPr>
          <p:spPr>
            <a:xfrm>
              <a:off x="2603404" y="2853196"/>
              <a:ext cx="217178" cy="1497205"/>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27613CB1-698A-4736-822A-07AE0CB082A5}"/>
                </a:ext>
              </a:extLst>
            </p:cNvPr>
            <p:cNvSpPr/>
            <p:nvPr/>
          </p:nvSpPr>
          <p:spPr>
            <a:xfrm>
              <a:off x="2614922" y="3254319"/>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58B0C458-A02F-41C9-8D3F-92E11575D5A3}"/>
                </a:ext>
              </a:extLst>
            </p:cNvPr>
            <p:cNvSpPr/>
            <p:nvPr/>
          </p:nvSpPr>
          <p:spPr>
            <a:xfrm>
              <a:off x="2614767" y="3738709"/>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0D77ECB2-1934-48E7-8A0D-5B61C3D8E734}"/>
                </a:ext>
              </a:extLst>
            </p:cNvPr>
            <p:cNvSpPr/>
            <p:nvPr/>
          </p:nvSpPr>
          <p:spPr>
            <a:xfrm>
              <a:off x="2614767" y="4047151"/>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id="{635F4444-72C3-418F-8313-FAA14E3192A8}"/>
                </a:ext>
              </a:extLst>
            </p:cNvPr>
            <p:cNvSpPr txBox="1"/>
            <p:nvPr/>
          </p:nvSpPr>
          <p:spPr>
            <a:xfrm>
              <a:off x="2552651" y="3491094"/>
              <a:ext cx="461665" cy="251031"/>
            </a:xfrm>
            <a:prstGeom prst="rect">
              <a:avLst/>
            </a:prstGeom>
            <a:noFill/>
          </p:spPr>
          <p:txBody>
            <a:bodyPr vert="eaVert" wrap="none" rtlCol="0">
              <a:spAutoFit/>
            </a:bodyPr>
            <a:lstStyle/>
            <a:p>
              <a:r>
                <a:rPr lang="en-SG" dirty="0"/>
                <a:t>…</a:t>
              </a:r>
            </a:p>
          </p:txBody>
        </p:sp>
      </p:grpSp>
      <p:grpSp>
        <p:nvGrpSpPr>
          <p:cNvPr id="75" name="Group 74">
            <a:extLst>
              <a:ext uri="{FF2B5EF4-FFF2-40B4-BE49-F238E27FC236}">
                <a16:creationId xmlns:a16="http://schemas.microsoft.com/office/drawing/2014/main" id="{2208F13B-D067-4E0D-A6EF-84C42768DABB}"/>
              </a:ext>
            </a:extLst>
          </p:cNvPr>
          <p:cNvGrpSpPr/>
          <p:nvPr/>
        </p:nvGrpSpPr>
        <p:grpSpPr>
          <a:xfrm rot="10800000">
            <a:off x="8820411" y="2090844"/>
            <a:ext cx="461665" cy="1497205"/>
            <a:chOff x="2545143" y="2853196"/>
            <a:chExt cx="461665" cy="1497205"/>
          </a:xfrm>
        </p:grpSpPr>
        <p:sp>
          <p:nvSpPr>
            <p:cNvPr id="76" name="Oval 75">
              <a:extLst>
                <a:ext uri="{FF2B5EF4-FFF2-40B4-BE49-F238E27FC236}">
                  <a16:creationId xmlns:a16="http://schemas.microsoft.com/office/drawing/2014/main" id="{8970E7BB-0356-437F-AB03-0D5739FDAC74}"/>
                </a:ext>
              </a:extLst>
            </p:cNvPr>
            <p:cNvSpPr/>
            <p:nvPr/>
          </p:nvSpPr>
          <p:spPr>
            <a:xfrm>
              <a:off x="2614922" y="2981268"/>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Rounded Corners 76">
              <a:extLst>
                <a:ext uri="{FF2B5EF4-FFF2-40B4-BE49-F238E27FC236}">
                  <a16:creationId xmlns:a16="http://schemas.microsoft.com/office/drawing/2014/main" id="{280D8909-8672-415A-8301-ADF2F949DC56}"/>
                </a:ext>
              </a:extLst>
            </p:cNvPr>
            <p:cNvSpPr/>
            <p:nvPr/>
          </p:nvSpPr>
          <p:spPr>
            <a:xfrm>
              <a:off x="2603404" y="2853196"/>
              <a:ext cx="217178" cy="1497205"/>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B327080E-B52A-4E97-BD38-D85C5C44D385}"/>
                </a:ext>
              </a:extLst>
            </p:cNvPr>
            <p:cNvSpPr/>
            <p:nvPr/>
          </p:nvSpPr>
          <p:spPr>
            <a:xfrm>
              <a:off x="2614922" y="3254319"/>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5AD41C9C-598A-44CB-8CF0-0BEB22923BC8}"/>
                </a:ext>
              </a:extLst>
            </p:cNvPr>
            <p:cNvSpPr/>
            <p:nvPr/>
          </p:nvSpPr>
          <p:spPr>
            <a:xfrm>
              <a:off x="2614922" y="3521826"/>
              <a:ext cx="188603" cy="182782"/>
            </a:xfrm>
            <a:prstGeom prst="ellipse">
              <a:avLst/>
            </a:prstGeom>
            <a:solidFill>
              <a:srgbClr val="9DFBFD"/>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6FB32BFD-E5F2-4C11-89AE-3C244EC602B2}"/>
                </a:ext>
              </a:extLst>
            </p:cNvPr>
            <p:cNvSpPr/>
            <p:nvPr/>
          </p:nvSpPr>
          <p:spPr>
            <a:xfrm>
              <a:off x="2614767" y="4047151"/>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6475A946-3F9F-4B67-9275-22B0CF3449BF}"/>
                </a:ext>
              </a:extLst>
            </p:cNvPr>
            <p:cNvSpPr txBox="1"/>
            <p:nvPr/>
          </p:nvSpPr>
          <p:spPr>
            <a:xfrm>
              <a:off x="2545143" y="3750364"/>
              <a:ext cx="461665" cy="251031"/>
            </a:xfrm>
            <a:prstGeom prst="rect">
              <a:avLst/>
            </a:prstGeom>
            <a:noFill/>
          </p:spPr>
          <p:txBody>
            <a:bodyPr vert="eaVert" wrap="none" rtlCol="0">
              <a:spAutoFit/>
            </a:bodyPr>
            <a:lstStyle/>
            <a:p>
              <a:r>
                <a:rPr lang="en-SG" dirty="0"/>
                <a:t>…</a:t>
              </a:r>
            </a:p>
          </p:txBody>
        </p:sp>
      </p:grpSp>
      <p:grpSp>
        <p:nvGrpSpPr>
          <p:cNvPr id="83" name="Group 82">
            <a:extLst>
              <a:ext uri="{FF2B5EF4-FFF2-40B4-BE49-F238E27FC236}">
                <a16:creationId xmlns:a16="http://schemas.microsoft.com/office/drawing/2014/main" id="{C45E64BB-1B19-4099-B6BD-150B9ABB051F}"/>
              </a:ext>
            </a:extLst>
          </p:cNvPr>
          <p:cNvGrpSpPr/>
          <p:nvPr/>
        </p:nvGrpSpPr>
        <p:grpSpPr>
          <a:xfrm>
            <a:off x="9006637" y="4350401"/>
            <a:ext cx="461665" cy="1497205"/>
            <a:chOff x="2552651" y="2853196"/>
            <a:chExt cx="461665" cy="1497205"/>
          </a:xfrm>
        </p:grpSpPr>
        <p:sp>
          <p:nvSpPr>
            <p:cNvPr id="84" name="Oval 83">
              <a:extLst>
                <a:ext uri="{FF2B5EF4-FFF2-40B4-BE49-F238E27FC236}">
                  <a16:creationId xmlns:a16="http://schemas.microsoft.com/office/drawing/2014/main" id="{43B8294D-E4D0-404C-89A0-46C3EB1AF802}"/>
                </a:ext>
              </a:extLst>
            </p:cNvPr>
            <p:cNvSpPr/>
            <p:nvPr/>
          </p:nvSpPr>
          <p:spPr>
            <a:xfrm>
              <a:off x="2614922" y="2981268"/>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5" name="Rectangle: Rounded Corners 84">
              <a:extLst>
                <a:ext uri="{FF2B5EF4-FFF2-40B4-BE49-F238E27FC236}">
                  <a16:creationId xmlns:a16="http://schemas.microsoft.com/office/drawing/2014/main" id="{EC563B8C-11E2-4309-8523-B394FB27B4D5}"/>
                </a:ext>
              </a:extLst>
            </p:cNvPr>
            <p:cNvSpPr/>
            <p:nvPr/>
          </p:nvSpPr>
          <p:spPr>
            <a:xfrm>
              <a:off x="2603404" y="2853196"/>
              <a:ext cx="217178" cy="1497205"/>
            </a:xfrm>
            <a:prstGeom prst="round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699F1CCE-5C4E-4222-85BA-3AA3666231E1}"/>
                </a:ext>
              </a:extLst>
            </p:cNvPr>
            <p:cNvSpPr/>
            <p:nvPr/>
          </p:nvSpPr>
          <p:spPr>
            <a:xfrm>
              <a:off x="2614922" y="3254319"/>
              <a:ext cx="188603" cy="182781"/>
            </a:xfrm>
            <a:prstGeom prst="ellipse">
              <a:avLst/>
            </a:prstGeom>
            <a:solidFill>
              <a:srgbClr val="4117F1"/>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C7721142-2263-46D3-AB28-E27BA89D2D40}"/>
                </a:ext>
              </a:extLst>
            </p:cNvPr>
            <p:cNvSpPr/>
            <p:nvPr/>
          </p:nvSpPr>
          <p:spPr>
            <a:xfrm>
              <a:off x="2614767" y="3738709"/>
              <a:ext cx="188603" cy="182782"/>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7E49E1E0-F1B1-4839-AEC5-5B75DE1E6595}"/>
                </a:ext>
              </a:extLst>
            </p:cNvPr>
            <p:cNvSpPr/>
            <p:nvPr/>
          </p:nvSpPr>
          <p:spPr>
            <a:xfrm>
              <a:off x="2614767" y="4047151"/>
              <a:ext cx="188603" cy="182781"/>
            </a:xfrm>
            <a:prstGeom prst="ellipse">
              <a:avLst/>
            </a:prstGeom>
            <a:solidFill>
              <a:schemeClr val="tx1">
                <a:lumMod val="50000"/>
                <a:lumOff val="50000"/>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2D510B4A-AB3E-41F0-82B9-B5C1BBFFA1AD}"/>
                </a:ext>
              </a:extLst>
            </p:cNvPr>
            <p:cNvSpPr txBox="1"/>
            <p:nvPr/>
          </p:nvSpPr>
          <p:spPr>
            <a:xfrm>
              <a:off x="2552651" y="3491094"/>
              <a:ext cx="461665" cy="251031"/>
            </a:xfrm>
            <a:prstGeom prst="rect">
              <a:avLst/>
            </a:prstGeom>
            <a:noFill/>
          </p:spPr>
          <p:txBody>
            <a:bodyPr vert="eaVert" wrap="none" rtlCol="0">
              <a:spAutoFit/>
            </a:bodyPr>
            <a:lstStyle/>
            <a:p>
              <a:r>
                <a:rPr lang="en-SG" dirty="0"/>
                <a:t>…</a:t>
              </a:r>
            </a:p>
          </p:txBody>
        </p:sp>
      </p:grpSp>
      <p:sp>
        <p:nvSpPr>
          <p:cNvPr id="5" name="Slide Number Placeholder 4">
            <a:extLst>
              <a:ext uri="{FF2B5EF4-FFF2-40B4-BE49-F238E27FC236}">
                <a16:creationId xmlns:a16="http://schemas.microsoft.com/office/drawing/2014/main" id="{2336B581-BE05-4312-A4BE-013AF7EC1891}"/>
              </a:ext>
            </a:extLst>
          </p:cNvPr>
          <p:cNvSpPr>
            <a:spLocks noGrp="1"/>
          </p:cNvSpPr>
          <p:nvPr>
            <p:ph type="sldNum" sz="quarter" idx="12"/>
          </p:nvPr>
        </p:nvSpPr>
        <p:spPr/>
        <p:txBody>
          <a:bodyPr/>
          <a:lstStyle/>
          <a:p>
            <a:fld id="{AA74829D-8A29-4B69-BAF7-EE7622C163FF}" type="slidenum">
              <a:rPr lang="en-US" smtClean="0"/>
              <a:t>19</a:t>
            </a:fld>
            <a:endParaRPr lang="en-US"/>
          </a:p>
        </p:txBody>
      </p:sp>
    </p:spTree>
    <p:extLst>
      <p:ext uri="{BB962C8B-B14F-4D97-AF65-F5344CB8AC3E}">
        <p14:creationId xmlns:p14="http://schemas.microsoft.com/office/powerpoint/2010/main" val="215593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F79-A306-4803-82AD-7D0A5C1C0992}"/>
              </a:ext>
            </a:extLst>
          </p:cNvPr>
          <p:cNvSpPr>
            <a:spLocks noGrp="1"/>
          </p:cNvSpPr>
          <p:nvPr>
            <p:ph type="title"/>
          </p:nvPr>
        </p:nvSpPr>
        <p:spPr/>
        <p:txBody>
          <a:bodyPr/>
          <a:lstStyle/>
          <a:p>
            <a:r>
              <a:rPr lang="en-US" dirty="0"/>
              <a:t>User profiling system overview</a:t>
            </a:r>
            <a:endParaRPr lang="en-SG" dirty="0"/>
          </a:p>
        </p:txBody>
      </p:sp>
      <p:sp>
        <p:nvSpPr>
          <p:cNvPr id="3" name="Slide Number Placeholder 2">
            <a:extLst>
              <a:ext uri="{FF2B5EF4-FFF2-40B4-BE49-F238E27FC236}">
                <a16:creationId xmlns:a16="http://schemas.microsoft.com/office/drawing/2014/main" id="{9F1CADD9-FC49-4E63-9C5E-6745F85D6296}"/>
              </a:ext>
            </a:extLst>
          </p:cNvPr>
          <p:cNvSpPr>
            <a:spLocks noGrp="1"/>
          </p:cNvSpPr>
          <p:nvPr>
            <p:ph type="sldNum" sz="quarter" idx="12"/>
          </p:nvPr>
        </p:nvSpPr>
        <p:spPr/>
        <p:txBody>
          <a:bodyPr/>
          <a:lstStyle/>
          <a:p>
            <a:fld id="{E2FC1DD2-AB5B-4809-A2FF-A9E80B40F99E}" type="slidenum">
              <a:rPr lang="en-SG" smtClean="0"/>
              <a:t>2</a:t>
            </a:fld>
            <a:endParaRPr lang="en-SG"/>
          </a:p>
        </p:txBody>
      </p:sp>
      <p:grpSp>
        <p:nvGrpSpPr>
          <p:cNvPr id="41" name="Group 40">
            <a:extLst>
              <a:ext uri="{FF2B5EF4-FFF2-40B4-BE49-F238E27FC236}">
                <a16:creationId xmlns:a16="http://schemas.microsoft.com/office/drawing/2014/main" id="{8FE15797-C0FF-4AFF-997B-CFCE0490341A}"/>
              </a:ext>
            </a:extLst>
          </p:cNvPr>
          <p:cNvGrpSpPr/>
          <p:nvPr/>
        </p:nvGrpSpPr>
        <p:grpSpPr>
          <a:xfrm>
            <a:off x="236306" y="1259401"/>
            <a:ext cx="11803481" cy="5096949"/>
            <a:chOff x="307571" y="1259401"/>
            <a:chExt cx="11732216" cy="5708256"/>
          </a:xfrm>
        </p:grpSpPr>
        <p:sp>
          <p:nvSpPr>
            <p:cNvPr id="5" name="Rectangle 4">
              <a:extLst>
                <a:ext uri="{FF2B5EF4-FFF2-40B4-BE49-F238E27FC236}">
                  <a16:creationId xmlns:a16="http://schemas.microsoft.com/office/drawing/2014/main" id="{0E2CA519-DC96-4913-9347-B63EA992B763}"/>
                </a:ext>
              </a:extLst>
            </p:cNvPr>
            <p:cNvSpPr/>
            <p:nvPr/>
          </p:nvSpPr>
          <p:spPr>
            <a:xfrm>
              <a:off x="1899829" y="3209739"/>
              <a:ext cx="7560050" cy="3757918"/>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Cylinder 5">
              <a:extLst>
                <a:ext uri="{FF2B5EF4-FFF2-40B4-BE49-F238E27FC236}">
                  <a16:creationId xmlns:a16="http://schemas.microsoft.com/office/drawing/2014/main" id="{4F1E3ECA-8858-4ED5-A017-186D53CD9E2D}"/>
                </a:ext>
              </a:extLst>
            </p:cNvPr>
            <p:cNvSpPr/>
            <p:nvPr/>
          </p:nvSpPr>
          <p:spPr>
            <a:xfrm>
              <a:off x="307571" y="3104403"/>
              <a:ext cx="1317191" cy="2428071"/>
            </a:xfrm>
            <a:prstGeom prst="can">
              <a:avLst/>
            </a:prstGeom>
            <a:solidFill>
              <a:schemeClr val="accent1">
                <a:lumMod val="40000"/>
                <a:lumOff val="60000"/>
              </a:schemeClr>
            </a:solidFill>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Email Data</a:t>
              </a:r>
            </a:p>
            <a:p>
              <a:pPr algn="ctr"/>
              <a:r>
                <a:rPr lang="en-IN" dirty="0"/>
                <a:t>(Enron+ and </a:t>
              </a:r>
              <a:r>
                <a:rPr lang="en-IN" dirty="0" err="1"/>
                <a:t>Veriato</a:t>
              </a:r>
              <a:r>
                <a:rPr lang="en-IN" dirty="0"/>
                <a:t>) </a:t>
              </a:r>
              <a:endParaRPr lang="en-US" dirty="0"/>
            </a:p>
          </p:txBody>
        </p:sp>
        <p:sp>
          <p:nvSpPr>
            <p:cNvPr id="7" name="Rectangle 6">
              <a:extLst>
                <a:ext uri="{FF2B5EF4-FFF2-40B4-BE49-F238E27FC236}">
                  <a16:creationId xmlns:a16="http://schemas.microsoft.com/office/drawing/2014/main" id="{2CCA21C9-0103-42CA-AFAC-198BEFD2F8CC}"/>
                </a:ext>
              </a:extLst>
            </p:cNvPr>
            <p:cNvSpPr/>
            <p:nvPr/>
          </p:nvSpPr>
          <p:spPr>
            <a:xfrm>
              <a:off x="3418929" y="1356189"/>
              <a:ext cx="6040950" cy="1545021"/>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E1947F-1060-4543-8ACD-EB336E3CF649}"/>
                </a:ext>
              </a:extLst>
            </p:cNvPr>
            <p:cNvSpPr/>
            <p:nvPr/>
          </p:nvSpPr>
          <p:spPr>
            <a:xfrm>
              <a:off x="3507780" y="1704669"/>
              <a:ext cx="1721185" cy="959358"/>
            </a:xfrm>
            <a:prstGeom prst="rect">
              <a:avLst/>
            </a:prstGeom>
            <a:solidFill>
              <a:schemeClr val="accent6">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Labelled aspect based sentences</a:t>
              </a:r>
            </a:p>
          </p:txBody>
        </p:sp>
        <p:sp>
          <p:nvSpPr>
            <p:cNvPr id="9" name="Cylinder 8">
              <a:extLst>
                <a:ext uri="{FF2B5EF4-FFF2-40B4-BE49-F238E27FC236}">
                  <a16:creationId xmlns:a16="http://schemas.microsoft.com/office/drawing/2014/main" id="{69105B6E-F0F8-43CA-800F-CC4008D3F80F}"/>
                </a:ext>
              </a:extLst>
            </p:cNvPr>
            <p:cNvSpPr/>
            <p:nvPr/>
          </p:nvSpPr>
          <p:spPr>
            <a:xfrm>
              <a:off x="307571" y="1799966"/>
              <a:ext cx="1317191" cy="775081"/>
            </a:xfrm>
            <a:prstGeom prst="can">
              <a:avLst/>
            </a:prstGeom>
            <a:solidFill>
              <a:schemeClr val="accent1">
                <a:lumMod val="40000"/>
                <a:lumOff val="60000"/>
              </a:schemeClr>
            </a:solidFill>
            <a:ln>
              <a:solidFill>
                <a:schemeClr val="tx1"/>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Aspect Terms</a:t>
              </a:r>
              <a:endParaRPr lang="en-US" dirty="0"/>
            </a:p>
          </p:txBody>
        </p:sp>
        <p:sp>
          <p:nvSpPr>
            <p:cNvPr id="10" name="Rectangle 9">
              <a:extLst>
                <a:ext uri="{FF2B5EF4-FFF2-40B4-BE49-F238E27FC236}">
                  <a16:creationId xmlns:a16="http://schemas.microsoft.com/office/drawing/2014/main" id="{26946F4B-64E3-4603-BCEE-87A357EA9BCA}"/>
                </a:ext>
              </a:extLst>
            </p:cNvPr>
            <p:cNvSpPr/>
            <p:nvPr/>
          </p:nvSpPr>
          <p:spPr>
            <a:xfrm>
              <a:off x="7491025" y="1776981"/>
              <a:ext cx="1766945" cy="887046"/>
            </a:xfrm>
            <a:prstGeom prst="rect">
              <a:avLst/>
            </a:prstGeom>
            <a:solidFill>
              <a:schemeClr val="accent6">
                <a:lumMod val="20000"/>
                <a:lumOff val="80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rgbClr val="FF0000"/>
                  </a:solidFill>
                </a:rPr>
                <a:t>Aspect level  sentiments for emails</a:t>
              </a:r>
            </a:p>
          </p:txBody>
        </p:sp>
        <p:sp>
          <p:nvSpPr>
            <p:cNvPr id="11" name="TextBox 10">
              <a:extLst>
                <a:ext uri="{FF2B5EF4-FFF2-40B4-BE49-F238E27FC236}">
                  <a16:creationId xmlns:a16="http://schemas.microsoft.com/office/drawing/2014/main" id="{EE7792D1-2ED2-40C9-A55F-7756CCE07FF6}"/>
                </a:ext>
              </a:extLst>
            </p:cNvPr>
            <p:cNvSpPr txBox="1"/>
            <p:nvPr/>
          </p:nvSpPr>
          <p:spPr>
            <a:xfrm>
              <a:off x="4610162" y="1259401"/>
              <a:ext cx="3526186" cy="40011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IN" sz="2000" b="1" dirty="0"/>
                <a:t>ABSA</a:t>
              </a:r>
              <a:endParaRPr lang="en-US" sz="2000" b="1" dirty="0"/>
            </a:p>
          </p:txBody>
        </p:sp>
        <p:sp>
          <p:nvSpPr>
            <p:cNvPr id="12" name="Rectangle 11">
              <a:extLst>
                <a:ext uri="{FF2B5EF4-FFF2-40B4-BE49-F238E27FC236}">
                  <a16:creationId xmlns:a16="http://schemas.microsoft.com/office/drawing/2014/main" id="{8A81F9E9-0DE0-4F29-94A1-BE0F35791C32}"/>
                </a:ext>
              </a:extLst>
            </p:cNvPr>
            <p:cNvSpPr/>
            <p:nvPr/>
          </p:nvSpPr>
          <p:spPr>
            <a:xfrm>
              <a:off x="5787935" y="5681626"/>
              <a:ext cx="3041099" cy="358853"/>
            </a:xfrm>
            <a:prstGeom prst="rect">
              <a:avLst/>
            </a:prstGeom>
            <a:solidFill>
              <a:schemeClr val="bg1"/>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Anomaly detection using IF</a:t>
              </a:r>
              <a:endParaRPr lang="en-US" dirty="0"/>
            </a:p>
          </p:txBody>
        </p:sp>
        <p:sp>
          <p:nvSpPr>
            <p:cNvPr id="13" name="Rectangle 12">
              <a:extLst>
                <a:ext uri="{FF2B5EF4-FFF2-40B4-BE49-F238E27FC236}">
                  <a16:creationId xmlns:a16="http://schemas.microsoft.com/office/drawing/2014/main" id="{AACE1F76-6D07-462C-AE7C-67685B5CA564}"/>
                </a:ext>
              </a:extLst>
            </p:cNvPr>
            <p:cNvSpPr/>
            <p:nvPr/>
          </p:nvSpPr>
          <p:spPr>
            <a:xfrm>
              <a:off x="5529893" y="1712109"/>
              <a:ext cx="1599953" cy="951918"/>
            </a:xfrm>
            <a:prstGeom prst="rect">
              <a:avLst/>
            </a:prstGeom>
            <a:solidFill>
              <a:schemeClr val="bg1"/>
            </a:solidFill>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ABSA using GRU with attention</a:t>
              </a:r>
              <a:endParaRPr lang="en-US" dirty="0"/>
            </a:p>
          </p:txBody>
        </p:sp>
        <p:sp>
          <p:nvSpPr>
            <p:cNvPr id="14" name="Rectangle 13">
              <a:extLst>
                <a:ext uri="{FF2B5EF4-FFF2-40B4-BE49-F238E27FC236}">
                  <a16:creationId xmlns:a16="http://schemas.microsoft.com/office/drawing/2014/main" id="{C095FFEE-D5CF-4E66-880B-56674FB11519}"/>
                </a:ext>
              </a:extLst>
            </p:cNvPr>
            <p:cNvSpPr/>
            <p:nvPr/>
          </p:nvSpPr>
          <p:spPr>
            <a:xfrm>
              <a:off x="2910950" y="3202811"/>
              <a:ext cx="5416148" cy="40011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gn="ctr"/>
              <a:r>
                <a:rPr lang="en-IN" sz="2000" b="1" dirty="0"/>
                <a:t>HIN Representation Learning</a:t>
              </a:r>
              <a:endParaRPr lang="en-US" sz="2000" b="1" dirty="0"/>
            </a:p>
          </p:txBody>
        </p:sp>
        <p:sp>
          <p:nvSpPr>
            <p:cNvPr id="15" name="Rectangle 14">
              <a:extLst>
                <a:ext uri="{FF2B5EF4-FFF2-40B4-BE49-F238E27FC236}">
                  <a16:creationId xmlns:a16="http://schemas.microsoft.com/office/drawing/2014/main" id="{75A0B3AB-5146-4878-9B8D-9FD55171948D}"/>
                </a:ext>
              </a:extLst>
            </p:cNvPr>
            <p:cNvSpPr/>
            <p:nvPr/>
          </p:nvSpPr>
          <p:spPr>
            <a:xfrm>
              <a:off x="2389022" y="3679331"/>
              <a:ext cx="2903413" cy="764863"/>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Email network information </a:t>
              </a:r>
            </a:p>
            <a:p>
              <a:pPr algn="ctr"/>
              <a:r>
                <a:rPr lang="en-IN" dirty="0"/>
                <a:t>(</a:t>
              </a:r>
              <a:r>
                <a:rPr lang="en-IN" dirty="0" err="1"/>
                <a:t>i.e</a:t>
              </a:r>
              <a:r>
                <a:rPr lang="en-IN" dirty="0"/>
                <a:t>, Sender and Receiver IDs)</a:t>
              </a:r>
              <a:endParaRPr lang="en-US" dirty="0"/>
            </a:p>
          </p:txBody>
        </p:sp>
        <p:sp>
          <p:nvSpPr>
            <p:cNvPr id="16" name="Rectangle 15">
              <a:extLst>
                <a:ext uri="{FF2B5EF4-FFF2-40B4-BE49-F238E27FC236}">
                  <a16:creationId xmlns:a16="http://schemas.microsoft.com/office/drawing/2014/main" id="{6661BDF0-8E47-45AD-9555-D127683ED7ED}"/>
                </a:ext>
              </a:extLst>
            </p:cNvPr>
            <p:cNvSpPr/>
            <p:nvPr/>
          </p:nvSpPr>
          <p:spPr>
            <a:xfrm>
              <a:off x="5787937" y="3683325"/>
              <a:ext cx="3041099" cy="764862"/>
            </a:xfrm>
            <a:prstGeom prst="rect">
              <a:avLst/>
            </a:prstGeom>
            <a:solidFill>
              <a:schemeClr val="bg1"/>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HIN representation learning using </a:t>
              </a:r>
              <a:r>
                <a:rPr lang="en-IN" dirty="0" err="1"/>
                <a:t>Skipgram</a:t>
              </a:r>
              <a:endParaRPr lang="en-US" dirty="0"/>
            </a:p>
          </p:txBody>
        </p:sp>
        <p:sp>
          <p:nvSpPr>
            <p:cNvPr id="17" name="Rectangle 16">
              <a:extLst>
                <a:ext uri="{FF2B5EF4-FFF2-40B4-BE49-F238E27FC236}">
                  <a16:creationId xmlns:a16="http://schemas.microsoft.com/office/drawing/2014/main" id="{6EBADD40-2B64-4549-920E-F0D31FFF6D85}"/>
                </a:ext>
              </a:extLst>
            </p:cNvPr>
            <p:cNvSpPr/>
            <p:nvPr/>
          </p:nvSpPr>
          <p:spPr>
            <a:xfrm>
              <a:off x="5796938" y="4709489"/>
              <a:ext cx="3041101" cy="588316"/>
            </a:xfrm>
            <a:prstGeom prst="rect">
              <a:avLst/>
            </a:prstGeom>
            <a:solidFill>
              <a:schemeClr val="accent2">
                <a:lumMod val="20000"/>
                <a:lumOff val="8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rgbClr val="FF0000"/>
                  </a:solidFill>
                </a:rPr>
                <a:t>Employee profiles (</a:t>
              </a:r>
              <a:r>
                <a:rPr lang="en-IN" dirty="0" err="1">
                  <a:solidFill>
                    <a:srgbClr val="FF0000"/>
                  </a:solidFill>
                </a:rPr>
                <a:t>i.e</a:t>
              </a:r>
              <a:r>
                <a:rPr lang="en-IN" dirty="0">
                  <a:solidFill>
                    <a:srgbClr val="FF0000"/>
                  </a:solidFill>
                </a:rPr>
                <a:t>, a time based dense vector </a:t>
              </a:r>
              <a:r>
                <a:rPr lang="en-US" dirty="0">
                  <a:solidFill>
                    <a:srgbClr val="FF0000"/>
                  </a:solidFill>
                </a:rPr>
                <a:t>E(t))</a:t>
              </a:r>
            </a:p>
          </p:txBody>
        </p:sp>
        <p:sp>
          <p:nvSpPr>
            <p:cNvPr id="18" name="Rectangle 17">
              <a:extLst>
                <a:ext uri="{FF2B5EF4-FFF2-40B4-BE49-F238E27FC236}">
                  <a16:creationId xmlns:a16="http://schemas.microsoft.com/office/drawing/2014/main" id="{737A5650-D5FD-450C-AB8F-48D2B8E1BD6B}"/>
                </a:ext>
              </a:extLst>
            </p:cNvPr>
            <p:cNvSpPr/>
            <p:nvPr/>
          </p:nvSpPr>
          <p:spPr>
            <a:xfrm>
              <a:off x="2247014" y="3630728"/>
              <a:ext cx="6751674" cy="1729043"/>
            </a:xfrm>
            <a:prstGeom prst="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AE65B4E-C3D4-4DD4-9D58-08BD1148805C}"/>
                </a:ext>
              </a:extLst>
            </p:cNvPr>
            <p:cNvSpPr/>
            <p:nvPr/>
          </p:nvSpPr>
          <p:spPr>
            <a:xfrm>
              <a:off x="1876918" y="1733762"/>
              <a:ext cx="1317191" cy="907490"/>
            </a:xfrm>
            <a:prstGeom prst="rect">
              <a:avLst/>
            </a:prstGeom>
            <a:noFill/>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Data Processing</a:t>
              </a:r>
              <a:endParaRPr lang="en-US" dirty="0">
                <a:solidFill>
                  <a:schemeClr val="tx1"/>
                </a:solidFill>
              </a:endParaRPr>
            </a:p>
          </p:txBody>
        </p:sp>
        <p:sp>
          <p:nvSpPr>
            <p:cNvPr id="20" name="Rectangle 19">
              <a:extLst>
                <a:ext uri="{FF2B5EF4-FFF2-40B4-BE49-F238E27FC236}">
                  <a16:creationId xmlns:a16="http://schemas.microsoft.com/office/drawing/2014/main" id="{739A5299-22ED-4FDC-AB21-4E7581D5C285}"/>
                </a:ext>
              </a:extLst>
            </p:cNvPr>
            <p:cNvSpPr/>
            <p:nvPr/>
          </p:nvSpPr>
          <p:spPr>
            <a:xfrm>
              <a:off x="2247014" y="5626325"/>
              <a:ext cx="6751674" cy="1235997"/>
            </a:xfrm>
            <a:prstGeom prst="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C6BFFBD-67A1-4A6F-85D1-760E154AFF53}"/>
                </a:ext>
              </a:extLst>
            </p:cNvPr>
            <p:cNvSpPr txBox="1"/>
            <p:nvPr/>
          </p:nvSpPr>
          <p:spPr>
            <a:xfrm>
              <a:off x="2919586" y="5729696"/>
              <a:ext cx="1870360" cy="707886"/>
            </a:xfrm>
            <a:prstGeom prst="rect">
              <a:avLst/>
            </a:prstGeom>
            <a:noFill/>
            <a:ln>
              <a:noFill/>
            </a:ln>
          </p:spPr>
          <p:txBody>
            <a:bodyPr wrap="square" rtlCol="0">
              <a:spAutoFit/>
            </a:bodyPr>
            <a:lstStyle/>
            <a:p>
              <a:pPr algn="ctr"/>
              <a:r>
                <a:rPr lang="en-IN" sz="2000" b="1" dirty="0"/>
                <a:t>Anomaly Detection</a:t>
              </a:r>
              <a:endParaRPr lang="en-US" sz="2000" b="1" dirty="0"/>
            </a:p>
          </p:txBody>
        </p:sp>
        <p:sp>
          <p:nvSpPr>
            <p:cNvPr id="22" name="TextBox 21">
              <a:extLst>
                <a:ext uri="{FF2B5EF4-FFF2-40B4-BE49-F238E27FC236}">
                  <a16:creationId xmlns:a16="http://schemas.microsoft.com/office/drawing/2014/main" id="{13E2DAA0-B362-4B60-B0F4-B39CD199302A}"/>
                </a:ext>
              </a:extLst>
            </p:cNvPr>
            <p:cNvSpPr txBox="1"/>
            <p:nvPr/>
          </p:nvSpPr>
          <p:spPr>
            <a:xfrm>
              <a:off x="5796938" y="6424300"/>
              <a:ext cx="3041099" cy="369332"/>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dirty="0">
                  <a:solidFill>
                    <a:srgbClr val="FF0000"/>
                  </a:solidFill>
                </a:rPr>
                <a:t>Anomaly scores A(t)</a:t>
              </a:r>
              <a:endParaRPr lang="en-US" dirty="0">
                <a:solidFill>
                  <a:srgbClr val="FF0000"/>
                </a:solidFill>
              </a:endParaRPr>
            </a:p>
          </p:txBody>
        </p:sp>
        <p:sp>
          <p:nvSpPr>
            <p:cNvPr id="23" name="TextBox 22">
              <a:extLst>
                <a:ext uri="{FF2B5EF4-FFF2-40B4-BE49-F238E27FC236}">
                  <a16:creationId xmlns:a16="http://schemas.microsoft.com/office/drawing/2014/main" id="{872D95CB-1602-48CE-84E6-14EAA4BF2E28}"/>
                </a:ext>
              </a:extLst>
            </p:cNvPr>
            <p:cNvSpPr txBox="1"/>
            <p:nvPr/>
          </p:nvSpPr>
          <p:spPr>
            <a:xfrm>
              <a:off x="9947795" y="1758839"/>
              <a:ext cx="2036816" cy="92333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t>Post Data Exploration via user sentiment profiling</a:t>
              </a:r>
              <a:endParaRPr lang="en-US" dirty="0"/>
            </a:p>
          </p:txBody>
        </p:sp>
        <p:sp>
          <p:nvSpPr>
            <p:cNvPr id="24" name="TextBox 23">
              <a:extLst>
                <a:ext uri="{FF2B5EF4-FFF2-40B4-BE49-F238E27FC236}">
                  <a16:creationId xmlns:a16="http://schemas.microsoft.com/office/drawing/2014/main" id="{FF787955-9335-48C7-9947-7EB99DA0D9B5}"/>
                </a:ext>
              </a:extLst>
            </p:cNvPr>
            <p:cNvSpPr txBox="1"/>
            <p:nvPr/>
          </p:nvSpPr>
          <p:spPr>
            <a:xfrm>
              <a:off x="10002971" y="4676442"/>
              <a:ext cx="2036816" cy="9233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solidFill>
                    <a:schemeClr val="tx1"/>
                  </a:solidFill>
                </a:rPr>
                <a:t>Preliminary system integration with sub teams</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4B9CB01B-90CC-4EDD-BE5B-8092EAF8DC9C}"/>
                </a:ext>
              </a:extLst>
            </p:cNvPr>
            <p:cNvCxnSpPr>
              <a:cxnSpLocks/>
              <a:stCxn id="9" idx="4"/>
              <a:endCxn id="19" idx="1"/>
            </p:cNvCxnSpPr>
            <p:nvPr/>
          </p:nvCxnSpPr>
          <p:spPr>
            <a:xfrm>
              <a:off x="1624762" y="2187507"/>
              <a:ext cx="252156"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B515E9B4-D318-4999-A38A-B5C23788B430}"/>
                </a:ext>
              </a:extLst>
            </p:cNvPr>
            <p:cNvCxnSpPr>
              <a:stCxn id="19" idx="3"/>
              <a:endCxn id="8" idx="1"/>
            </p:cNvCxnSpPr>
            <p:nvPr/>
          </p:nvCxnSpPr>
          <p:spPr>
            <a:xfrm flipV="1">
              <a:off x="3194109" y="2184348"/>
              <a:ext cx="313671" cy="3159"/>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F62CA901-66C1-4434-B347-10BA10604510}"/>
                </a:ext>
              </a:extLst>
            </p:cNvPr>
            <p:cNvCxnSpPr>
              <a:cxnSpLocks/>
              <a:stCxn id="8" idx="3"/>
              <a:endCxn id="13" idx="1"/>
            </p:cNvCxnSpPr>
            <p:nvPr/>
          </p:nvCxnSpPr>
          <p:spPr>
            <a:xfrm>
              <a:off x="5228965" y="2184348"/>
              <a:ext cx="300928" cy="372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C34031ED-4F28-459C-B222-6A54E088E77F}"/>
                </a:ext>
              </a:extLst>
            </p:cNvPr>
            <p:cNvCxnSpPr>
              <a:cxnSpLocks/>
              <a:stCxn id="13" idx="3"/>
            </p:cNvCxnSpPr>
            <p:nvPr/>
          </p:nvCxnSpPr>
          <p:spPr>
            <a:xfrm>
              <a:off x="7129846" y="2188068"/>
              <a:ext cx="375284" cy="393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F4BBD55F-4574-4CE6-A934-7818A7DED905}"/>
                </a:ext>
              </a:extLst>
            </p:cNvPr>
            <p:cNvCxnSpPr>
              <a:cxnSpLocks/>
            </p:cNvCxnSpPr>
            <p:nvPr/>
          </p:nvCxnSpPr>
          <p:spPr>
            <a:xfrm>
              <a:off x="9246648" y="2184348"/>
              <a:ext cx="689825"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A6620365-16F5-4551-A2B8-60E3E225EEDF}"/>
                </a:ext>
              </a:extLst>
            </p:cNvPr>
            <p:cNvCxnSpPr>
              <a:cxnSpLocks/>
            </p:cNvCxnSpPr>
            <p:nvPr/>
          </p:nvCxnSpPr>
          <p:spPr>
            <a:xfrm>
              <a:off x="1624762" y="4252978"/>
              <a:ext cx="764260" cy="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AFEFFE9-150E-4EC0-8D88-9DA187776206}"/>
                </a:ext>
              </a:extLst>
            </p:cNvPr>
            <p:cNvCxnSpPr>
              <a:stCxn id="15" idx="3"/>
              <a:endCxn id="16" idx="1"/>
            </p:cNvCxnSpPr>
            <p:nvPr/>
          </p:nvCxnSpPr>
          <p:spPr>
            <a:xfrm>
              <a:off x="5292435" y="4061763"/>
              <a:ext cx="495502" cy="399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0454A8C-D173-4830-B773-EDC6050368D1}"/>
                </a:ext>
              </a:extLst>
            </p:cNvPr>
            <p:cNvCxnSpPr>
              <a:cxnSpLocks/>
              <a:endCxn id="17" idx="0"/>
            </p:cNvCxnSpPr>
            <p:nvPr/>
          </p:nvCxnSpPr>
          <p:spPr>
            <a:xfrm>
              <a:off x="7308485" y="4444194"/>
              <a:ext cx="9004" cy="26529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DF1BFC1A-6EAC-4AE3-A3CC-8F2BBB8E3C51}"/>
                </a:ext>
              </a:extLst>
            </p:cNvPr>
            <p:cNvCxnSpPr>
              <a:cxnSpLocks/>
              <a:endCxn id="12" idx="0"/>
            </p:cNvCxnSpPr>
            <p:nvPr/>
          </p:nvCxnSpPr>
          <p:spPr>
            <a:xfrm>
              <a:off x="7299481" y="5322773"/>
              <a:ext cx="9004" cy="35885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28E8EEB8-490F-411F-850E-0DF5588B0968}"/>
                </a:ext>
              </a:extLst>
            </p:cNvPr>
            <p:cNvCxnSpPr>
              <a:cxnSpLocks/>
              <a:stCxn id="12" idx="2"/>
              <a:endCxn id="22" idx="0"/>
            </p:cNvCxnSpPr>
            <p:nvPr/>
          </p:nvCxnSpPr>
          <p:spPr>
            <a:xfrm>
              <a:off x="7308485" y="6040479"/>
              <a:ext cx="9003" cy="38382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Connector: Elbow 34">
              <a:extLst>
                <a:ext uri="{FF2B5EF4-FFF2-40B4-BE49-F238E27FC236}">
                  <a16:creationId xmlns:a16="http://schemas.microsoft.com/office/drawing/2014/main" id="{F8461B1B-B3B8-4A95-B17A-E72C046E9EA1}"/>
                </a:ext>
              </a:extLst>
            </p:cNvPr>
            <p:cNvCxnSpPr>
              <a:cxnSpLocks/>
              <a:endCxn id="16" idx="3"/>
            </p:cNvCxnSpPr>
            <p:nvPr/>
          </p:nvCxnSpPr>
          <p:spPr>
            <a:xfrm rot="5400000">
              <a:off x="8260634" y="3239360"/>
              <a:ext cx="1394799" cy="257993"/>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Connector: Elbow 35">
              <a:extLst>
                <a:ext uri="{FF2B5EF4-FFF2-40B4-BE49-F238E27FC236}">
                  <a16:creationId xmlns:a16="http://schemas.microsoft.com/office/drawing/2014/main" id="{459D73E0-75B6-4C5C-916F-B251B83B4356}"/>
                </a:ext>
              </a:extLst>
            </p:cNvPr>
            <p:cNvCxnSpPr>
              <a:cxnSpLocks/>
              <a:endCxn id="15" idx="1"/>
            </p:cNvCxnSpPr>
            <p:nvPr/>
          </p:nvCxnSpPr>
          <p:spPr>
            <a:xfrm rot="16200000" flipH="1">
              <a:off x="1514064" y="3186805"/>
              <a:ext cx="1420512" cy="329403"/>
            </a:xfrm>
            <a:prstGeom prst="bentConnector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A9E4CEB4-4223-4721-B342-41E7FC46D558}"/>
                </a:ext>
              </a:extLst>
            </p:cNvPr>
            <p:cNvCxnSpPr>
              <a:cxnSpLocks/>
            </p:cNvCxnSpPr>
            <p:nvPr/>
          </p:nvCxnSpPr>
          <p:spPr>
            <a:xfrm>
              <a:off x="9246648" y="2103869"/>
              <a:ext cx="745001" cy="2779104"/>
            </a:xfrm>
            <a:prstGeom prst="bentConnector3">
              <a:avLst>
                <a:gd name="adj1" fmla="val 61418"/>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FFFE87B7-17B8-4B56-99A6-31611A1F3AF9}"/>
                </a:ext>
              </a:extLst>
            </p:cNvPr>
            <p:cNvCxnSpPr>
              <a:cxnSpLocks/>
              <a:stCxn id="17" idx="3"/>
            </p:cNvCxnSpPr>
            <p:nvPr/>
          </p:nvCxnSpPr>
          <p:spPr>
            <a:xfrm>
              <a:off x="8838039" y="5003647"/>
              <a:ext cx="1173935"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74372A3B-C47C-4774-9BCC-FAE77CA6BD65}"/>
                </a:ext>
              </a:extLst>
            </p:cNvPr>
            <p:cNvCxnSpPr>
              <a:cxnSpLocks/>
            </p:cNvCxnSpPr>
            <p:nvPr/>
          </p:nvCxnSpPr>
          <p:spPr>
            <a:xfrm flipV="1">
              <a:off x="8838037" y="5123579"/>
              <a:ext cx="1164934" cy="1609358"/>
            </a:xfrm>
            <a:prstGeom prst="bentConnector3">
              <a:avLst>
                <a:gd name="adj1" fmla="val 74643"/>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Slide Number Placeholder 1">
              <a:extLst>
                <a:ext uri="{FF2B5EF4-FFF2-40B4-BE49-F238E27FC236}">
                  <a16:creationId xmlns:a16="http://schemas.microsoft.com/office/drawing/2014/main" id="{593975A1-86CC-41CE-997D-C1A056EF5833}"/>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74829D-8A29-4B69-BAF7-EE7622C163FF}" type="slidenum">
                <a:rPr lang="en-US" smtClean="0"/>
                <a:pPr/>
                <a:t>2</a:t>
              </a:fld>
              <a:endParaRPr lang="en-US"/>
            </a:p>
          </p:txBody>
        </p:sp>
      </p:grpSp>
    </p:spTree>
    <p:extLst>
      <p:ext uri="{BB962C8B-B14F-4D97-AF65-F5344CB8AC3E}">
        <p14:creationId xmlns:p14="http://schemas.microsoft.com/office/powerpoint/2010/main" val="46885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8385" y="1618593"/>
            <a:ext cx="9165021" cy="4558370"/>
          </a:xfrm>
        </p:spPr>
      </p:pic>
      <p:sp>
        <p:nvSpPr>
          <p:cNvPr id="4" name="Slide Number Placeholder 3"/>
          <p:cNvSpPr>
            <a:spLocks noGrp="1"/>
          </p:cNvSpPr>
          <p:nvPr>
            <p:ph type="sldNum" sz="quarter" idx="12"/>
          </p:nvPr>
        </p:nvSpPr>
        <p:spPr/>
        <p:txBody>
          <a:bodyPr/>
          <a:lstStyle/>
          <a:p>
            <a:fld id="{8E9F7CC4-0D44-4F0D-B0E5-F306BED2D62E}" type="slidenum">
              <a:rPr lang="en-SG" smtClean="0"/>
              <a:t>20</a:t>
            </a:fld>
            <a:endParaRPr lang="en-SG"/>
          </a:p>
        </p:txBody>
      </p:sp>
    </p:spTree>
    <p:extLst>
      <p:ext uri="{BB962C8B-B14F-4D97-AF65-F5344CB8AC3E}">
        <p14:creationId xmlns:p14="http://schemas.microsoft.com/office/powerpoint/2010/main" val="345952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nector: Elbow 21">
            <a:extLst>
              <a:ext uri="{FF2B5EF4-FFF2-40B4-BE49-F238E27FC236}">
                <a16:creationId xmlns:a16="http://schemas.microsoft.com/office/drawing/2014/main" id="{415991FD-B5D6-405A-B76C-BA94F0FED083}"/>
              </a:ext>
            </a:extLst>
          </p:cNvPr>
          <p:cNvCxnSpPr>
            <a:cxnSpLocks/>
            <a:stCxn id="4" idx="1"/>
          </p:cNvCxnSpPr>
          <p:nvPr/>
        </p:nvCxnSpPr>
        <p:spPr>
          <a:xfrm rot="5400000" flipH="1" flipV="1">
            <a:off x="2342783" y="2530303"/>
            <a:ext cx="825754" cy="15015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close up of a logo&#10;&#10;Description generated with very high confidence">
            <a:extLst>
              <a:ext uri="{FF2B5EF4-FFF2-40B4-BE49-F238E27FC236}">
                <a16:creationId xmlns:a16="http://schemas.microsoft.com/office/drawing/2014/main" id="{90D3DFC5-8D63-4FAF-8751-013105081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941" y="1985813"/>
            <a:ext cx="1501588" cy="1501588"/>
          </a:xfrm>
          <a:prstGeom prst="rect">
            <a:avLst/>
          </a:prstGeom>
        </p:spPr>
      </p:pic>
      <p:sp>
        <p:nvSpPr>
          <p:cNvPr id="27" name="TextBox 26">
            <a:extLst>
              <a:ext uri="{FF2B5EF4-FFF2-40B4-BE49-F238E27FC236}">
                <a16:creationId xmlns:a16="http://schemas.microsoft.com/office/drawing/2014/main" id="{81B1C9A3-1564-45F2-8DEC-8B3F1B35E59F}"/>
              </a:ext>
            </a:extLst>
          </p:cNvPr>
          <p:cNvSpPr txBox="1"/>
          <p:nvPr/>
        </p:nvSpPr>
        <p:spPr>
          <a:xfrm>
            <a:off x="3523692" y="3665427"/>
            <a:ext cx="1876296" cy="830997"/>
          </a:xfrm>
          <a:prstGeom prst="rect">
            <a:avLst/>
          </a:prstGeom>
          <a:noFill/>
        </p:spPr>
        <p:txBody>
          <a:bodyPr wrap="square" rtlCol="0">
            <a:spAutoFit/>
          </a:bodyPr>
          <a:lstStyle/>
          <a:p>
            <a:pPr algn="ctr"/>
            <a:r>
              <a:rPr lang="en-IN" sz="2400" b="1" dirty="0"/>
              <a:t>Cara </a:t>
            </a:r>
            <a:r>
              <a:rPr lang="en-IN" sz="2400" b="1" dirty="0" err="1"/>
              <a:t>Semperger</a:t>
            </a:r>
            <a:endParaRPr lang="en-US" sz="2400" b="1" dirty="0"/>
          </a:p>
        </p:txBody>
      </p:sp>
      <p:grpSp>
        <p:nvGrpSpPr>
          <p:cNvPr id="56" name="Group 55">
            <a:extLst>
              <a:ext uri="{FF2B5EF4-FFF2-40B4-BE49-F238E27FC236}">
                <a16:creationId xmlns:a16="http://schemas.microsoft.com/office/drawing/2014/main" id="{0E38B913-11C1-42AE-B2B1-E071A67E3822}"/>
              </a:ext>
            </a:extLst>
          </p:cNvPr>
          <p:cNvGrpSpPr/>
          <p:nvPr/>
        </p:nvGrpSpPr>
        <p:grpSpPr>
          <a:xfrm>
            <a:off x="5216529" y="2222264"/>
            <a:ext cx="4840224" cy="2183644"/>
            <a:chOff x="5180044" y="1876957"/>
            <a:chExt cx="4840224" cy="2183644"/>
          </a:xfrm>
        </p:grpSpPr>
        <p:cxnSp>
          <p:nvCxnSpPr>
            <p:cNvPr id="29" name="Straight Arrow Connector 28">
              <a:extLst>
                <a:ext uri="{FF2B5EF4-FFF2-40B4-BE49-F238E27FC236}">
                  <a16:creationId xmlns:a16="http://schemas.microsoft.com/office/drawing/2014/main" id="{76177F95-799A-44C5-BE48-EF56221DD86C}"/>
                </a:ext>
              </a:extLst>
            </p:cNvPr>
            <p:cNvCxnSpPr>
              <a:cxnSpLocks/>
              <a:endCxn id="35" idx="2"/>
            </p:cNvCxnSpPr>
            <p:nvPr/>
          </p:nvCxnSpPr>
          <p:spPr>
            <a:xfrm flipV="1">
              <a:off x="5180044" y="2280005"/>
              <a:ext cx="1667391" cy="336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BF87113-CEF7-458C-A5F3-072960B2F358}"/>
                </a:ext>
              </a:extLst>
            </p:cNvPr>
            <p:cNvCxnSpPr>
              <a:cxnSpLocks/>
            </p:cNvCxnSpPr>
            <p:nvPr/>
          </p:nvCxnSpPr>
          <p:spPr>
            <a:xfrm>
              <a:off x="5180044" y="2786197"/>
              <a:ext cx="2956959" cy="1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DA034F-1AC8-4B84-842B-DE24645CD4C2}"/>
                </a:ext>
              </a:extLst>
            </p:cNvPr>
            <p:cNvCxnSpPr>
              <a:cxnSpLocks/>
              <a:endCxn id="36" idx="2"/>
            </p:cNvCxnSpPr>
            <p:nvPr/>
          </p:nvCxnSpPr>
          <p:spPr>
            <a:xfrm>
              <a:off x="5180044" y="2884863"/>
              <a:ext cx="1962491" cy="77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loud 33">
              <a:extLst>
                <a:ext uri="{FF2B5EF4-FFF2-40B4-BE49-F238E27FC236}">
                  <a16:creationId xmlns:a16="http://schemas.microsoft.com/office/drawing/2014/main" id="{EC4258EE-3FCA-4C6F-83EC-4AD6775342D9}"/>
                </a:ext>
              </a:extLst>
            </p:cNvPr>
            <p:cNvSpPr/>
            <p:nvPr/>
          </p:nvSpPr>
          <p:spPr>
            <a:xfrm>
              <a:off x="8177368" y="2451656"/>
              <a:ext cx="1842900" cy="806095"/>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Professional Problems</a:t>
              </a:r>
              <a:endParaRPr lang="en-US" sz="1400" b="1" dirty="0"/>
            </a:p>
          </p:txBody>
        </p:sp>
        <p:sp>
          <p:nvSpPr>
            <p:cNvPr id="35" name="Cloud 34">
              <a:extLst>
                <a:ext uri="{FF2B5EF4-FFF2-40B4-BE49-F238E27FC236}">
                  <a16:creationId xmlns:a16="http://schemas.microsoft.com/office/drawing/2014/main" id="{32D138B4-3969-4360-898B-F7577A530853}"/>
                </a:ext>
              </a:extLst>
            </p:cNvPr>
            <p:cNvSpPr/>
            <p:nvPr/>
          </p:nvSpPr>
          <p:spPr>
            <a:xfrm>
              <a:off x="6842002" y="1876957"/>
              <a:ext cx="1751683" cy="806095"/>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Personal Problems</a:t>
              </a:r>
              <a:endParaRPr lang="en-US" sz="1400" b="1" dirty="0"/>
            </a:p>
          </p:txBody>
        </p:sp>
        <p:sp>
          <p:nvSpPr>
            <p:cNvPr id="36" name="Cloud 35">
              <a:extLst>
                <a:ext uri="{FF2B5EF4-FFF2-40B4-BE49-F238E27FC236}">
                  <a16:creationId xmlns:a16="http://schemas.microsoft.com/office/drawing/2014/main" id="{3509C0E5-ACC8-41BD-8C31-3B5364858523}"/>
                </a:ext>
              </a:extLst>
            </p:cNvPr>
            <p:cNvSpPr/>
            <p:nvPr/>
          </p:nvSpPr>
          <p:spPr>
            <a:xfrm>
              <a:off x="7136327" y="3254506"/>
              <a:ext cx="2001352" cy="806095"/>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Leaves Enron to join a competitor</a:t>
              </a:r>
              <a:endParaRPr lang="en-US" sz="1400" b="1" dirty="0"/>
            </a:p>
          </p:txBody>
        </p:sp>
      </p:grpSp>
      <p:pic>
        <p:nvPicPr>
          <p:cNvPr id="53" name="Picture 52" descr="A close up of a logo&#10;&#10;Description generated with very high confidence">
            <a:extLst>
              <a:ext uri="{FF2B5EF4-FFF2-40B4-BE49-F238E27FC236}">
                <a16:creationId xmlns:a16="http://schemas.microsoft.com/office/drawing/2014/main" id="{A87DA8FF-9876-4482-8B25-52F8D185E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8432" y="585982"/>
            <a:ext cx="1045056" cy="1045056"/>
          </a:xfrm>
          <a:prstGeom prst="rect">
            <a:avLst/>
          </a:prstGeom>
        </p:spPr>
      </p:pic>
      <p:sp>
        <p:nvSpPr>
          <p:cNvPr id="54" name="TextBox 53">
            <a:extLst>
              <a:ext uri="{FF2B5EF4-FFF2-40B4-BE49-F238E27FC236}">
                <a16:creationId xmlns:a16="http://schemas.microsoft.com/office/drawing/2014/main" id="{B8FCABC8-C505-45C8-BE86-6DEEFD703545}"/>
              </a:ext>
            </a:extLst>
          </p:cNvPr>
          <p:cNvSpPr txBox="1"/>
          <p:nvPr/>
        </p:nvSpPr>
        <p:spPr>
          <a:xfrm>
            <a:off x="8213854" y="776896"/>
            <a:ext cx="1842899" cy="707886"/>
          </a:xfrm>
          <a:prstGeom prst="rect">
            <a:avLst/>
          </a:prstGeom>
          <a:noFill/>
        </p:spPr>
        <p:txBody>
          <a:bodyPr wrap="square" rtlCol="0">
            <a:spAutoFit/>
          </a:bodyPr>
          <a:lstStyle/>
          <a:p>
            <a:r>
              <a:rPr lang="en-IN" sz="2000" b="1" dirty="0"/>
              <a:t>CERT book to insider threat</a:t>
            </a:r>
            <a:endParaRPr lang="en-US" sz="2000" b="1" dirty="0"/>
          </a:p>
        </p:txBody>
      </p:sp>
      <p:sp>
        <p:nvSpPr>
          <p:cNvPr id="55" name="Arrow: Down 54">
            <a:extLst>
              <a:ext uri="{FF2B5EF4-FFF2-40B4-BE49-F238E27FC236}">
                <a16:creationId xmlns:a16="http://schemas.microsoft.com/office/drawing/2014/main" id="{3F164F43-CB22-4C8B-AEDA-14D710F8BEF6}"/>
              </a:ext>
            </a:extLst>
          </p:cNvPr>
          <p:cNvSpPr/>
          <p:nvPr/>
        </p:nvSpPr>
        <p:spPr>
          <a:xfrm>
            <a:off x="7988394" y="1625902"/>
            <a:ext cx="345522" cy="294061"/>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40F55CCE-8458-4E85-949E-92E45C2414A7}"/>
              </a:ext>
            </a:extLst>
          </p:cNvPr>
          <p:cNvSpPr/>
          <p:nvPr/>
        </p:nvSpPr>
        <p:spPr>
          <a:xfrm>
            <a:off x="5216529" y="1985813"/>
            <a:ext cx="5625712" cy="27847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995BF6E-8803-4353-96B1-B9625E19CD1B}"/>
              </a:ext>
            </a:extLst>
          </p:cNvPr>
          <p:cNvGrpSpPr/>
          <p:nvPr/>
        </p:nvGrpSpPr>
        <p:grpSpPr>
          <a:xfrm>
            <a:off x="705423" y="3693974"/>
            <a:ext cx="2897148" cy="2484379"/>
            <a:chOff x="705423" y="3693974"/>
            <a:chExt cx="2897148" cy="2484379"/>
          </a:xfrm>
        </p:grpSpPr>
        <p:grpSp>
          <p:nvGrpSpPr>
            <p:cNvPr id="19" name="Group 18">
              <a:extLst>
                <a:ext uri="{FF2B5EF4-FFF2-40B4-BE49-F238E27FC236}">
                  <a16:creationId xmlns:a16="http://schemas.microsoft.com/office/drawing/2014/main" id="{03F01D9F-8C09-4B31-A804-AEE512C48A38}"/>
                </a:ext>
              </a:extLst>
            </p:cNvPr>
            <p:cNvGrpSpPr/>
            <p:nvPr/>
          </p:nvGrpSpPr>
          <p:grpSpPr>
            <a:xfrm>
              <a:off x="705423" y="3693974"/>
              <a:ext cx="2598886" cy="1944282"/>
              <a:chOff x="1006042" y="3638550"/>
              <a:chExt cx="3228975" cy="2314575"/>
            </a:xfrm>
            <a:solidFill>
              <a:schemeClr val="bg1"/>
            </a:solidFill>
          </p:grpSpPr>
          <p:sp>
            <p:nvSpPr>
              <p:cNvPr id="4" name="Flowchart: Magnetic Disk 3">
                <a:extLst>
                  <a:ext uri="{FF2B5EF4-FFF2-40B4-BE49-F238E27FC236}">
                    <a16:creationId xmlns:a16="http://schemas.microsoft.com/office/drawing/2014/main" id="{E9C2958D-FF37-46EE-87F0-789A3CB34D08}"/>
                  </a:ext>
                </a:extLst>
              </p:cNvPr>
              <p:cNvSpPr/>
              <p:nvPr/>
            </p:nvSpPr>
            <p:spPr>
              <a:xfrm>
                <a:off x="1006042" y="3638550"/>
                <a:ext cx="3228975" cy="2314575"/>
              </a:xfrm>
              <a:prstGeom prst="flowChartMagneticDisk">
                <a:avLst/>
              </a:prstGeom>
              <a:grp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dirty="0"/>
              </a:p>
            </p:txBody>
          </p:sp>
          <p:pic>
            <p:nvPicPr>
              <p:cNvPr id="6" name="Picture 5" descr="A close up of a sign&#10;&#10;Description generated with very high confidence">
                <a:extLst>
                  <a:ext uri="{FF2B5EF4-FFF2-40B4-BE49-F238E27FC236}">
                    <a16:creationId xmlns:a16="http://schemas.microsoft.com/office/drawing/2014/main" id="{76F55479-95F9-4886-864C-8F468D037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7955" y="4519982"/>
                <a:ext cx="650143" cy="650143"/>
              </a:xfrm>
              <a:prstGeom prst="rect">
                <a:avLst/>
              </a:prstGeom>
              <a:grpFill/>
            </p:spPr>
          </p:pic>
          <p:pic>
            <p:nvPicPr>
              <p:cNvPr id="10" name="Picture 9" descr="A close up of a logo&#10;&#10;Description generated with very high confidence">
                <a:extLst>
                  <a:ext uri="{FF2B5EF4-FFF2-40B4-BE49-F238E27FC236}">
                    <a16:creationId xmlns:a16="http://schemas.microsoft.com/office/drawing/2014/main" id="{0538B1F5-2F95-4F88-A727-974A4C58F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161996" y="4632055"/>
                <a:ext cx="600434" cy="600434"/>
              </a:xfrm>
              <a:prstGeom prst="rect">
                <a:avLst/>
              </a:prstGeom>
              <a:grpFill/>
            </p:spPr>
          </p:pic>
          <p:pic>
            <p:nvPicPr>
              <p:cNvPr id="15" name="Picture 14" descr="A close up of a logo&#10;&#10;Description generated with very high confidence">
                <a:extLst>
                  <a:ext uri="{FF2B5EF4-FFF2-40B4-BE49-F238E27FC236}">
                    <a16:creationId xmlns:a16="http://schemas.microsoft.com/office/drawing/2014/main" id="{3C60D7F1-EBF9-4323-9B75-88D8BE08A8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575970" y="5074264"/>
                <a:ext cx="600434" cy="600434"/>
              </a:xfrm>
              <a:prstGeom prst="rect">
                <a:avLst/>
              </a:prstGeom>
              <a:grpFill/>
            </p:spPr>
          </p:pic>
          <p:pic>
            <p:nvPicPr>
              <p:cNvPr id="16" name="Picture 15" descr="A close up of a sign&#10;&#10;Description generated with very high confidence">
                <a:extLst>
                  <a:ext uri="{FF2B5EF4-FFF2-40B4-BE49-F238E27FC236}">
                    <a16:creationId xmlns:a16="http://schemas.microsoft.com/office/drawing/2014/main" id="{799B5600-CC29-4960-A2A4-80A729F9F0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9391" y="5253699"/>
                <a:ext cx="699426" cy="699426"/>
              </a:xfrm>
              <a:prstGeom prst="rect">
                <a:avLst/>
              </a:prstGeom>
              <a:grpFill/>
            </p:spPr>
          </p:pic>
          <p:pic>
            <p:nvPicPr>
              <p:cNvPr id="17" name="Picture 16" descr="A close up of a logo&#10;&#10;Description generated with very high confidence">
                <a:extLst>
                  <a:ext uri="{FF2B5EF4-FFF2-40B4-BE49-F238E27FC236}">
                    <a16:creationId xmlns:a16="http://schemas.microsoft.com/office/drawing/2014/main" id="{07E73CC5-914C-4F83-A93D-7C0C033FF2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7118" y="4875541"/>
                <a:ext cx="699426" cy="699426"/>
              </a:xfrm>
              <a:prstGeom prst="rect">
                <a:avLst/>
              </a:prstGeom>
              <a:grpFill/>
            </p:spPr>
          </p:pic>
        </p:grpSp>
        <p:sp>
          <p:nvSpPr>
            <p:cNvPr id="20" name="TextBox 19">
              <a:extLst>
                <a:ext uri="{FF2B5EF4-FFF2-40B4-BE49-F238E27FC236}">
                  <a16:creationId xmlns:a16="http://schemas.microsoft.com/office/drawing/2014/main" id="{B6079BE4-4B39-479B-B338-039242102712}"/>
                </a:ext>
              </a:extLst>
            </p:cNvPr>
            <p:cNvSpPr txBox="1"/>
            <p:nvPr/>
          </p:nvSpPr>
          <p:spPr>
            <a:xfrm>
              <a:off x="898672" y="5778243"/>
              <a:ext cx="2703899" cy="400110"/>
            </a:xfrm>
            <a:prstGeom prst="rect">
              <a:avLst/>
            </a:prstGeom>
            <a:noFill/>
          </p:spPr>
          <p:txBody>
            <a:bodyPr wrap="square" rtlCol="0">
              <a:spAutoFit/>
            </a:bodyPr>
            <a:lstStyle/>
            <a:p>
              <a:pPr algn="ctr"/>
              <a:r>
                <a:rPr lang="en-IN" sz="2000" b="1" dirty="0"/>
                <a:t>ENRON CORPUS</a:t>
              </a:r>
              <a:endParaRPr lang="en-US" sz="2000" b="1" dirty="0"/>
            </a:p>
          </p:txBody>
        </p:sp>
        <p:pic>
          <p:nvPicPr>
            <p:cNvPr id="73" name="Picture 72" descr="A close up of a logo&#10;&#10;Description generated with very high confidence">
              <a:extLst>
                <a:ext uri="{FF2B5EF4-FFF2-40B4-BE49-F238E27FC236}">
                  <a16:creationId xmlns:a16="http://schemas.microsoft.com/office/drawing/2014/main" id="{50B71606-C4DA-4001-9A65-C4EBB5E64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04" y="4333729"/>
              <a:ext cx="504375" cy="504375"/>
            </a:xfrm>
            <a:prstGeom prst="rect">
              <a:avLst/>
            </a:prstGeom>
          </p:spPr>
        </p:pic>
      </p:grpSp>
      <p:grpSp>
        <p:nvGrpSpPr>
          <p:cNvPr id="78" name="Group 77">
            <a:extLst>
              <a:ext uri="{FF2B5EF4-FFF2-40B4-BE49-F238E27FC236}">
                <a16:creationId xmlns:a16="http://schemas.microsoft.com/office/drawing/2014/main" id="{AA796A02-F043-45A2-B9C9-6D0652FC3E00}"/>
              </a:ext>
            </a:extLst>
          </p:cNvPr>
          <p:cNvGrpSpPr/>
          <p:nvPr/>
        </p:nvGrpSpPr>
        <p:grpSpPr>
          <a:xfrm>
            <a:off x="7401559" y="2017930"/>
            <a:ext cx="1487536" cy="2095608"/>
            <a:chOff x="869903" y="-5685"/>
            <a:chExt cx="1487536" cy="2095608"/>
          </a:xfrm>
        </p:grpSpPr>
        <p:pic>
          <p:nvPicPr>
            <p:cNvPr id="79" name="Picture 78">
              <a:extLst>
                <a:ext uri="{FF2B5EF4-FFF2-40B4-BE49-F238E27FC236}">
                  <a16:creationId xmlns:a16="http://schemas.microsoft.com/office/drawing/2014/main" id="{F9827913-468F-48CA-A695-2DA61A5F30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903" y="-5685"/>
              <a:ext cx="1487536" cy="1487536"/>
            </a:xfrm>
            <a:prstGeom prst="rect">
              <a:avLst/>
            </a:prstGeom>
          </p:spPr>
        </p:pic>
        <p:pic>
          <p:nvPicPr>
            <p:cNvPr id="80" name="Picture 79" descr="A close up of a logo&#10;&#10;Description generated with very high confidence">
              <a:extLst>
                <a:ext uri="{FF2B5EF4-FFF2-40B4-BE49-F238E27FC236}">
                  <a16:creationId xmlns:a16="http://schemas.microsoft.com/office/drawing/2014/main" id="{774A12A1-9A6F-47FC-8CD3-4C3C94CFA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560" y="655681"/>
              <a:ext cx="1374223" cy="1434242"/>
            </a:xfrm>
            <a:prstGeom prst="rect">
              <a:avLst/>
            </a:prstGeom>
          </p:spPr>
        </p:pic>
      </p:grpSp>
      <p:sp>
        <p:nvSpPr>
          <p:cNvPr id="81" name="Arrow: Right 80">
            <a:extLst>
              <a:ext uri="{FF2B5EF4-FFF2-40B4-BE49-F238E27FC236}">
                <a16:creationId xmlns:a16="http://schemas.microsoft.com/office/drawing/2014/main" id="{FCFE3F1B-2BF6-4487-A745-78040BC829E9}"/>
              </a:ext>
            </a:extLst>
          </p:cNvPr>
          <p:cNvSpPr/>
          <p:nvPr/>
        </p:nvSpPr>
        <p:spPr>
          <a:xfrm>
            <a:off x="5105774" y="2951547"/>
            <a:ext cx="680198" cy="37576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8043E925-FF85-4D6B-93BC-F0051DF18EE5}"/>
              </a:ext>
            </a:extLst>
          </p:cNvPr>
          <p:cNvCxnSpPr>
            <a:cxnSpLocks/>
          </p:cNvCxnSpPr>
          <p:nvPr/>
        </p:nvCxnSpPr>
        <p:spPr>
          <a:xfrm flipV="1">
            <a:off x="3312299" y="3773215"/>
            <a:ext cx="6514873" cy="78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307B533-8CA7-4EFF-A524-C41325585AA5}"/>
              </a:ext>
            </a:extLst>
          </p:cNvPr>
          <p:cNvCxnSpPr>
            <a:cxnSpLocks/>
          </p:cNvCxnSpPr>
          <p:nvPr/>
        </p:nvCxnSpPr>
        <p:spPr>
          <a:xfrm flipV="1">
            <a:off x="3312299" y="3773215"/>
            <a:ext cx="3479715" cy="54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87" descr="A close up of a sign&#10;&#10;Description generated with very high confidence">
            <a:extLst>
              <a:ext uri="{FF2B5EF4-FFF2-40B4-BE49-F238E27FC236}">
                <a16:creationId xmlns:a16="http://schemas.microsoft.com/office/drawing/2014/main" id="{A226D25B-943C-4B93-A7A9-1C7070A30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2167" y="2504392"/>
            <a:ext cx="1004080" cy="1047934"/>
          </a:xfrm>
          <a:prstGeom prst="rect">
            <a:avLst/>
          </a:prstGeom>
        </p:spPr>
      </p:pic>
      <p:pic>
        <p:nvPicPr>
          <p:cNvPr id="89" name="Picture 88" descr="A close up of a logo&#10;&#10;Description generated with very high confidence">
            <a:extLst>
              <a:ext uri="{FF2B5EF4-FFF2-40B4-BE49-F238E27FC236}">
                <a16:creationId xmlns:a16="http://schemas.microsoft.com/office/drawing/2014/main" id="{DB266021-2D49-49F3-970E-3DA47B5D87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8756" y="2563245"/>
            <a:ext cx="999431" cy="1043082"/>
          </a:xfrm>
          <a:prstGeom prst="rect">
            <a:avLst/>
          </a:prstGeom>
        </p:spPr>
      </p:pic>
      <p:sp>
        <p:nvSpPr>
          <p:cNvPr id="90" name="TextBox 89">
            <a:extLst>
              <a:ext uri="{FF2B5EF4-FFF2-40B4-BE49-F238E27FC236}">
                <a16:creationId xmlns:a16="http://schemas.microsoft.com/office/drawing/2014/main" id="{D10E1A27-0B89-4E62-AFAB-96C40FC374E3}"/>
              </a:ext>
            </a:extLst>
          </p:cNvPr>
          <p:cNvSpPr txBox="1"/>
          <p:nvPr/>
        </p:nvSpPr>
        <p:spPr>
          <a:xfrm>
            <a:off x="7056909" y="4770529"/>
            <a:ext cx="2554014" cy="707886"/>
          </a:xfrm>
          <a:prstGeom prst="rect">
            <a:avLst/>
          </a:prstGeom>
          <a:noFill/>
        </p:spPr>
        <p:txBody>
          <a:bodyPr wrap="square" rtlCol="0">
            <a:spAutoFit/>
          </a:bodyPr>
          <a:lstStyle/>
          <a:p>
            <a:pPr algn="ctr"/>
            <a:r>
              <a:rPr lang="en-IN" sz="2000" b="1" dirty="0"/>
              <a:t>Cara becomes an Insider</a:t>
            </a:r>
            <a:endParaRPr lang="en-US" sz="2000" b="1" dirty="0"/>
          </a:p>
        </p:txBody>
      </p:sp>
      <p:cxnSp>
        <p:nvCxnSpPr>
          <p:cNvPr id="104" name="Straight Arrow Connector 103">
            <a:extLst>
              <a:ext uri="{FF2B5EF4-FFF2-40B4-BE49-F238E27FC236}">
                <a16:creationId xmlns:a16="http://schemas.microsoft.com/office/drawing/2014/main" id="{5132B0A5-45B1-4F27-9E80-F2DD1D4499FE}"/>
              </a:ext>
            </a:extLst>
          </p:cNvPr>
          <p:cNvCxnSpPr/>
          <p:nvPr/>
        </p:nvCxnSpPr>
        <p:spPr>
          <a:xfrm flipH="1">
            <a:off x="3714941" y="5171090"/>
            <a:ext cx="307707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grpSp>
        <p:nvGrpSpPr>
          <p:cNvPr id="105" name="Group 104">
            <a:extLst>
              <a:ext uri="{FF2B5EF4-FFF2-40B4-BE49-F238E27FC236}">
                <a16:creationId xmlns:a16="http://schemas.microsoft.com/office/drawing/2014/main" id="{0C4BF200-BEDE-4094-A724-399D695D4E0B}"/>
              </a:ext>
            </a:extLst>
          </p:cNvPr>
          <p:cNvGrpSpPr/>
          <p:nvPr/>
        </p:nvGrpSpPr>
        <p:grpSpPr>
          <a:xfrm>
            <a:off x="2095134" y="4046091"/>
            <a:ext cx="491142" cy="661366"/>
            <a:chOff x="869903" y="-5685"/>
            <a:chExt cx="1487536" cy="2095608"/>
          </a:xfrm>
        </p:grpSpPr>
        <p:pic>
          <p:nvPicPr>
            <p:cNvPr id="106" name="Picture 105">
              <a:extLst>
                <a:ext uri="{FF2B5EF4-FFF2-40B4-BE49-F238E27FC236}">
                  <a16:creationId xmlns:a16="http://schemas.microsoft.com/office/drawing/2014/main" id="{8C7EF460-C0E8-4D22-B5C5-797278743A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903" y="-5685"/>
              <a:ext cx="1487536" cy="1487536"/>
            </a:xfrm>
            <a:prstGeom prst="rect">
              <a:avLst/>
            </a:prstGeom>
          </p:spPr>
        </p:pic>
        <p:pic>
          <p:nvPicPr>
            <p:cNvPr id="107" name="Picture 106" descr="A close up of a logo&#10;&#10;Description generated with very high confidence">
              <a:extLst>
                <a:ext uri="{FF2B5EF4-FFF2-40B4-BE49-F238E27FC236}">
                  <a16:creationId xmlns:a16="http://schemas.microsoft.com/office/drawing/2014/main" id="{50E8AB35-2542-4C3C-8D9D-87C46B178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560" y="655681"/>
              <a:ext cx="1374223" cy="1434242"/>
            </a:xfrm>
            <a:prstGeom prst="rect">
              <a:avLst/>
            </a:prstGeom>
          </p:spPr>
        </p:pic>
      </p:grpSp>
      <p:sp>
        <p:nvSpPr>
          <p:cNvPr id="108" name="Rectangle 107">
            <a:extLst>
              <a:ext uri="{FF2B5EF4-FFF2-40B4-BE49-F238E27FC236}">
                <a16:creationId xmlns:a16="http://schemas.microsoft.com/office/drawing/2014/main" id="{781CDE8D-9E4A-4800-9708-A51A7FEF8A6C}"/>
              </a:ext>
            </a:extLst>
          </p:cNvPr>
          <p:cNvSpPr/>
          <p:nvPr/>
        </p:nvSpPr>
        <p:spPr>
          <a:xfrm>
            <a:off x="916879" y="4332416"/>
            <a:ext cx="440288" cy="50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E1453624-D485-4945-BB2F-FA3B986879F9}"/>
              </a:ext>
            </a:extLst>
          </p:cNvPr>
          <p:cNvSpPr/>
          <p:nvPr/>
        </p:nvSpPr>
        <p:spPr>
          <a:xfrm>
            <a:off x="1187373" y="5730534"/>
            <a:ext cx="2104744" cy="4478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ENRON+ CORPUS</a:t>
            </a:r>
            <a:endParaRPr lang="en-US" b="1" dirty="0">
              <a:solidFill>
                <a:schemeClr val="tx1"/>
              </a:solidFill>
            </a:endParaRPr>
          </a:p>
        </p:txBody>
      </p:sp>
      <p:sp>
        <p:nvSpPr>
          <p:cNvPr id="110" name="Rectangle 109">
            <a:extLst>
              <a:ext uri="{FF2B5EF4-FFF2-40B4-BE49-F238E27FC236}">
                <a16:creationId xmlns:a16="http://schemas.microsoft.com/office/drawing/2014/main" id="{FD6EE5EE-4E21-44B1-8A8F-2DD42DD6494C}"/>
              </a:ext>
            </a:extLst>
          </p:cNvPr>
          <p:cNvSpPr/>
          <p:nvPr/>
        </p:nvSpPr>
        <p:spPr>
          <a:xfrm>
            <a:off x="1164138" y="1352956"/>
            <a:ext cx="2550803" cy="23410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8D0D9EDE-C249-4570-86E6-2439B5379B3C}"/>
              </a:ext>
            </a:extLst>
          </p:cNvPr>
          <p:cNvSpPr txBox="1">
            <a:spLocks/>
          </p:cNvSpPr>
          <p:nvPr/>
        </p:nvSpPr>
        <p:spPr>
          <a:xfrm>
            <a:off x="3330662" y="48468"/>
            <a:ext cx="5183186" cy="71239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mn-lt"/>
              </a:rPr>
              <a:t>Enron to Enron+</a:t>
            </a:r>
            <a:endParaRPr lang="en-US" dirty="0">
              <a:latin typeface="+mn-lt"/>
            </a:endParaRPr>
          </a:p>
        </p:txBody>
      </p:sp>
    </p:spTree>
    <p:extLst>
      <p:ext uri="{BB962C8B-B14F-4D97-AF65-F5344CB8AC3E}">
        <p14:creationId xmlns:p14="http://schemas.microsoft.com/office/powerpoint/2010/main" val="227158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4" grpId="0"/>
      <p:bldP spid="55" grpId="0" animBg="1"/>
      <p:bldP spid="64" grpId="0" animBg="1"/>
      <p:bldP spid="81" grpId="0" animBg="1"/>
      <p:bldP spid="90" grpId="0"/>
      <p:bldP spid="108" grpId="0" animBg="1"/>
      <p:bldP spid="109" grpId="0" animBg="1"/>
      <p:bldP spid="1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4">
            <a:extLst>
              <a:ext uri="{FF2B5EF4-FFF2-40B4-BE49-F238E27FC236}">
                <a16:creationId xmlns:a16="http://schemas.microsoft.com/office/drawing/2014/main" id="{9283A73F-378A-436B-908D-BDDBE02B58C7}"/>
              </a:ext>
            </a:extLst>
          </p:cNvPr>
          <p:cNvSpPr txBox="1">
            <a:spLocks/>
          </p:cNvSpPr>
          <p:nvPr/>
        </p:nvSpPr>
        <p:spPr>
          <a:xfrm>
            <a:off x="222134" y="227835"/>
            <a:ext cx="11037759" cy="686979"/>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dirty="0">
                <a:latin typeface="+mn-lt"/>
              </a:rPr>
              <a:t>The ABSA Framework</a:t>
            </a:r>
            <a:endParaRPr lang="en-US" altLang="en-US" b="1" dirty="0"/>
          </a:p>
        </p:txBody>
      </p:sp>
      <p:grpSp>
        <p:nvGrpSpPr>
          <p:cNvPr id="224" name="Group 223">
            <a:extLst>
              <a:ext uri="{FF2B5EF4-FFF2-40B4-BE49-F238E27FC236}">
                <a16:creationId xmlns:a16="http://schemas.microsoft.com/office/drawing/2014/main" id="{7C535135-4D11-46A6-BF1F-864FEDDC9D33}"/>
              </a:ext>
            </a:extLst>
          </p:cNvPr>
          <p:cNvGrpSpPr/>
          <p:nvPr/>
        </p:nvGrpSpPr>
        <p:grpSpPr>
          <a:xfrm>
            <a:off x="5911738" y="1254356"/>
            <a:ext cx="3614236" cy="2203304"/>
            <a:chOff x="5911738" y="1254356"/>
            <a:chExt cx="3614236" cy="2203304"/>
          </a:xfrm>
        </p:grpSpPr>
        <p:sp>
          <p:nvSpPr>
            <p:cNvPr id="47" name="Rectangle: Rounded Corners 46">
              <a:extLst>
                <a:ext uri="{FF2B5EF4-FFF2-40B4-BE49-F238E27FC236}">
                  <a16:creationId xmlns:a16="http://schemas.microsoft.com/office/drawing/2014/main" id="{429B5966-3908-4ACE-A450-B3EA006C631B}"/>
                </a:ext>
              </a:extLst>
            </p:cNvPr>
            <p:cNvSpPr/>
            <p:nvPr/>
          </p:nvSpPr>
          <p:spPr>
            <a:xfrm>
              <a:off x="9278488" y="2919346"/>
              <a:ext cx="247486" cy="53831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Oval 47">
              <a:extLst>
                <a:ext uri="{FF2B5EF4-FFF2-40B4-BE49-F238E27FC236}">
                  <a16:creationId xmlns:a16="http://schemas.microsoft.com/office/drawing/2014/main" id="{F24725EF-543E-4DFE-9292-EE5D9DD359D5}"/>
                </a:ext>
              </a:extLst>
            </p:cNvPr>
            <p:cNvSpPr/>
            <p:nvPr/>
          </p:nvSpPr>
          <p:spPr>
            <a:xfrm>
              <a:off x="9330320" y="3311175"/>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F3F048F8-BFF8-49EE-9D63-B8CB256A96EC}"/>
                </a:ext>
              </a:extLst>
            </p:cNvPr>
            <p:cNvSpPr/>
            <p:nvPr/>
          </p:nvSpPr>
          <p:spPr>
            <a:xfrm>
              <a:off x="9330320" y="3144916"/>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47F8ED86-74E9-4419-95AB-9D4A5D62CAD5}"/>
                </a:ext>
              </a:extLst>
            </p:cNvPr>
            <p:cNvSpPr/>
            <p:nvPr/>
          </p:nvSpPr>
          <p:spPr>
            <a:xfrm>
              <a:off x="9330320" y="297865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lowchart: Summing Junction 67">
              <a:extLst>
                <a:ext uri="{FF2B5EF4-FFF2-40B4-BE49-F238E27FC236}">
                  <a16:creationId xmlns:a16="http://schemas.microsoft.com/office/drawing/2014/main" id="{9FADC246-C612-4212-90D4-ACB3B3C17BC2}"/>
                </a:ext>
              </a:extLst>
            </p:cNvPr>
            <p:cNvSpPr/>
            <p:nvPr/>
          </p:nvSpPr>
          <p:spPr>
            <a:xfrm>
              <a:off x="8570130" y="3073711"/>
              <a:ext cx="398856" cy="244085"/>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3636805-5FDB-4EA1-8C60-4C05BEEF1E84}"/>
                </a:ext>
              </a:extLst>
            </p:cNvPr>
            <p:cNvSpPr txBox="1"/>
            <p:nvPr/>
          </p:nvSpPr>
          <p:spPr>
            <a:xfrm>
              <a:off x="9027603" y="2629127"/>
              <a:ext cx="298101" cy="369332"/>
            </a:xfrm>
            <a:prstGeom prst="rect">
              <a:avLst/>
            </a:prstGeom>
            <a:noFill/>
          </p:spPr>
          <p:txBody>
            <a:bodyPr wrap="square" rtlCol="0">
              <a:spAutoFit/>
            </a:bodyPr>
            <a:lstStyle/>
            <a:p>
              <a:r>
                <a:rPr lang="en-IN" dirty="0"/>
                <a:t>r</a:t>
              </a:r>
              <a:endParaRPr lang="en-US" dirty="0"/>
            </a:p>
          </p:txBody>
        </p:sp>
        <p:cxnSp>
          <p:nvCxnSpPr>
            <p:cNvPr id="85" name="Connector: Elbow 84">
              <a:extLst>
                <a:ext uri="{FF2B5EF4-FFF2-40B4-BE49-F238E27FC236}">
                  <a16:creationId xmlns:a16="http://schemas.microsoft.com/office/drawing/2014/main" id="{F7D951E9-E8DB-465E-8735-BB3A9189677B}"/>
                </a:ext>
              </a:extLst>
            </p:cNvPr>
            <p:cNvCxnSpPr>
              <a:cxnSpLocks/>
            </p:cNvCxnSpPr>
            <p:nvPr/>
          </p:nvCxnSpPr>
          <p:spPr>
            <a:xfrm>
              <a:off x="5911738" y="1254356"/>
              <a:ext cx="3483142" cy="161076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8D653C2-D6C3-4FAD-AB87-AC97744A2DC1}"/>
                </a:ext>
              </a:extLst>
            </p:cNvPr>
            <p:cNvCxnSpPr>
              <a:cxnSpLocks/>
            </p:cNvCxnSpPr>
            <p:nvPr/>
          </p:nvCxnSpPr>
          <p:spPr>
            <a:xfrm>
              <a:off x="8968986" y="3208881"/>
              <a:ext cx="2614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7" name="Group 236">
            <a:extLst>
              <a:ext uri="{FF2B5EF4-FFF2-40B4-BE49-F238E27FC236}">
                <a16:creationId xmlns:a16="http://schemas.microsoft.com/office/drawing/2014/main" id="{CF5FE9DD-AAFC-47CC-92BB-4FE3122F2F88}"/>
              </a:ext>
            </a:extLst>
          </p:cNvPr>
          <p:cNvGrpSpPr/>
          <p:nvPr/>
        </p:nvGrpSpPr>
        <p:grpSpPr>
          <a:xfrm>
            <a:off x="9525973" y="2603030"/>
            <a:ext cx="904193" cy="880195"/>
            <a:chOff x="9525973" y="2603030"/>
            <a:chExt cx="904193" cy="880195"/>
          </a:xfrm>
        </p:grpSpPr>
        <p:cxnSp>
          <p:nvCxnSpPr>
            <p:cNvPr id="129" name="Straight Arrow Connector 128">
              <a:extLst>
                <a:ext uri="{FF2B5EF4-FFF2-40B4-BE49-F238E27FC236}">
                  <a16:creationId xmlns:a16="http://schemas.microsoft.com/office/drawing/2014/main" id="{BDA59733-0B2D-4D40-AC15-3C0F1C35D9FE}"/>
                </a:ext>
              </a:extLst>
            </p:cNvPr>
            <p:cNvCxnSpPr>
              <a:cxnSpLocks/>
            </p:cNvCxnSpPr>
            <p:nvPr/>
          </p:nvCxnSpPr>
          <p:spPr>
            <a:xfrm>
              <a:off x="9525973" y="3214303"/>
              <a:ext cx="2614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Rounded Corners 129">
              <a:extLst>
                <a:ext uri="{FF2B5EF4-FFF2-40B4-BE49-F238E27FC236}">
                  <a16:creationId xmlns:a16="http://schemas.microsoft.com/office/drawing/2014/main" id="{28577903-190C-4B67-993F-536ECCCCFA51}"/>
                </a:ext>
              </a:extLst>
            </p:cNvPr>
            <p:cNvSpPr/>
            <p:nvPr/>
          </p:nvSpPr>
          <p:spPr>
            <a:xfrm>
              <a:off x="9803218" y="3030279"/>
              <a:ext cx="226939" cy="452946"/>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Oval 130">
              <a:extLst>
                <a:ext uri="{FF2B5EF4-FFF2-40B4-BE49-F238E27FC236}">
                  <a16:creationId xmlns:a16="http://schemas.microsoft.com/office/drawing/2014/main" id="{6ADB99EE-39C1-4F65-9A60-B640EEF96936}"/>
                </a:ext>
              </a:extLst>
            </p:cNvPr>
            <p:cNvSpPr/>
            <p:nvPr/>
          </p:nvSpPr>
          <p:spPr>
            <a:xfrm>
              <a:off x="9849160" y="335786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a:extLst>
                <a:ext uri="{FF2B5EF4-FFF2-40B4-BE49-F238E27FC236}">
                  <a16:creationId xmlns:a16="http://schemas.microsoft.com/office/drawing/2014/main" id="{5E8BB13D-9947-4B2D-9C11-008E388D1F05}"/>
                </a:ext>
              </a:extLst>
            </p:cNvPr>
            <p:cNvSpPr/>
            <p:nvPr/>
          </p:nvSpPr>
          <p:spPr>
            <a:xfrm>
              <a:off x="9844300" y="3203378"/>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B1F45825-3661-4184-80C4-F036F8E8725B}"/>
                </a:ext>
              </a:extLst>
            </p:cNvPr>
            <p:cNvSpPr/>
            <p:nvPr/>
          </p:nvSpPr>
          <p:spPr>
            <a:xfrm>
              <a:off x="9846657" y="3042661"/>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a:extLst>
                <a:ext uri="{FF2B5EF4-FFF2-40B4-BE49-F238E27FC236}">
                  <a16:creationId xmlns:a16="http://schemas.microsoft.com/office/drawing/2014/main" id="{08CC4A73-9845-4040-BA7C-8A04ACE1C301}"/>
                </a:ext>
              </a:extLst>
            </p:cNvPr>
            <p:cNvSpPr txBox="1"/>
            <p:nvPr/>
          </p:nvSpPr>
          <p:spPr>
            <a:xfrm>
              <a:off x="9768715" y="2603030"/>
              <a:ext cx="661451" cy="369332"/>
            </a:xfrm>
            <a:prstGeom prst="rect">
              <a:avLst/>
            </a:prstGeom>
            <a:noFill/>
          </p:spPr>
          <p:txBody>
            <a:bodyPr wrap="square" rtlCol="0">
              <a:spAutoFit/>
            </a:bodyPr>
            <a:lstStyle/>
            <a:p>
              <a:r>
                <a:rPr lang="en-IN" dirty="0"/>
                <a:t>h*</a:t>
              </a:r>
              <a:endParaRPr lang="en-US" dirty="0"/>
            </a:p>
          </p:txBody>
        </p:sp>
        <p:cxnSp>
          <p:nvCxnSpPr>
            <p:cNvPr id="135" name="Straight Arrow Connector 134">
              <a:extLst>
                <a:ext uri="{FF2B5EF4-FFF2-40B4-BE49-F238E27FC236}">
                  <a16:creationId xmlns:a16="http://schemas.microsoft.com/office/drawing/2014/main" id="{71FE3008-80FD-4610-9231-95328494CA81}"/>
                </a:ext>
              </a:extLst>
            </p:cNvPr>
            <p:cNvCxnSpPr>
              <a:cxnSpLocks/>
            </p:cNvCxnSpPr>
            <p:nvPr/>
          </p:nvCxnSpPr>
          <p:spPr>
            <a:xfrm flipV="1">
              <a:off x="10038005" y="3228054"/>
              <a:ext cx="35406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3FCB0430-D904-4D26-B1EB-54D1D1D5EFF6}"/>
              </a:ext>
            </a:extLst>
          </p:cNvPr>
          <p:cNvGrpSpPr/>
          <p:nvPr/>
        </p:nvGrpSpPr>
        <p:grpSpPr>
          <a:xfrm>
            <a:off x="888575" y="1164913"/>
            <a:ext cx="6813323" cy="896985"/>
            <a:chOff x="888575" y="1164913"/>
            <a:chExt cx="6813323" cy="896985"/>
          </a:xfrm>
        </p:grpSpPr>
        <p:cxnSp>
          <p:nvCxnSpPr>
            <p:cNvPr id="81" name="Straight Arrow Connector 80">
              <a:extLst>
                <a:ext uri="{FF2B5EF4-FFF2-40B4-BE49-F238E27FC236}">
                  <a16:creationId xmlns:a16="http://schemas.microsoft.com/office/drawing/2014/main" id="{9EE7DE09-BBBF-4602-B3C4-8269121F021B}"/>
                </a:ext>
              </a:extLst>
            </p:cNvPr>
            <p:cNvCxnSpPr>
              <a:stCxn id="43" idx="0"/>
            </p:cNvCxnSpPr>
            <p:nvPr/>
          </p:nvCxnSpPr>
          <p:spPr>
            <a:xfrm flipV="1">
              <a:off x="3339017" y="1392955"/>
              <a:ext cx="1915076" cy="668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B6839F-248C-423A-ABC8-9ECF0CF33E60}"/>
                </a:ext>
              </a:extLst>
            </p:cNvPr>
            <p:cNvCxnSpPr>
              <a:stCxn id="55" idx="0"/>
            </p:cNvCxnSpPr>
            <p:nvPr/>
          </p:nvCxnSpPr>
          <p:spPr>
            <a:xfrm flipV="1">
              <a:off x="4679608" y="1408254"/>
              <a:ext cx="724470" cy="652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D978E5-A57D-436E-AEE1-838197C2683C}"/>
                </a:ext>
              </a:extLst>
            </p:cNvPr>
            <p:cNvCxnSpPr>
              <a:endCxn id="51" idx="3"/>
            </p:cNvCxnSpPr>
            <p:nvPr/>
          </p:nvCxnSpPr>
          <p:spPr>
            <a:xfrm flipH="1" flipV="1">
              <a:off x="5524339" y="1392955"/>
              <a:ext cx="578132" cy="653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FA3A3CC-6859-48E0-B7B1-DF0ED7644439}"/>
                </a:ext>
              </a:extLst>
            </p:cNvPr>
            <p:cNvCxnSpPr>
              <a:stCxn id="63" idx="0"/>
            </p:cNvCxnSpPr>
            <p:nvPr/>
          </p:nvCxnSpPr>
          <p:spPr>
            <a:xfrm flipH="1" flipV="1">
              <a:off x="5708636" y="1408254"/>
              <a:ext cx="1993262" cy="653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CACB4AEA-B56B-4CA5-98A2-3B5A7989BB96}"/>
                </a:ext>
              </a:extLst>
            </p:cNvPr>
            <p:cNvSpPr/>
            <p:nvPr/>
          </p:nvSpPr>
          <p:spPr>
            <a:xfrm rot="5400000">
              <a:off x="5439967" y="913833"/>
              <a:ext cx="168747" cy="789496"/>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30EDAF20-EC3D-4E7C-A4E2-7FFC9BC96CB1}"/>
                </a:ext>
              </a:extLst>
            </p:cNvPr>
            <p:cNvSpPr/>
            <p:nvPr/>
          </p:nvSpPr>
          <p:spPr>
            <a:xfrm rot="5400000">
              <a:off x="5193241" y="1226226"/>
              <a:ext cx="98713" cy="164713"/>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BB0CBF8-4875-43B7-A2C7-8449865CAC35}"/>
                </a:ext>
              </a:extLst>
            </p:cNvPr>
            <p:cNvSpPr/>
            <p:nvPr/>
          </p:nvSpPr>
          <p:spPr>
            <a:xfrm rot="5400000">
              <a:off x="5437077" y="1226226"/>
              <a:ext cx="98713" cy="164713"/>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8C02E8AF-6008-4498-9C40-2F8A320BCBCB}"/>
                </a:ext>
              </a:extLst>
            </p:cNvPr>
            <p:cNvSpPr/>
            <p:nvPr/>
          </p:nvSpPr>
          <p:spPr>
            <a:xfrm rot="5400000">
              <a:off x="5680915" y="1226226"/>
              <a:ext cx="98713" cy="164713"/>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F738D542-3745-4470-B2B1-5F16E36AAE4B}"/>
                </a:ext>
              </a:extLst>
            </p:cNvPr>
            <p:cNvSpPr txBox="1"/>
            <p:nvPr/>
          </p:nvSpPr>
          <p:spPr>
            <a:xfrm>
              <a:off x="888575" y="1205631"/>
              <a:ext cx="2097165" cy="369332"/>
            </a:xfrm>
            <a:prstGeom prst="rect">
              <a:avLst/>
            </a:prstGeom>
            <a:noFill/>
          </p:spPr>
          <p:txBody>
            <a:bodyPr wrap="square" rtlCol="0">
              <a:spAutoFit/>
            </a:bodyPr>
            <a:lstStyle/>
            <a:p>
              <a:r>
                <a:rPr lang="en-IN" b="1" dirty="0"/>
                <a:t>Attention</a:t>
              </a:r>
              <a:endParaRPr lang="en-US" b="1" dirty="0"/>
            </a:p>
          </p:txBody>
        </p:sp>
        <p:sp>
          <p:nvSpPr>
            <p:cNvPr id="137" name="TextBox 136">
              <a:extLst>
                <a:ext uri="{FF2B5EF4-FFF2-40B4-BE49-F238E27FC236}">
                  <a16:creationId xmlns:a16="http://schemas.microsoft.com/office/drawing/2014/main" id="{A2C8818D-5088-4E97-B4EC-BA649002FB55}"/>
                </a:ext>
              </a:extLst>
            </p:cNvPr>
            <p:cNvSpPr txBox="1"/>
            <p:nvPr/>
          </p:nvSpPr>
          <p:spPr>
            <a:xfrm>
              <a:off x="4610474" y="1164913"/>
              <a:ext cx="408677" cy="369332"/>
            </a:xfrm>
            <a:prstGeom prst="rect">
              <a:avLst/>
            </a:prstGeom>
            <a:noFill/>
          </p:spPr>
          <p:txBody>
            <a:bodyPr wrap="square" rtlCol="0">
              <a:spAutoFit/>
            </a:bodyPr>
            <a:lstStyle/>
            <a:p>
              <a:r>
                <a:rPr lang="el-GR" dirty="0"/>
                <a:t>α</a:t>
              </a:r>
              <a:endParaRPr lang="en-US" dirty="0"/>
            </a:p>
          </p:txBody>
        </p:sp>
      </p:grpSp>
      <p:grpSp>
        <p:nvGrpSpPr>
          <p:cNvPr id="167" name="Group 166">
            <a:extLst>
              <a:ext uri="{FF2B5EF4-FFF2-40B4-BE49-F238E27FC236}">
                <a16:creationId xmlns:a16="http://schemas.microsoft.com/office/drawing/2014/main" id="{68298DF3-E8B8-4A90-B9F4-B685F30E6040}"/>
              </a:ext>
            </a:extLst>
          </p:cNvPr>
          <p:cNvGrpSpPr/>
          <p:nvPr/>
        </p:nvGrpSpPr>
        <p:grpSpPr>
          <a:xfrm>
            <a:off x="499599" y="4514539"/>
            <a:ext cx="7299855" cy="775963"/>
            <a:chOff x="499599" y="4514539"/>
            <a:chExt cx="7299855" cy="775963"/>
          </a:xfrm>
        </p:grpSpPr>
        <p:sp>
          <p:nvSpPr>
            <p:cNvPr id="88" name="Rectangle: Rounded Corners 87">
              <a:extLst>
                <a:ext uri="{FF2B5EF4-FFF2-40B4-BE49-F238E27FC236}">
                  <a16:creationId xmlns:a16="http://schemas.microsoft.com/office/drawing/2014/main" id="{1799DAF8-DA4A-45B3-816D-7879C2ADEE93}"/>
                </a:ext>
              </a:extLst>
            </p:cNvPr>
            <p:cNvSpPr/>
            <p:nvPr/>
          </p:nvSpPr>
          <p:spPr>
            <a:xfrm>
              <a:off x="3268447" y="4671105"/>
              <a:ext cx="248444" cy="44758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F66952F5-3F04-461B-B0C7-B577C2A4F94E}"/>
                </a:ext>
              </a:extLst>
            </p:cNvPr>
            <p:cNvSpPr/>
            <p:nvPr/>
          </p:nvSpPr>
          <p:spPr>
            <a:xfrm>
              <a:off x="6036060" y="4673773"/>
              <a:ext cx="248444" cy="44758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347EF3CA-CD93-42FD-8FBD-7B738662601A}"/>
                </a:ext>
              </a:extLst>
            </p:cNvPr>
            <p:cNvSpPr/>
            <p:nvPr/>
          </p:nvSpPr>
          <p:spPr>
            <a:xfrm>
              <a:off x="4663883" y="4664565"/>
              <a:ext cx="248444" cy="44758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04" name="Straight Arrow Connector 103">
              <a:extLst>
                <a:ext uri="{FF2B5EF4-FFF2-40B4-BE49-F238E27FC236}">
                  <a16:creationId xmlns:a16="http://schemas.microsoft.com/office/drawing/2014/main" id="{54684892-A66A-4E54-8B8B-2E2B21631FA8}"/>
                </a:ext>
              </a:extLst>
            </p:cNvPr>
            <p:cNvCxnSpPr>
              <a:stCxn id="88" idx="0"/>
            </p:cNvCxnSpPr>
            <p:nvPr/>
          </p:nvCxnSpPr>
          <p:spPr>
            <a:xfrm flipH="1" flipV="1">
              <a:off x="3388548" y="4527267"/>
              <a:ext cx="4121" cy="143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E568CDE-2482-4D95-B1FA-08A2456FF59C}"/>
                </a:ext>
              </a:extLst>
            </p:cNvPr>
            <p:cNvCxnSpPr/>
            <p:nvPr/>
          </p:nvCxnSpPr>
          <p:spPr>
            <a:xfrm flipH="1" flipV="1">
              <a:off x="6156162" y="4517844"/>
              <a:ext cx="4121" cy="143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5963E4F-30AA-4795-ADB7-1856C71852BC}"/>
                </a:ext>
              </a:extLst>
            </p:cNvPr>
            <p:cNvCxnSpPr/>
            <p:nvPr/>
          </p:nvCxnSpPr>
          <p:spPr>
            <a:xfrm flipH="1" flipV="1">
              <a:off x="4768233" y="4524443"/>
              <a:ext cx="4121" cy="143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0EC285F-8D71-4047-8895-737B69F05472}"/>
                </a:ext>
              </a:extLst>
            </p:cNvPr>
            <p:cNvCxnSpPr/>
            <p:nvPr/>
          </p:nvCxnSpPr>
          <p:spPr>
            <a:xfrm flipH="1" flipV="1">
              <a:off x="7671109" y="4514539"/>
              <a:ext cx="4121" cy="143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E21CEF17-E2D9-42A9-8802-27E3EDF4A65F}"/>
                </a:ext>
              </a:extLst>
            </p:cNvPr>
            <p:cNvGrpSpPr/>
            <p:nvPr/>
          </p:nvGrpSpPr>
          <p:grpSpPr>
            <a:xfrm>
              <a:off x="499599" y="4683544"/>
              <a:ext cx="7299855" cy="606958"/>
              <a:chOff x="499599" y="4683544"/>
              <a:chExt cx="7299855" cy="606958"/>
            </a:xfrm>
          </p:grpSpPr>
          <p:sp>
            <p:nvSpPr>
              <p:cNvPr id="89" name="Oval 88">
                <a:extLst>
                  <a:ext uri="{FF2B5EF4-FFF2-40B4-BE49-F238E27FC236}">
                    <a16:creationId xmlns:a16="http://schemas.microsoft.com/office/drawing/2014/main" id="{C7E508BB-F6EC-43BD-9502-6F1654CBD726}"/>
                  </a:ext>
                </a:extLst>
              </p:cNvPr>
              <p:cNvSpPr/>
              <p:nvPr/>
            </p:nvSpPr>
            <p:spPr>
              <a:xfrm>
                <a:off x="3315881" y="4979905"/>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4B5A16F9-6A45-48ED-AE2B-3FC01466DE15}"/>
                  </a:ext>
                </a:extLst>
              </p:cNvPr>
              <p:cNvSpPr/>
              <p:nvPr/>
            </p:nvSpPr>
            <p:spPr>
              <a:xfrm>
                <a:off x="6083496" y="4982572"/>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EA069B8C-5019-4E93-B02B-162ABB9AD058}"/>
                  </a:ext>
                </a:extLst>
              </p:cNvPr>
              <p:cNvSpPr/>
              <p:nvPr/>
            </p:nvSpPr>
            <p:spPr>
              <a:xfrm>
                <a:off x="4711317" y="4973364"/>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Rounded Corners 93">
                <a:extLst>
                  <a:ext uri="{FF2B5EF4-FFF2-40B4-BE49-F238E27FC236}">
                    <a16:creationId xmlns:a16="http://schemas.microsoft.com/office/drawing/2014/main" id="{A71147A8-BF3D-4A22-B669-CE3C4D8494D5}"/>
                  </a:ext>
                </a:extLst>
              </p:cNvPr>
              <p:cNvSpPr/>
              <p:nvPr/>
            </p:nvSpPr>
            <p:spPr>
              <a:xfrm>
                <a:off x="7551010" y="4683544"/>
                <a:ext cx="248444" cy="44758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Oval 94">
                <a:extLst>
                  <a:ext uri="{FF2B5EF4-FFF2-40B4-BE49-F238E27FC236}">
                    <a16:creationId xmlns:a16="http://schemas.microsoft.com/office/drawing/2014/main" id="{7B7CA639-1090-4AA7-9D7F-D5980577B0A3}"/>
                  </a:ext>
                </a:extLst>
              </p:cNvPr>
              <p:cNvSpPr/>
              <p:nvPr/>
            </p:nvSpPr>
            <p:spPr>
              <a:xfrm>
                <a:off x="7598444" y="4992344"/>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62C1D559-BD85-4F2F-BFEE-9E33FBD46B06}"/>
                  </a:ext>
                </a:extLst>
              </p:cNvPr>
              <p:cNvSpPr/>
              <p:nvPr/>
            </p:nvSpPr>
            <p:spPr>
              <a:xfrm>
                <a:off x="7598444" y="4854107"/>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636EEE64-3CD7-44F2-84FB-0DB4F217FD30}"/>
                  </a:ext>
                </a:extLst>
              </p:cNvPr>
              <p:cNvSpPr/>
              <p:nvPr/>
            </p:nvSpPr>
            <p:spPr>
              <a:xfrm>
                <a:off x="7598444" y="4715870"/>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0CA2E384-2DE3-439C-B7D4-73CF60F31E80}"/>
                  </a:ext>
                </a:extLst>
              </p:cNvPr>
              <p:cNvSpPr/>
              <p:nvPr/>
            </p:nvSpPr>
            <p:spPr>
              <a:xfrm>
                <a:off x="3315881" y="4841667"/>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54525613-5661-4129-AC44-1023C081D1AB}"/>
                  </a:ext>
                </a:extLst>
              </p:cNvPr>
              <p:cNvSpPr/>
              <p:nvPr/>
            </p:nvSpPr>
            <p:spPr>
              <a:xfrm>
                <a:off x="3315881" y="4703430"/>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60F26F48-45E4-4B01-8204-46382C7E9B5D}"/>
                  </a:ext>
                </a:extLst>
              </p:cNvPr>
              <p:cNvSpPr/>
              <p:nvPr/>
            </p:nvSpPr>
            <p:spPr>
              <a:xfrm>
                <a:off x="6083496" y="4844335"/>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E8C8550-316B-4576-AD57-ED133C1B8ABC}"/>
                  </a:ext>
                </a:extLst>
              </p:cNvPr>
              <p:cNvSpPr/>
              <p:nvPr/>
            </p:nvSpPr>
            <p:spPr>
              <a:xfrm>
                <a:off x="6083496" y="4706097"/>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C2EA4E4C-9E57-409E-9B64-8C5542ED56E2}"/>
                  </a:ext>
                </a:extLst>
              </p:cNvPr>
              <p:cNvSpPr/>
              <p:nvPr/>
            </p:nvSpPr>
            <p:spPr>
              <a:xfrm>
                <a:off x="4711317" y="4835127"/>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21F17CD9-76CB-4D04-8081-E6848C7C8EB1}"/>
                  </a:ext>
                </a:extLst>
              </p:cNvPr>
              <p:cNvSpPr/>
              <p:nvPr/>
            </p:nvSpPr>
            <p:spPr>
              <a:xfrm>
                <a:off x="4711317" y="4696890"/>
                <a:ext cx="145334" cy="93379"/>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0066D498-EFB2-477F-9B30-40D663FA4EBD}"/>
                  </a:ext>
                </a:extLst>
              </p:cNvPr>
              <p:cNvSpPr txBox="1"/>
              <p:nvPr/>
            </p:nvSpPr>
            <p:spPr>
              <a:xfrm>
                <a:off x="2647602" y="4905778"/>
                <a:ext cx="596706" cy="369332"/>
              </a:xfrm>
              <a:prstGeom prst="rect">
                <a:avLst/>
              </a:prstGeom>
              <a:noFill/>
            </p:spPr>
            <p:txBody>
              <a:bodyPr wrap="square" rtlCol="0">
                <a:spAutoFit/>
              </a:bodyPr>
              <a:lstStyle/>
              <a:p>
                <a:r>
                  <a:rPr lang="en-IN" dirty="0"/>
                  <a:t>w1</a:t>
                </a:r>
                <a:endParaRPr lang="en-US" dirty="0"/>
              </a:p>
            </p:txBody>
          </p:sp>
          <p:sp>
            <p:nvSpPr>
              <p:cNvPr id="121" name="TextBox 120">
                <a:extLst>
                  <a:ext uri="{FF2B5EF4-FFF2-40B4-BE49-F238E27FC236}">
                    <a16:creationId xmlns:a16="http://schemas.microsoft.com/office/drawing/2014/main" id="{54AA6DA0-3847-4DD6-8F64-3575D8379A73}"/>
                  </a:ext>
                </a:extLst>
              </p:cNvPr>
              <p:cNvSpPr txBox="1"/>
              <p:nvPr/>
            </p:nvSpPr>
            <p:spPr>
              <a:xfrm>
                <a:off x="4175018" y="4921170"/>
                <a:ext cx="520444" cy="369332"/>
              </a:xfrm>
              <a:prstGeom prst="rect">
                <a:avLst/>
              </a:prstGeom>
              <a:noFill/>
            </p:spPr>
            <p:txBody>
              <a:bodyPr wrap="square" rtlCol="0">
                <a:spAutoFit/>
              </a:bodyPr>
              <a:lstStyle/>
              <a:p>
                <a:r>
                  <a:rPr lang="en-IN" dirty="0"/>
                  <a:t>w2</a:t>
                </a:r>
                <a:endParaRPr lang="en-US" dirty="0"/>
              </a:p>
            </p:txBody>
          </p:sp>
          <p:sp>
            <p:nvSpPr>
              <p:cNvPr id="122" name="TextBox 121">
                <a:extLst>
                  <a:ext uri="{FF2B5EF4-FFF2-40B4-BE49-F238E27FC236}">
                    <a16:creationId xmlns:a16="http://schemas.microsoft.com/office/drawing/2014/main" id="{29D813B9-E7EB-4208-80DC-E53B4AB2FDE4}"/>
                  </a:ext>
                </a:extLst>
              </p:cNvPr>
              <p:cNvSpPr txBox="1"/>
              <p:nvPr/>
            </p:nvSpPr>
            <p:spPr>
              <a:xfrm>
                <a:off x="5533140" y="4915728"/>
                <a:ext cx="541319" cy="369332"/>
              </a:xfrm>
              <a:prstGeom prst="rect">
                <a:avLst/>
              </a:prstGeom>
              <a:noFill/>
            </p:spPr>
            <p:txBody>
              <a:bodyPr wrap="square" rtlCol="0">
                <a:spAutoFit/>
              </a:bodyPr>
              <a:lstStyle/>
              <a:p>
                <a:r>
                  <a:rPr lang="en-IN" dirty="0"/>
                  <a:t>w3</a:t>
                </a:r>
                <a:endParaRPr lang="en-US" dirty="0"/>
              </a:p>
            </p:txBody>
          </p:sp>
          <p:sp>
            <p:nvSpPr>
              <p:cNvPr id="123" name="TextBox 122">
                <a:extLst>
                  <a:ext uri="{FF2B5EF4-FFF2-40B4-BE49-F238E27FC236}">
                    <a16:creationId xmlns:a16="http://schemas.microsoft.com/office/drawing/2014/main" id="{D52EF540-6BC2-4B1E-BAC0-4775134D3E25}"/>
                  </a:ext>
                </a:extLst>
              </p:cNvPr>
              <p:cNvSpPr txBox="1"/>
              <p:nvPr/>
            </p:nvSpPr>
            <p:spPr>
              <a:xfrm>
                <a:off x="7070304" y="4908614"/>
                <a:ext cx="541320" cy="369332"/>
              </a:xfrm>
              <a:prstGeom prst="rect">
                <a:avLst/>
              </a:prstGeom>
              <a:noFill/>
            </p:spPr>
            <p:txBody>
              <a:bodyPr wrap="square" rtlCol="0">
                <a:spAutoFit/>
              </a:bodyPr>
              <a:lstStyle/>
              <a:p>
                <a:r>
                  <a:rPr lang="en-IN" dirty="0" err="1"/>
                  <a:t>wN</a:t>
                </a:r>
                <a:endParaRPr lang="en-US" dirty="0"/>
              </a:p>
            </p:txBody>
          </p:sp>
          <p:sp>
            <p:nvSpPr>
              <p:cNvPr id="138" name="TextBox 137">
                <a:extLst>
                  <a:ext uri="{FF2B5EF4-FFF2-40B4-BE49-F238E27FC236}">
                    <a16:creationId xmlns:a16="http://schemas.microsoft.com/office/drawing/2014/main" id="{5227C0B8-79DC-402E-AAA4-E6722B8F65DA}"/>
                  </a:ext>
                </a:extLst>
              </p:cNvPr>
              <p:cNvSpPr txBox="1"/>
              <p:nvPr/>
            </p:nvSpPr>
            <p:spPr>
              <a:xfrm>
                <a:off x="499599" y="4741977"/>
                <a:ext cx="2408913" cy="369332"/>
              </a:xfrm>
              <a:prstGeom prst="rect">
                <a:avLst/>
              </a:prstGeom>
              <a:noFill/>
            </p:spPr>
            <p:txBody>
              <a:bodyPr wrap="square" rtlCol="0">
                <a:spAutoFit/>
              </a:bodyPr>
              <a:lstStyle/>
              <a:p>
                <a:r>
                  <a:rPr lang="en-IN" b="1" dirty="0"/>
                  <a:t>Word Embedding</a:t>
                </a:r>
                <a:endParaRPr lang="en-US" b="1" dirty="0"/>
              </a:p>
            </p:txBody>
          </p:sp>
          <p:cxnSp>
            <p:nvCxnSpPr>
              <p:cNvPr id="144" name="Straight Connector 143">
                <a:extLst>
                  <a:ext uri="{FF2B5EF4-FFF2-40B4-BE49-F238E27FC236}">
                    <a16:creationId xmlns:a16="http://schemas.microsoft.com/office/drawing/2014/main" id="{874D4546-2679-4FA6-9A5B-3EB1F4830348}"/>
                  </a:ext>
                </a:extLst>
              </p:cNvPr>
              <p:cNvCxnSpPr/>
              <p:nvPr/>
            </p:nvCxnSpPr>
            <p:spPr>
              <a:xfrm flipV="1">
                <a:off x="6475331" y="4877516"/>
                <a:ext cx="892175" cy="860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grpSp>
      <p:grpSp>
        <p:nvGrpSpPr>
          <p:cNvPr id="171" name="Group 170">
            <a:extLst>
              <a:ext uri="{FF2B5EF4-FFF2-40B4-BE49-F238E27FC236}">
                <a16:creationId xmlns:a16="http://schemas.microsoft.com/office/drawing/2014/main" id="{DDD21689-4EDB-4655-83F5-F0D984C220D8}"/>
              </a:ext>
            </a:extLst>
          </p:cNvPr>
          <p:cNvGrpSpPr/>
          <p:nvPr/>
        </p:nvGrpSpPr>
        <p:grpSpPr>
          <a:xfrm>
            <a:off x="563259" y="2009098"/>
            <a:ext cx="7262382" cy="598196"/>
            <a:chOff x="563259" y="2009098"/>
            <a:chExt cx="7262382" cy="598196"/>
          </a:xfrm>
        </p:grpSpPr>
        <p:sp>
          <p:nvSpPr>
            <p:cNvPr id="43" name="Rectangle: Rounded Corners 42">
              <a:extLst>
                <a:ext uri="{FF2B5EF4-FFF2-40B4-BE49-F238E27FC236}">
                  <a16:creationId xmlns:a16="http://schemas.microsoft.com/office/drawing/2014/main" id="{0469EB5A-CE22-4B93-8C01-B0BEFE465A0F}"/>
                </a:ext>
              </a:extLst>
            </p:cNvPr>
            <p:cNvSpPr/>
            <p:nvPr/>
          </p:nvSpPr>
          <p:spPr>
            <a:xfrm>
              <a:off x="3215273" y="2061898"/>
              <a:ext cx="247486" cy="53831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Oval 44">
              <a:extLst>
                <a:ext uri="{FF2B5EF4-FFF2-40B4-BE49-F238E27FC236}">
                  <a16:creationId xmlns:a16="http://schemas.microsoft.com/office/drawing/2014/main" id="{17FE9C64-2668-44C1-A85A-A8A9B29068FE}"/>
                </a:ext>
              </a:extLst>
            </p:cNvPr>
            <p:cNvSpPr/>
            <p:nvPr/>
          </p:nvSpPr>
          <p:spPr>
            <a:xfrm>
              <a:off x="3262525" y="2267035"/>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0EBBDF5-B76A-4F4C-A6B7-B000DE881A8B}"/>
                </a:ext>
              </a:extLst>
            </p:cNvPr>
            <p:cNvSpPr/>
            <p:nvPr/>
          </p:nvSpPr>
          <p:spPr>
            <a:xfrm>
              <a:off x="3262525" y="2100775"/>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19153DC7-6A22-47FC-9DFB-2EE8253B034E}"/>
                </a:ext>
              </a:extLst>
            </p:cNvPr>
            <p:cNvSpPr/>
            <p:nvPr/>
          </p:nvSpPr>
          <p:spPr>
            <a:xfrm>
              <a:off x="4555865" y="2060380"/>
              <a:ext cx="247486" cy="53831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844E81B3-35A2-4ED5-8720-91CA9F92534E}"/>
                </a:ext>
              </a:extLst>
            </p:cNvPr>
            <p:cNvSpPr/>
            <p:nvPr/>
          </p:nvSpPr>
          <p:spPr>
            <a:xfrm>
              <a:off x="4603117" y="226551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6EEE61DE-FE4B-4EE0-901C-9F783D8F71F1}"/>
                </a:ext>
              </a:extLst>
            </p:cNvPr>
            <p:cNvSpPr/>
            <p:nvPr/>
          </p:nvSpPr>
          <p:spPr>
            <a:xfrm>
              <a:off x="4603117" y="209925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7F204517-5716-40B2-B12B-D3BE225AF3A1}"/>
                </a:ext>
              </a:extLst>
            </p:cNvPr>
            <p:cNvSpPr/>
            <p:nvPr/>
          </p:nvSpPr>
          <p:spPr>
            <a:xfrm>
              <a:off x="6062674" y="2068980"/>
              <a:ext cx="247486" cy="53831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DD8B390F-9CC2-40DF-B165-7960AF0262E9}"/>
                </a:ext>
              </a:extLst>
            </p:cNvPr>
            <p:cNvSpPr/>
            <p:nvPr/>
          </p:nvSpPr>
          <p:spPr>
            <a:xfrm>
              <a:off x="6109926" y="227411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F789A4FD-6B42-4459-87E3-40F6E5ECAF1E}"/>
                </a:ext>
              </a:extLst>
            </p:cNvPr>
            <p:cNvSpPr/>
            <p:nvPr/>
          </p:nvSpPr>
          <p:spPr>
            <a:xfrm>
              <a:off x="6109926" y="2107858"/>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EDCDE79A-1C83-4657-98B3-77E87F5002A9}"/>
                </a:ext>
              </a:extLst>
            </p:cNvPr>
            <p:cNvSpPr/>
            <p:nvPr/>
          </p:nvSpPr>
          <p:spPr>
            <a:xfrm>
              <a:off x="7578155" y="2061560"/>
              <a:ext cx="247486" cy="538314"/>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Oval 64">
              <a:extLst>
                <a:ext uri="{FF2B5EF4-FFF2-40B4-BE49-F238E27FC236}">
                  <a16:creationId xmlns:a16="http://schemas.microsoft.com/office/drawing/2014/main" id="{E20874E2-F6D1-4B0B-B307-964FCF82C3CB}"/>
                </a:ext>
              </a:extLst>
            </p:cNvPr>
            <p:cNvSpPr/>
            <p:nvPr/>
          </p:nvSpPr>
          <p:spPr>
            <a:xfrm>
              <a:off x="7625408" y="226669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2C674333-8D00-4F3C-8698-3723918355A8}"/>
                </a:ext>
              </a:extLst>
            </p:cNvPr>
            <p:cNvSpPr/>
            <p:nvPr/>
          </p:nvSpPr>
          <p:spPr>
            <a:xfrm>
              <a:off x="7625408" y="2100437"/>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0FF57E22-33CF-4DEA-8985-F32B3BAEDA56}"/>
                </a:ext>
              </a:extLst>
            </p:cNvPr>
            <p:cNvSpPr txBox="1"/>
            <p:nvPr/>
          </p:nvSpPr>
          <p:spPr>
            <a:xfrm>
              <a:off x="563259" y="2079518"/>
              <a:ext cx="2408913" cy="369332"/>
            </a:xfrm>
            <a:prstGeom prst="rect">
              <a:avLst/>
            </a:prstGeom>
            <a:noFill/>
          </p:spPr>
          <p:txBody>
            <a:bodyPr wrap="square" rtlCol="0">
              <a:spAutoFit/>
            </a:bodyPr>
            <a:lstStyle/>
            <a:p>
              <a:r>
                <a:rPr lang="en-IN" b="1" dirty="0"/>
                <a:t>Aspect Embedding</a:t>
              </a:r>
              <a:endParaRPr lang="en-US" b="1" dirty="0"/>
            </a:p>
          </p:txBody>
        </p:sp>
        <p:sp>
          <p:nvSpPr>
            <p:cNvPr id="77" name="TextBox 76">
              <a:extLst>
                <a:ext uri="{FF2B5EF4-FFF2-40B4-BE49-F238E27FC236}">
                  <a16:creationId xmlns:a16="http://schemas.microsoft.com/office/drawing/2014/main" id="{1ECDCA5D-8AD6-4737-A695-C2EE0A052C8E}"/>
                </a:ext>
              </a:extLst>
            </p:cNvPr>
            <p:cNvSpPr txBox="1"/>
            <p:nvPr/>
          </p:nvSpPr>
          <p:spPr>
            <a:xfrm>
              <a:off x="2792977" y="2056832"/>
              <a:ext cx="494891" cy="369332"/>
            </a:xfrm>
            <a:prstGeom prst="rect">
              <a:avLst/>
            </a:prstGeom>
            <a:noFill/>
          </p:spPr>
          <p:txBody>
            <a:bodyPr wrap="square" rtlCol="0">
              <a:spAutoFit/>
            </a:bodyPr>
            <a:lstStyle/>
            <a:p>
              <a:r>
                <a:rPr lang="en-IN" dirty="0" err="1"/>
                <a:t>va</a:t>
              </a:r>
              <a:endParaRPr lang="en-US" dirty="0"/>
            </a:p>
          </p:txBody>
        </p:sp>
        <p:sp>
          <p:nvSpPr>
            <p:cNvPr id="78" name="TextBox 77">
              <a:extLst>
                <a:ext uri="{FF2B5EF4-FFF2-40B4-BE49-F238E27FC236}">
                  <a16:creationId xmlns:a16="http://schemas.microsoft.com/office/drawing/2014/main" id="{1FF3E137-F2BB-41D9-BFDA-161B01F6EA2C}"/>
                </a:ext>
              </a:extLst>
            </p:cNvPr>
            <p:cNvSpPr txBox="1"/>
            <p:nvPr/>
          </p:nvSpPr>
          <p:spPr>
            <a:xfrm>
              <a:off x="5708636" y="2050272"/>
              <a:ext cx="494891" cy="369332"/>
            </a:xfrm>
            <a:prstGeom prst="rect">
              <a:avLst/>
            </a:prstGeom>
            <a:noFill/>
          </p:spPr>
          <p:txBody>
            <a:bodyPr wrap="square" rtlCol="0">
              <a:spAutoFit/>
            </a:bodyPr>
            <a:lstStyle/>
            <a:p>
              <a:r>
                <a:rPr lang="en-IN" dirty="0" err="1"/>
                <a:t>va</a:t>
              </a:r>
              <a:endParaRPr lang="en-US" dirty="0"/>
            </a:p>
          </p:txBody>
        </p:sp>
        <p:sp>
          <p:nvSpPr>
            <p:cNvPr id="79" name="TextBox 78">
              <a:extLst>
                <a:ext uri="{FF2B5EF4-FFF2-40B4-BE49-F238E27FC236}">
                  <a16:creationId xmlns:a16="http://schemas.microsoft.com/office/drawing/2014/main" id="{14AF13C1-6E7C-4FC5-9E96-5007FEE97B55}"/>
                </a:ext>
              </a:extLst>
            </p:cNvPr>
            <p:cNvSpPr txBox="1"/>
            <p:nvPr/>
          </p:nvSpPr>
          <p:spPr>
            <a:xfrm>
              <a:off x="7141127" y="2009098"/>
              <a:ext cx="409067" cy="369332"/>
            </a:xfrm>
            <a:prstGeom prst="rect">
              <a:avLst/>
            </a:prstGeom>
            <a:noFill/>
          </p:spPr>
          <p:txBody>
            <a:bodyPr wrap="square" rtlCol="0">
              <a:spAutoFit/>
            </a:bodyPr>
            <a:lstStyle/>
            <a:p>
              <a:r>
                <a:rPr lang="en-IN" dirty="0" err="1"/>
                <a:t>va</a:t>
              </a:r>
              <a:endParaRPr lang="en-US" dirty="0"/>
            </a:p>
          </p:txBody>
        </p:sp>
        <p:sp>
          <p:nvSpPr>
            <p:cNvPr id="80" name="TextBox 79">
              <a:extLst>
                <a:ext uri="{FF2B5EF4-FFF2-40B4-BE49-F238E27FC236}">
                  <a16:creationId xmlns:a16="http://schemas.microsoft.com/office/drawing/2014/main" id="{63C4414A-6455-4D0D-97B0-ABB913309A3C}"/>
                </a:ext>
              </a:extLst>
            </p:cNvPr>
            <p:cNvSpPr txBox="1"/>
            <p:nvPr/>
          </p:nvSpPr>
          <p:spPr>
            <a:xfrm>
              <a:off x="4065312" y="2046162"/>
              <a:ext cx="494891" cy="369332"/>
            </a:xfrm>
            <a:prstGeom prst="rect">
              <a:avLst/>
            </a:prstGeom>
            <a:noFill/>
          </p:spPr>
          <p:txBody>
            <a:bodyPr wrap="square" rtlCol="0">
              <a:spAutoFit/>
            </a:bodyPr>
            <a:lstStyle/>
            <a:p>
              <a:r>
                <a:rPr lang="en-IN" dirty="0" err="1"/>
                <a:t>va</a:t>
              </a:r>
              <a:endParaRPr lang="en-US" dirty="0"/>
            </a:p>
          </p:txBody>
        </p:sp>
        <p:cxnSp>
          <p:nvCxnSpPr>
            <p:cNvPr id="143" name="Straight Connector 142">
              <a:extLst>
                <a:ext uri="{FF2B5EF4-FFF2-40B4-BE49-F238E27FC236}">
                  <a16:creationId xmlns:a16="http://schemas.microsoft.com/office/drawing/2014/main" id="{28B92754-3115-42A0-AAD5-6DEE5D81B4A9}"/>
                </a:ext>
              </a:extLst>
            </p:cNvPr>
            <p:cNvCxnSpPr/>
            <p:nvPr/>
          </p:nvCxnSpPr>
          <p:spPr>
            <a:xfrm flipV="1">
              <a:off x="6493791" y="2338764"/>
              <a:ext cx="892175" cy="860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B54793EB-3273-4077-AE39-0F73EAC48685}"/>
                </a:ext>
              </a:extLst>
            </p:cNvPr>
            <p:cNvSpPr/>
            <p:nvPr/>
          </p:nvSpPr>
          <p:spPr>
            <a:xfrm>
              <a:off x="3262525" y="2433293"/>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B74DF9BF-A483-47F0-9566-4FDB9AA4F08C}"/>
                </a:ext>
              </a:extLst>
            </p:cNvPr>
            <p:cNvSpPr/>
            <p:nvPr/>
          </p:nvSpPr>
          <p:spPr>
            <a:xfrm>
              <a:off x="4603117" y="2431775"/>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EB7D5AEB-1B53-40F1-AB0F-97E661B39FED}"/>
                </a:ext>
              </a:extLst>
            </p:cNvPr>
            <p:cNvSpPr/>
            <p:nvPr/>
          </p:nvSpPr>
          <p:spPr>
            <a:xfrm>
              <a:off x="6109926" y="2440376"/>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9770544D-CE65-4A0E-9387-360F3BB78BB5}"/>
                </a:ext>
              </a:extLst>
            </p:cNvPr>
            <p:cNvSpPr/>
            <p:nvPr/>
          </p:nvSpPr>
          <p:spPr>
            <a:xfrm>
              <a:off x="7625408" y="2432955"/>
              <a:ext cx="144773" cy="112308"/>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0" name="Group 169">
            <a:extLst>
              <a:ext uri="{FF2B5EF4-FFF2-40B4-BE49-F238E27FC236}">
                <a16:creationId xmlns:a16="http://schemas.microsoft.com/office/drawing/2014/main" id="{4388D9D2-5EAF-4D16-9D91-F15C887DFB16}"/>
              </a:ext>
            </a:extLst>
          </p:cNvPr>
          <p:cNvGrpSpPr/>
          <p:nvPr/>
        </p:nvGrpSpPr>
        <p:grpSpPr>
          <a:xfrm>
            <a:off x="888575" y="2698388"/>
            <a:ext cx="7328741" cy="983603"/>
            <a:chOff x="888575" y="2698388"/>
            <a:chExt cx="7328741" cy="983603"/>
          </a:xfrm>
        </p:grpSpPr>
        <p:sp>
          <p:nvSpPr>
            <p:cNvPr id="11" name="Rectangle: Rounded Corners 10">
              <a:extLst>
                <a:ext uri="{FF2B5EF4-FFF2-40B4-BE49-F238E27FC236}">
                  <a16:creationId xmlns:a16="http://schemas.microsoft.com/office/drawing/2014/main" id="{4ED389D5-35FD-4637-A49B-C2D8D0171CD0}"/>
                </a:ext>
              </a:extLst>
            </p:cNvPr>
            <p:cNvSpPr/>
            <p:nvPr/>
          </p:nvSpPr>
          <p:spPr>
            <a:xfrm>
              <a:off x="3207640" y="3206855"/>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1687C340-A81D-4935-A07F-F83FE379DA1B}"/>
                </a:ext>
              </a:extLst>
            </p:cNvPr>
            <p:cNvSpPr/>
            <p:nvPr/>
          </p:nvSpPr>
          <p:spPr>
            <a:xfrm>
              <a:off x="6102471" y="3207914"/>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DF80987C-EF85-496F-8D47-EB315ABE0150}"/>
                </a:ext>
              </a:extLst>
            </p:cNvPr>
            <p:cNvSpPr/>
            <p:nvPr/>
          </p:nvSpPr>
          <p:spPr>
            <a:xfrm>
              <a:off x="7592215" y="3214303"/>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753EA3F0-4D6C-4D1A-8E1C-0D460DEADA4D}"/>
                </a:ext>
              </a:extLst>
            </p:cNvPr>
            <p:cNvSpPr/>
            <p:nvPr/>
          </p:nvSpPr>
          <p:spPr>
            <a:xfrm>
              <a:off x="3256348" y="3501290"/>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05AACC1-954C-421C-90E2-467B61BDC679}"/>
                </a:ext>
              </a:extLst>
            </p:cNvPr>
            <p:cNvSpPr/>
            <p:nvPr/>
          </p:nvSpPr>
          <p:spPr>
            <a:xfrm>
              <a:off x="3256348" y="3369484"/>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C9061FE-A4CC-42D8-9478-FE3E8F74FDB6}"/>
                </a:ext>
              </a:extLst>
            </p:cNvPr>
            <p:cNvSpPr/>
            <p:nvPr/>
          </p:nvSpPr>
          <p:spPr>
            <a:xfrm>
              <a:off x="3256348" y="3237677"/>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3C011C01-CEFA-4005-B0FE-AAA8DF6FBC4B}"/>
                </a:ext>
              </a:extLst>
            </p:cNvPr>
            <p:cNvSpPr/>
            <p:nvPr/>
          </p:nvSpPr>
          <p:spPr>
            <a:xfrm>
              <a:off x="3199843" y="2760578"/>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 name="Oval 17">
              <a:extLst>
                <a:ext uri="{FF2B5EF4-FFF2-40B4-BE49-F238E27FC236}">
                  <a16:creationId xmlns:a16="http://schemas.microsoft.com/office/drawing/2014/main" id="{BAF69689-7C9C-4F20-8AB6-DE0A8C339324}"/>
                </a:ext>
              </a:extLst>
            </p:cNvPr>
            <p:cNvSpPr/>
            <p:nvPr/>
          </p:nvSpPr>
          <p:spPr>
            <a:xfrm>
              <a:off x="3248554" y="3055011"/>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7FBFD1C-2374-4F3F-BD71-6D42BCD47389}"/>
                </a:ext>
              </a:extLst>
            </p:cNvPr>
            <p:cNvSpPr/>
            <p:nvPr/>
          </p:nvSpPr>
          <p:spPr>
            <a:xfrm>
              <a:off x="3248554" y="2923206"/>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778859F6-AFE0-4AA6-9FD0-7E99E35C0C76}"/>
                </a:ext>
              </a:extLst>
            </p:cNvPr>
            <p:cNvSpPr/>
            <p:nvPr/>
          </p:nvSpPr>
          <p:spPr>
            <a:xfrm>
              <a:off x="3248554" y="2791399"/>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4A741F29-92B1-4CC3-B6AC-63CCBC21A1C6}"/>
                </a:ext>
              </a:extLst>
            </p:cNvPr>
            <p:cNvSpPr/>
            <p:nvPr/>
          </p:nvSpPr>
          <p:spPr>
            <a:xfrm>
              <a:off x="4594595" y="2726609"/>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CEA49300-9A3B-428E-ACB2-D5A2C3E9E7C8}"/>
                </a:ext>
              </a:extLst>
            </p:cNvPr>
            <p:cNvSpPr/>
            <p:nvPr/>
          </p:nvSpPr>
          <p:spPr>
            <a:xfrm>
              <a:off x="4643306" y="3021042"/>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E88BC7A-0EFE-4AD3-8833-7BAB6EED1452}"/>
                </a:ext>
              </a:extLst>
            </p:cNvPr>
            <p:cNvSpPr/>
            <p:nvPr/>
          </p:nvSpPr>
          <p:spPr>
            <a:xfrm>
              <a:off x="4643306" y="2889236"/>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7DE93E3-5F18-45FF-9804-60FD414E32D0}"/>
                </a:ext>
              </a:extLst>
            </p:cNvPr>
            <p:cNvSpPr/>
            <p:nvPr/>
          </p:nvSpPr>
          <p:spPr>
            <a:xfrm>
              <a:off x="4643306" y="2757430"/>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35FE932E-7F1E-4274-BEDE-A4DD9469460A}"/>
                </a:ext>
              </a:extLst>
            </p:cNvPr>
            <p:cNvSpPr/>
            <p:nvPr/>
          </p:nvSpPr>
          <p:spPr>
            <a:xfrm>
              <a:off x="4616867" y="3184192"/>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Oval 25">
              <a:extLst>
                <a:ext uri="{FF2B5EF4-FFF2-40B4-BE49-F238E27FC236}">
                  <a16:creationId xmlns:a16="http://schemas.microsoft.com/office/drawing/2014/main" id="{45616D7F-EC98-499E-A4F4-D6A6E80BD1C8}"/>
                </a:ext>
              </a:extLst>
            </p:cNvPr>
            <p:cNvSpPr/>
            <p:nvPr/>
          </p:nvSpPr>
          <p:spPr>
            <a:xfrm>
              <a:off x="4665576" y="3478627"/>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19A9AB9C-485E-40F5-A189-0DE3AE0DA7AB}"/>
                </a:ext>
              </a:extLst>
            </p:cNvPr>
            <p:cNvSpPr/>
            <p:nvPr/>
          </p:nvSpPr>
          <p:spPr>
            <a:xfrm>
              <a:off x="4665576" y="3346821"/>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724A61A4-257B-4B16-AE50-DC8E0FD5767D}"/>
                </a:ext>
              </a:extLst>
            </p:cNvPr>
            <p:cNvSpPr/>
            <p:nvPr/>
          </p:nvSpPr>
          <p:spPr>
            <a:xfrm>
              <a:off x="4665576" y="3215014"/>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31F181A6-E00C-4C4B-B0C5-F4355768F532}"/>
                </a:ext>
              </a:extLst>
            </p:cNvPr>
            <p:cNvSpPr/>
            <p:nvPr/>
          </p:nvSpPr>
          <p:spPr>
            <a:xfrm>
              <a:off x="6091973" y="2750041"/>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Oval 29">
              <a:extLst>
                <a:ext uri="{FF2B5EF4-FFF2-40B4-BE49-F238E27FC236}">
                  <a16:creationId xmlns:a16="http://schemas.microsoft.com/office/drawing/2014/main" id="{3746CB12-D9A8-4EA1-9521-0D042854DA42}"/>
                </a:ext>
              </a:extLst>
            </p:cNvPr>
            <p:cNvSpPr/>
            <p:nvPr/>
          </p:nvSpPr>
          <p:spPr>
            <a:xfrm>
              <a:off x="6128910" y="3044763"/>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59CA4A1-6AE3-42C4-85C5-33204E59C382}"/>
                </a:ext>
              </a:extLst>
            </p:cNvPr>
            <p:cNvSpPr/>
            <p:nvPr/>
          </p:nvSpPr>
          <p:spPr>
            <a:xfrm>
              <a:off x="6128910" y="2912956"/>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A4FED349-AE9E-41F0-9E6A-619C6B3558C9}"/>
                </a:ext>
              </a:extLst>
            </p:cNvPr>
            <p:cNvSpPr/>
            <p:nvPr/>
          </p:nvSpPr>
          <p:spPr>
            <a:xfrm>
              <a:off x="6128910" y="2781150"/>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7CA0E06-055B-485B-BA58-0D32E764BE0A}"/>
                </a:ext>
              </a:extLst>
            </p:cNvPr>
            <p:cNvSpPr/>
            <p:nvPr/>
          </p:nvSpPr>
          <p:spPr>
            <a:xfrm>
              <a:off x="6151182" y="3502348"/>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FBC5BD8-6D73-43BF-BF08-4445A1802364}"/>
                </a:ext>
              </a:extLst>
            </p:cNvPr>
            <p:cNvSpPr/>
            <p:nvPr/>
          </p:nvSpPr>
          <p:spPr>
            <a:xfrm>
              <a:off x="6151182" y="3370542"/>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0D98A47-8AC1-4AE2-A6AE-7D97247405F9}"/>
                </a:ext>
              </a:extLst>
            </p:cNvPr>
            <p:cNvSpPr/>
            <p:nvPr/>
          </p:nvSpPr>
          <p:spPr>
            <a:xfrm>
              <a:off x="6142767" y="3246586"/>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7369F0F8-EF2B-4081-B838-F7105C20C77A}"/>
                </a:ext>
              </a:extLst>
            </p:cNvPr>
            <p:cNvSpPr/>
            <p:nvPr/>
          </p:nvSpPr>
          <p:spPr>
            <a:xfrm>
              <a:off x="7568606" y="2757354"/>
              <a:ext cx="255120" cy="426763"/>
            </a:xfrm>
            <a:prstGeom prst="round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8EAB3455-E767-4669-892C-17914BE2E181}"/>
                </a:ext>
              </a:extLst>
            </p:cNvPr>
            <p:cNvSpPr/>
            <p:nvPr/>
          </p:nvSpPr>
          <p:spPr>
            <a:xfrm>
              <a:off x="7618655" y="3051153"/>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45DB6DAB-2605-48C0-8336-5C770A606D04}"/>
                </a:ext>
              </a:extLst>
            </p:cNvPr>
            <p:cNvSpPr/>
            <p:nvPr/>
          </p:nvSpPr>
          <p:spPr>
            <a:xfrm>
              <a:off x="7618655" y="2919346"/>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0DA7D0F-2F7F-411D-90D3-52C7E42FB245}"/>
                </a:ext>
              </a:extLst>
            </p:cNvPr>
            <p:cNvSpPr/>
            <p:nvPr/>
          </p:nvSpPr>
          <p:spPr>
            <a:xfrm>
              <a:off x="7618655" y="2787539"/>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22AA1267-51FB-491D-94C2-6D09AB3F7F11}"/>
                </a:ext>
              </a:extLst>
            </p:cNvPr>
            <p:cNvSpPr/>
            <p:nvPr/>
          </p:nvSpPr>
          <p:spPr>
            <a:xfrm>
              <a:off x="7640925" y="3508738"/>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0BC777FF-C27E-4FB2-BA38-FEC3F457D66A}"/>
                </a:ext>
              </a:extLst>
            </p:cNvPr>
            <p:cNvSpPr/>
            <p:nvPr/>
          </p:nvSpPr>
          <p:spPr>
            <a:xfrm>
              <a:off x="7640925" y="3376932"/>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7CDCB27F-D23B-4A1E-A0FC-247FA5816532}"/>
                </a:ext>
              </a:extLst>
            </p:cNvPr>
            <p:cNvSpPr/>
            <p:nvPr/>
          </p:nvSpPr>
          <p:spPr>
            <a:xfrm>
              <a:off x="7640925" y="3245125"/>
              <a:ext cx="149237" cy="89036"/>
            </a:xfrm>
            <a:prstGeom prst="ellipse">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18532A54-834C-4599-A717-A88A26C424C2}"/>
                </a:ext>
              </a:extLst>
            </p:cNvPr>
            <p:cNvSpPr/>
            <p:nvPr/>
          </p:nvSpPr>
          <p:spPr>
            <a:xfrm>
              <a:off x="2647601" y="2698388"/>
              <a:ext cx="5569715" cy="98360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9BCCB50E-C1AF-4AF5-A36D-F8D2714CEB93}"/>
                </a:ext>
              </a:extLst>
            </p:cNvPr>
            <p:cNvSpPr txBox="1"/>
            <p:nvPr/>
          </p:nvSpPr>
          <p:spPr>
            <a:xfrm>
              <a:off x="888575" y="3231965"/>
              <a:ext cx="1663500" cy="369332"/>
            </a:xfrm>
            <a:prstGeom prst="rect">
              <a:avLst/>
            </a:prstGeom>
            <a:noFill/>
          </p:spPr>
          <p:txBody>
            <a:bodyPr wrap="square" rtlCol="0">
              <a:spAutoFit/>
            </a:bodyPr>
            <a:lstStyle/>
            <a:p>
              <a:r>
                <a:rPr lang="en-IN" b="1" dirty="0"/>
                <a:t>H, hidden layer</a:t>
              </a:r>
              <a:endParaRPr lang="en-US" b="1" dirty="0"/>
            </a:p>
          </p:txBody>
        </p:sp>
        <p:sp>
          <p:nvSpPr>
            <p:cNvPr id="73" name="TextBox 72">
              <a:extLst>
                <a:ext uri="{FF2B5EF4-FFF2-40B4-BE49-F238E27FC236}">
                  <a16:creationId xmlns:a16="http://schemas.microsoft.com/office/drawing/2014/main" id="{1899861F-AD63-4249-BC33-C3AC0F779E9D}"/>
                </a:ext>
              </a:extLst>
            </p:cNvPr>
            <p:cNvSpPr txBox="1"/>
            <p:nvPr/>
          </p:nvSpPr>
          <p:spPr>
            <a:xfrm>
              <a:off x="2800683" y="2732785"/>
              <a:ext cx="472457" cy="369332"/>
            </a:xfrm>
            <a:prstGeom prst="rect">
              <a:avLst/>
            </a:prstGeom>
            <a:noFill/>
          </p:spPr>
          <p:txBody>
            <a:bodyPr wrap="square" rtlCol="0">
              <a:spAutoFit/>
            </a:bodyPr>
            <a:lstStyle/>
            <a:p>
              <a:r>
                <a:rPr lang="en-IN" dirty="0"/>
                <a:t>h1</a:t>
              </a:r>
              <a:endParaRPr lang="en-US" dirty="0"/>
            </a:p>
          </p:txBody>
        </p:sp>
        <p:sp>
          <p:nvSpPr>
            <p:cNvPr id="74" name="TextBox 73">
              <a:extLst>
                <a:ext uri="{FF2B5EF4-FFF2-40B4-BE49-F238E27FC236}">
                  <a16:creationId xmlns:a16="http://schemas.microsoft.com/office/drawing/2014/main" id="{F9BB13C8-0F8D-4B51-BF5C-36FC93BF7D31}"/>
                </a:ext>
              </a:extLst>
            </p:cNvPr>
            <p:cNvSpPr txBox="1"/>
            <p:nvPr/>
          </p:nvSpPr>
          <p:spPr>
            <a:xfrm>
              <a:off x="4146494" y="2717457"/>
              <a:ext cx="472457" cy="369332"/>
            </a:xfrm>
            <a:prstGeom prst="rect">
              <a:avLst/>
            </a:prstGeom>
            <a:noFill/>
          </p:spPr>
          <p:txBody>
            <a:bodyPr wrap="square" rtlCol="0">
              <a:spAutoFit/>
            </a:bodyPr>
            <a:lstStyle/>
            <a:p>
              <a:r>
                <a:rPr lang="en-IN" dirty="0"/>
                <a:t>h2</a:t>
              </a:r>
              <a:endParaRPr lang="en-US" dirty="0"/>
            </a:p>
          </p:txBody>
        </p:sp>
        <p:sp>
          <p:nvSpPr>
            <p:cNvPr id="75" name="TextBox 74">
              <a:extLst>
                <a:ext uri="{FF2B5EF4-FFF2-40B4-BE49-F238E27FC236}">
                  <a16:creationId xmlns:a16="http://schemas.microsoft.com/office/drawing/2014/main" id="{7CE5247A-2C44-409E-AC94-2751271A222D}"/>
                </a:ext>
              </a:extLst>
            </p:cNvPr>
            <p:cNvSpPr txBox="1"/>
            <p:nvPr/>
          </p:nvSpPr>
          <p:spPr>
            <a:xfrm>
              <a:off x="5616330" y="2712694"/>
              <a:ext cx="472457" cy="369332"/>
            </a:xfrm>
            <a:prstGeom prst="rect">
              <a:avLst/>
            </a:prstGeom>
            <a:noFill/>
          </p:spPr>
          <p:txBody>
            <a:bodyPr wrap="square" rtlCol="0">
              <a:spAutoFit/>
            </a:bodyPr>
            <a:lstStyle/>
            <a:p>
              <a:r>
                <a:rPr lang="en-IN" dirty="0"/>
                <a:t>h3</a:t>
              </a:r>
              <a:endParaRPr lang="en-US" dirty="0"/>
            </a:p>
          </p:txBody>
        </p:sp>
        <p:sp>
          <p:nvSpPr>
            <p:cNvPr id="76" name="TextBox 75">
              <a:extLst>
                <a:ext uri="{FF2B5EF4-FFF2-40B4-BE49-F238E27FC236}">
                  <a16:creationId xmlns:a16="http://schemas.microsoft.com/office/drawing/2014/main" id="{CA8A61BD-5BFC-4A1E-BDB0-D3F09595ABD3}"/>
                </a:ext>
              </a:extLst>
            </p:cNvPr>
            <p:cNvSpPr txBox="1"/>
            <p:nvPr/>
          </p:nvSpPr>
          <p:spPr>
            <a:xfrm>
              <a:off x="7131277" y="2719134"/>
              <a:ext cx="472457" cy="369332"/>
            </a:xfrm>
            <a:prstGeom prst="rect">
              <a:avLst/>
            </a:prstGeom>
            <a:noFill/>
          </p:spPr>
          <p:txBody>
            <a:bodyPr wrap="square" rtlCol="0">
              <a:spAutoFit/>
            </a:bodyPr>
            <a:lstStyle/>
            <a:p>
              <a:r>
                <a:rPr lang="en-IN" dirty="0" err="1"/>
                <a:t>hN</a:t>
              </a:r>
              <a:endParaRPr lang="en-US" dirty="0"/>
            </a:p>
          </p:txBody>
        </p:sp>
        <p:cxnSp>
          <p:nvCxnSpPr>
            <p:cNvPr id="145" name="Straight Connector 144">
              <a:extLst>
                <a:ext uri="{FF2B5EF4-FFF2-40B4-BE49-F238E27FC236}">
                  <a16:creationId xmlns:a16="http://schemas.microsoft.com/office/drawing/2014/main" id="{DB5314CE-58C9-4826-BBDF-A4AEE2D99C1B}"/>
                </a:ext>
              </a:extLst>
            </p:cNvPr>
            <p:cNvCxnSpPr/>
            <p:nvPr/>
          </p:nvCxnSpPr>
          <p:spPr>
            <a:xfrm flipV="1">
              <a:off x="6511762" y="2993532"/>
              <a:ext cx="892175" cy="8600"/>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
        <p:nvSpPr>
          <p:cNvPr id="154" name="TextBox 153">
            <a:extLst>
              <a:ext uri="{FF2B5EF4-FFF2-40B4-BE49-F238E27FC236}">
                <a16:creationId xmlns:a16="http://schemas.microsoft.com/office/drawing/2014/main" id="{CC092D28-9654-4B1C-9CF8-CB1F05E1F03D}"/>
              </a:ext>
            </a:extLst>
          </p:cNvPr>
          <p:cNvSpPr txBox="1"/>
          <p:nvPr/>
        </p:nvSpPr>
        <p:spPr>
          <a:xfrm>
            <a:off x="8644068" y="3547745"/>
            <a:ext cx="2277208" cy="707886"/>
          </a:xfrm>
          <a:prstGeom prst="rect">
            <a:avLst/>
          </a:prstGeom>
          <a:noFill/>
        </p:spPr>
        <p:txBody>
          <a:bodyPr wrap="square" rtlCol="0">
            <a:spAutoFit/>
          </a:bodyPr>
          <a:lstStyle/>
          <a:p>
            <a:pPr algn="ctr"/>
            <a:r>
              <a:rPr lang="en-US" sz="2000" b="1" dirty="0"/>
              <a:t>Final feature representation</a:t>
            </a:r>
          </a:p>
        </p:txBody>
      </p:sp>
      <p:sp>
        <p:nvSpPr>
          <p:cNvPr id="155" name="TextBox 154">
            <a:extLst>
              <a:ext uri="{FF2B5EF4-FFF2-40B4-BE49-F238E27FC236}">
                <a16:creationId xmlns:a16="http://schemas.microsoft.com/office/drawing/2014/main" id="{9100AF66-7BAC-433E-BCA6-D3FCB0AAEE28}"/>
              </a:ext>
            </a:extLst>
          </p:cNvPr>
          <p:cNvSpPr txBox="1"/>
          <p:nvPr/>
        </p:nvSpPr>
        <p:spPr>
          <a:xfrm>
            <a:off x="10325799" y="2420728"/>
            <a:ext cx="1829579" cy="1292662"/>
          </a:xfrm>
          <a:prstGeom prst="rect">
            <a:avLst/>
          </a:prstGeom>
          <a:noFill/>
        </p:spPr>
        <p:txBody>
          <a:bodyPr wrap="square" rtlCol="0">
            <a:spAutoFit/>
          </a:bodyPr>
          <a:lstStyle/>
          <a:p>
            <a:pPr algn="ctr"/>
            <a:r>
              <a:rPr lang="en-IN" sz="2000" b="1" dirty="0"/>
              <a:t>Sentiment prediction, y</a:t>
            </a:r>
          </a:p>
          <a:p>
            <a:pPr algn="ctr"/>
            <a:r>
              <a:rPr lang="en-IN" sz="2000" b="1" dirty="0">
                <a:solidFill>
                  <a:srgbClr val="FF0000"/>
                </a:solidFill>
              </a:rPr>
              <a:t>(Company, -1)</a:t>
            </a:r>
            <a:endParaRPr lang="en-US" sz="2000" b="1" dirty="0">
              <a:solidFill>
                <a:srgbClr val="FF0000"/>
              </a:solidFill>
            </a:endParaRPr>
          </a:p>
          <a:p>
            <a:pPr algn="ctr"/>
            <a:endParaRPr lang="en-IN" b="1" dirty="0"/>
          </a:p>
        </p:txBody>
      </p:sp>
      <p:grpSp>
        <p:nvGrpSpPr>
          <p:cNvPr id="169" name="Group 168">
            <a:extLst>
              <a:ext uri="{FF2B5EF4-FFF2-40B4-BE49-F238E27FC236}">
                <a16:creationId xmlns:a16="http://schemas.microsoft.com/office/drawing/2014/main" id="{CE6FFC59-F7B8-4181-B65B-37240E6B1732}"/>
              </a:ext>
            </a:extLst>
          </p:cNvPr>
          <p:cNvGrpSpPr/>
          <p:nvPr/>
        </p:nvGrpSpPr>
        <p:grpSpPr>
          <a:xfrm>
            <a:off x="2764282" y="2998446"/>
            <a:ext cx="4960532" cy="1287193"/>
            <a:chOff x="2764282" y="2998446"/>
            <a:chExt cx="4960532" cy="1287193"/>
          </a:xfrm>
        </p:grpSpPr>
        <p:sp>
          <p:nvSpPr>
            <p:cNvPr id="3" name="Arrow: Curved Left 2">
              <a:extLst>
                <a:ext uri="{FF2B5EF4-FFF2-40B4-BE49-F238E27FC236}">
                  <a16:creationId xmlns:a16="http://schemas.microsoft.com/office/drawing/2014/main" id="{03016E86-7238-4FA0-975E-54391D75A400}"/>
                </a:ext>
              </a:extLst>
            </p:cNvPr>
            <p:cNvSpPr/>
            <p:nvPr/>
          </p:nvSpPr>
          <p:spPr>
            <a:xfrm rot="10800000">
              <a:off x="2764282" y="3001537"/>
              <a:ext cx="389405" cy="1268092"/>
            </a:xfrm>
            <a:prstGeom prst="curvedLeftArrow">
              <a:avLst>
                <a:gd name="adj1" fmla="val 15076"/>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Left 3">
              <a:extLst>
                <a:ext uri="{FF2B5EF4-FFF2-40B4-BE49-F238E27FC236}">
                  <a16:creationId xmlns:a16="http://schemas.microsoft.com/office/drawing/2014/main" id="{DFFC3E24-FD41-473E-93F0-E2452E07FC53}"/>
                </a:ext>
              </a:extLst>
            </p:cNvPr>
            <p:cNvSpPr/>
            <p:nvPr/>
          </p:nvSpPr>
          <p:spPr>
            <a:xfrm rot="10800000">
              <a:off x="4118057" y="2998446"/>
              <a:ext cx="389405" cy="1268092"/>
            </a:xfrm>
            <a:prstGeom prst="curvedLeftArrow">
              <a:avLst>
                <a:gd name="adj1" fmla="val 15076"/>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BF8B3AEA-7F57-4F80-B9B5-3860F77C9703}"/>
                </a:ext>
              </a:extLst>
            </p:cNvPr>
            <p:cNvSpPr/>
            <p:nvPr/>
          </p:nvSpPr>
          <p:spPr>
            <a:xfrm rot="10800000">
              <a:off x="5576261" y="3017547"/>
              <a:ext cx="389405" cy="1268092"/>
            </a:xfrm>
            <a:prstGeom prst="curvedLeftArrow">
              <a:avLst>
                <a:gd name="adj1" fmla="val 15076"/>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B2CBD158-41C5-4A98-A4CA-C6D888653CE4}"/>
                </a:ext>
              </a:extLst>
            </p:cNvPr>
            <p:cNvSpPr/>
            <p:nvPr/>
          </p:nvSpPr>
          <p:spPr>
            <a:xfrm rot="10800000">
              <a:off x="7020561" y="3012124"/>
              <a:ext cx="389405" cy="1268092"/>
            </a:xfrm>
            <a:prstGeom prst="curvedLeftArrow">
              <a:avLst>
                <a:gd name="adj1" fmla="val 15076"/>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Arrow Connector 6">
              <a:extLst>
                <a:ext uri="{FF2B5EF4-FFF2-40B4-BE49-F238E27FC236}">
                  <a16:creationId xmlns:a16="http://schemas.microsoft.com/office/drawing/2014/main" id="{69C2CCDB-4F11-4985-AB62-1FD6E97E571B}"/>
                </a:ext>
              </a:extLst>
            </p:cNvPr>
            <p:cNvCxnSpPr/>
            <p:nvPr/>
          </p:nvCxnSpPr>
          <p:spPr>
            <a:xfrm flipH="1" flipV="1">
              <a:off x="3298914" y="3685778"/>
              <a:ext cx="4281" cy="176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A5DB94F-4D99-4BE8-ABEF-40ED6A5F964F}"/>
                </a:ext>
              </a:extLst>
            </p:cNvPr>
            <p:cNvCxnSpPr/>
            <p:nvPr/>
          </p:nvCxnSpPr>
          <p:spPr>
            <a:xfrm flipH="1" flipV="1">
              <a:off x="4705280" y="3681992"/>
              <a:ext cx="4281" cy="176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B375E21-4795-4880-92EC-BC1A55076EAB}"/>
                </a:ext>
              </a:extLst>
            </p:cNvPr>
            <p:cNvCxnSpPr>
              <a:cxnSpLocks/>
            </p:cNvCxnSpPr>
            <p:nvPr/>
          </p:nvCxnSpPr>
          <p:spPr>
            <a:xfrm flipH="1" flipV="1">
              <a:off x="6208211" y="3713390"/>
              <a:ext cx="4281" cy="176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94D9ECC-B576-4924-9473-0F561BB3F02D}"/>
                </a:ext>
              </a:extLst>
            </p:cNvPr>
            <p:cNvCxnSpPr/>
            <p:nvPr/>
          </p:nvCxnSpPr>
          <p:spPr>
            <a:xfrm flipH="1" flipV="1">
              <a:off x="7720533" y="3698741"/>
              <a:ext cx="4281" cy="1761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519CD674-C907-4A97-8A3E-B48359C3BC1D}"/>
              </a:ext>
            </a:extLst>
          </p:cNvPr>
          <p:cNvGrpSpPr/>
          <p:nvPr/>
        </p:nvGrpSpPr>
        <p:grpSpPr>
          <a:xfrm>
            <a:off x="3424341" y="4111363"/>
            <a:ext cx="4693549" cy="569512"/>
            <a:chOff x="3424341" y="4111363"/>
            <a:chExt cx="4693549" cy="569512"/>
          </a:xfrm>
        </p:grpSpPr>
        <p:sp>
          <p:nvSpPr>
            <p:cNvPr id="108" name="Arrow: Curved Right 107">
              <a:extLst>
                <a:ext uri="{FF2B5EF4-FFF2-40B4-BE49-F238E27FC236}">
                  <a16:creationId xmlns:a16="http://schemas.microsoft.com/office/drawing/2014/main" id="{7A8F2D6F-D5B4-46F8-8954-6F19BBA2BD77}"/>
                </a:ext>
              </a:extLst>
            </p:cNvPr>
            <p:cNvSpPr/>
            <p:nvPr/>
          </p:nvSpPr>
          <p:spPr>
            <a:xfrm rot="11082366">
              <a:off x="7714314" y="4133237"/>
              <a:ext cx="403576" cy="544499"/>
            </a:xfrm>
            <a:prstGeom prst="curvedRightArrow">
              <a:avLst>
                <a:gd name="adj1" fmla="val 6363"/>
                <a:gd name="adj2" fmla="val 28469"/>
                <a:gd name="adj3" fmla="val 2148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Arrow: Curved Right 115">
              <a:extLst>
                <a:ext uri="{FF2B5EF4-FFF2-40B4-BE49-F238E27FC236}">
                  <a16:creationId xmlns:a16="http://schemas.microsoft.com/office/drawing/2014/main" id="{E58528DA-1502-4D90-B041-06FA6D64F285}"/>
                </a:ext>
              </a:extLst>
            </p:cNvPr>
            <p:cNvSpPr/>
            <p:nvPr/>
          </p:nvSpPr>
          <p:spPr>
            <a:xfrm rot="11082366">
              <a:off x="3424341" y="4120844"/>
              <a:ext cx="403576" cy="544600"/>
            </a:xfrm>
            <a:prstGeom prst="curvedRightArrow">
              <a:avLst>
                <a:gd name="adj1" fmla="val 6363"/>
                <a:gd name="adj2" fmla="val 28469"/>
                <a:gd name="adj3" fmla="val 2148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Arrow: Curved Right 116">
              <a:extLst>
                <a:ext uri="{FF2B5EF4-FFF2-40B4-BE49-F238E27FC236}">
                  <a16:creationId xmlns:a16="http://schemas.microsoft.com/office/drawing/2014/main" id="{EC0213A7-9CD2-4C23-9686-22C588E8E48B}"/>
                </a:ext>
              </a:extLst>
            </p:cNvPr>
            <p:cNvSpPr/>
            <p:nvPr/>
          </p:nvSpPr>
          <p:spPr>
            <a:xfrm rot="11082366">
              <a:off x="4795290" y="4111363"/>
              <a:ext cx="403576" cy="569512"/>
            </a:xfrm>
            <a:prstGeom prst="curvedRightArrow">
              <a:avLst>
                <a:gd name="adj1" fmla="val 6363"/>
                <a:gd name="adj2" fmla="val 28469"/>
                <a:gd name="adj3" fmla="val 2148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Arrow: Curved Right 117">
              <a:extLst>
                <a:ext uri="{FF2B5EF4-FFF2-40B4-BE49-F238E27FC236}">
                  <a16:creationId xmlns:a16="http://schemas.microsoft.com/office/drawing/2014/main" id="{D3CA6370-E660-4DC1-9FD5-DF9BDCE45F39}"/>
                </a:ext>
              </a:extLst>
            </p:cNvPr>
            <p:cNvSpPr/>
            <p:nvPr/>
          </p:nvSpPr>
          <p:spPr>
            <a:xfrm rot="11082366">
              <a:off x="6230763" y="4126271"/>
              <a:ext cx="403576" cy="545734"/>
            </a:xfrm>
            <a:prstGeom prst="curvedRightArrow">
              <a:avLst>
                <a:gd name="adj1" fmla="val 6363"/>
                <a:gd name="adj2" fmla="val 28469"/>
                <a:gd name="adj3" fmla="val 2148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6" name="Group 165">
            <a:extLst>
              <a:ext uri="{FF2B5EF4-FFF2-40B4-BE49-F238E27FC236}">
                <a16:creationId xmlns:a16="http://schemas.microsoft.com/office/drawing/2014/main" id="{E78FD7AB-9B14-4067-85CA-A22ADDC18A75}"/>
              </a:ext>
            </a:extLst>
          </p:cNvPr>
          <p:cNvGrpSpPr/>
          <p:nvPr/>
        </p:nvGrpSpPr>
        <p:grpSpPr>
          <a:xfrm>
            <a:off x="888575" y="3804774"/>
            <a:ext cx="7449568" cy="795659"/>
            <a:chOff x="888575" y="3804774"/>
            <a:chExt cx="7449568" cy="795659"/>
          </a:xfrm>
        </p:grpSpPr>
        <p:cxnSp>
          <p:nvCxnSpPr>
            <p:cNvPr id="109" name="Straight Arrow Connector 108">
              <a:extLst>
                <a:ext uri="{FF2B5EF4-FFF2-40B4-BE49-F238E27FC236}">
                  <a16:creationId xmlns:a16="http://schemas.microsoft.com/office/drawing/2014/main" id="{8BE5106F-5AFE-474A-8B7F-C8D97A1ED875}"/>
                </a:ext>
              </a:extLst>
            </p:cNvPr>
            <p:cNvCxnSpPr>
              <a:cxnSpLocks/>
              <a:endCxn id="114" idx="2"/>
            </p:cNvCxnSpPr>
            <p:nvPr/>
          </p:nvCxnSpPr>
          <p:spPr>
            <a:xfrm>
              <a:off x="3750137" y="4391656"/>
              <a:ext cx="667527" cy="7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7738AE1-7D2D-4FAE-9FB1-D94A10A17DC2}"/>
                </a:ext>
              </a:extLst>
            </p:cNvPr>
            <p:cNvCxnSpPr>
              <a:cxnSpLocks/>
              <a:stCxn id="114" idx="6"/>
              <a:endCxn id="113" idx="2"/>
            </p:cNvCxnSpPr>
            <p:nvPr/>
          </p:nvCxnSpPr>
          <p:spPr>
            <a:xfrm flipV="1">
              <a:off x="5122923" y="4391034"/>
              <a:ext cx="689611" cy="77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13E978D-6EBA-4121-AEDF-F828513DC9EC}"/>
                </a:ext>
              </a:extLst>
            </p:cNvPr>
            <p:cNvCxnSpPr>
              <a:cxnSpLocks/>
            </p:cNvCxnSpPr>
            <p:nvPr/>
          </p:nvCxnSpPr>
          <p:spPr>
            <a:xfrm flipH="1" flipV="1">
              <a:off x="5147526" y="3995778"/>
              <a:ext cx="704618" cy="33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73DB8E13-B0C2-48EE-B03A-77DB08F577C7}"/>
                </a:ext>
              </a:extLst>
            </p:cNvPr>
            <p:cNvSpPr/>
            <p:nvPr/>
          </p:nvSpPr>
          <p:spPr>
            <a:xfrm>
              <a:off x="7314965" y="4277823"/>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13" name="Oval 112">
              <a:extLst>
                <a:ext uri="{FF2B5EF4-FFF2-40B4-BE49-F238E27FC236}">
                  <a16:creationId xmlns:a16="http://schemas.microsoft.com/office/drawing/2014/main" id="{95C9B337-A5FB-406F-8165-2746687A3D2E}"/>
                </a:ext>
              </a:extLst>
            </p:cNvPr>
            <p:cNvSpPr/>
            <p:nvPr/>
          </p:nvSpPr>
          <p:spPr>
            <a:xfrm>
              <a:off x="5812533" y="4275267"/>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14" name="Oval 113">
              <a:extLst>
                <a:ext uri="{FF2B5EF4-FFF2-40B4-BE49-F238E27FC236}">
                  <a16:creationId xmlns:a16="http://schemas.microsoft.com/office/drawing/2014/main" id="{E8098959-37FE-40E3-92DB-54080F904BBF}"/>
                </a:ext>
              </a:extLst>
            </p:cNvPr>
            <p:cNvSpPr/>
            <p:nvPr/>
          </p:nvSpPr>
          <p:spPr>
            <a:xfrm>
              <a:off x="4417665" y="4283004"/>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19" name="Rectangle 118">
              <a:extLst>
                <a:ext uri="{FF2B5EF4-FFF2-40B4-BE49-F238E27FC236}">
                  <a16:creationId xmlns:a16="http://schemas.microsoft.com/office/drawing/2014/main" id="{B3E642C9-ACB3-4430-A32B-A19484589975}"/>
                </a:ext>
              </a:extLst>
            </p:cNvPr>
            <p:cNvSpPr/>
            <p:nvPr/>
          </p:nvSpPr>
          <p:spPr>
            <a:xfrm>
              <a:off x="2703006" y="3820689"/>
              <a:ext cx="5635137" cy="7507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E526482F-0D82-40E9-9243-9917ED043BA6}"/>
                </a:ext>
              </a:extLst>
            </p:cNvPr>
            <p:cNvSpPr/>
            <p:nvPr/>
          </p:nvSpPr>
          <p:spPr>
            <a:xfrm>
              <a:off x="3042870" y="3876003"/>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25" name="Oval 124">
              <a:extLst>
                <a:ext uri="{FF2B5EF4-FFF2-40B4-BE49-F238E27FC236}">
                  <a16:creationId xmlns:a16="http://schemas.microsoft.com/office/drawing/2014/main" id="{1D6C07FF-1F79-48BA-B0DA-443866536753}"/>
                </a:ext>
              </a:extLst>
            </p:cNvPr>
            <p:cNvSpPr/>
            <p:nvPr/>
          </p:nvSpPr>
          <p:spPr>
            <a:xfrm>
              <a:off x="4446409" y="3876003"/>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26" name="Oval 125">
              <a:extLst>
                <a:ext uri="{FF2B5EF4-FFF2-40B4-BE49-F238E27FC236}">
                  <a16:creationId xmlns:a16="http://schemas.microsoft.com/office/drawing/2014/main" id="{4CE1B519-71AC-4F87-8790-79BF39458174}"/>
                </a:ext>
              </a:extLst>
            </p:cNvPr>
            <p:cNvSpPr/>
            <p:nvPr/>
          </p:nvSpPr>
          <p:spPr>
            <a:xfrm>
              <a:off x="5848916" y="3885375"/>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27" name="Oval 126">
              <a:extLst>
                <a:ext uri="{FF2B5EF4-FFF2-40B4-BE49-F238E27FC236}">
                  <a16:creationId xmlns:a16="http://schemas.microsoft.com/office/drawing/2014/main" id="{1CBD7B49-FB09-49B0-8091-7FA959C8BAF4}"/>
                </a:ext>
              </a:extLst>
            </p:cNvPr>
            <p:cNvSpPr/>
            <p:nvPr/>
          </p:nvSpPr>
          <p:spPr>
            <a:xfrm>
              <a:off x="7321001" y="3883366"/>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sp>
          <p:nvSpPr>
            <p:cNvPr id="139" name="TextBox 138">
              <a:extLst>
                <a:ext uri="{FF2B5EF4-FFF2-40B4-BE49-F238E27FC236}">
                  <a16:creationId xmlns:a16="http://schemas.microsoft.com/office/drawing/2014/main" id="{48CCDDA9-CFBF-4615-9A52-59CFE1F8B16D}"/>
                </a:ext>
              </a:extLst>
            </p:cNvPr>
            <p:cNvSpPr txBox="1"/>
            <p:nvPr/>
          </p:nvSpPr>
          <p:spPr>
            <a:xfrm>
              <a:off x="888575" y="4002176"/>
              <a:ext cx="1149608" cy="369332"/>
            </a:xfrm>
            <a:prstGeom prst="rect">
              <a:avLst/>
            </a:prstGeom>
            <a:noFill/>
          </p:spPr>
          <p:txBody>
            <a:bodyPr wrap="square" rtlCol="0">
              <a:spAutoFit/>
            </a:bodyPr>
            <a:lstStyle/>
            <a:p>
              <a:r>
                <a:rPr lang="en-IN" b="1" dirty="0" err="1"/>
                <a:t>BiLSTM</a:t>
              </a:r>
              <a:endParaRPr lang="en-US" b="1" dirty="0"/>
            </a:p>
          </p:txBody>
        </p:sp>
        <p:sp>
          <p:nvSpPr>
            <p:cNvPr id="140" name="TextBox 139">
              <a:extLst>
                <a:ext uri="{FF2B5EF4-FFF2-40B4-BE49-F238E27FC236}">
                  <a16:creationId xmlns:a16="http://schemas.microsoft.com/office/drawing/2014/main" id="{140779B0-A4BE-47EE-953E-A38FF77A00DB}"/>
                </a:ext>
              </a:extLst>
            </p:cNvPr>
            <p:cNvSpPr txBox="1"/>
            <p:nvPr/>
          </p:nvSpPr>
          <p:spPr>
            <a:xfrm>
              <a:off x="2201336" y="3804774"/>
              <a:ext cx="1149608" cy="369332"/>
            </a:xfrm>
            <a:prstGeom prst="rect">
              <a:avLst/>
            </a:prstGeom>
            <a:noFill/>
          </p:spPr>
          <p:txBody>
            <a:bodyPr wrap="square" rtlCol="0">
              <a:spAutoFit/>
            </a:bodyPr>
            <a:lstStyle/>
            <a:p>
              <a:r>
                <a:rPr lang="en-IN" dirty="0"/>
                <a:t>L2</a:t>
              </a:r>
              <a:endParaRPr lang="en-US" dirty="0"/>
            </a:p>
          </p:txBody>
        </p:sp>
        <p:sp>
          <p:nvSpPr>
            <p:cNvPr id="141" name="TextBox 140">
              <a:extLst>
                <a:ext uri="{FF2B5EF4-FFF2-40B4-BE49-F238E27FC236}">
                  <a16:creationId xmlns:a16="http://schemas.microsoft.com/office/drawing/2014/main" id="{B6B8EAEF-ECF2-45AE-98C4-1BD8AB3E4B84}"/>
                </a:ext>
              </a:extLst>
            </p:cNvPr>
            <p:cNvSpPr txBox="1"/>
            <p:nvPr/>
          </p:nvSpPr>
          <p:spPr>
            <a:xfrm>
              <a:off x="2225832" y="4231101"/>
              <a:ext cx="1149608" cy="369332"/>
            </a:xfrm>
            <a:prstGeom prst="rect">
              <a:avLst/>
            </a:prstGeom>
            <a:noFill/>
          </p:spPr>
          <p:txBody>
            <a:bodyPr wrap="square" rtlCol="0">
              <a:spAutoFit/>
            </a:bodyPr>
            <a:lstStyle/>
            <a:p>
              <a:r>
                <a:rPr lang="en-IN" dirty="0"/>
                <a:t>L1</a:t>
              </a:r>
              <a:endParaRPr lang="en-US" dirty="0"/>
            </a:p>
          </p:txBody>
        </p:sp>
        <p:cxnSp>
          <p:nvCxnSpPr>
            <p:cNvPr id="142" name="Straight Arrow Connector 141">
              <a:extLst>
                <a:ext uri="{FF2B5EF4-FFF2-40B4-BE49-F238E27FC236}">
                  <a16:creationId xmlns:a16="http://schemas.microsoft.com/office/drawing/2014/main" id="{15337A6B-B321-4B93-8041-5C4F4E4708CD}"/>
                </a:ext>
              </a:extLst>
            </p:cNvPr>
            <p:cNvCxnSpPr>
              <a:cxnSpLocks/>
            </p:cNvCxnSpPr>
            <p:nvPr/>
          </p:nvCxnSpPr>
          <p:spPr>
            <a:xfrm flipH="1" flipV="1">
              <a:off x="3768879" y="3997787"/>
              <a:ext cx="704618" cy="33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EF6221A-1764-40B0-BA98-3D52E6A82AAB}"/>
                </a:ext>
              </a:extLst>
            </p:cNvPr>
            <p:cNvCxnSpPr>
              <a:cxnSpLocks/>
            </p:cNvCxnSpPr>
            <p:nvPr/>
          </p:nvCxnSpPr>
          <p:spPr>
            <a:xfrm>
              <a:off x="6990883" y="3999133"/>
              <a:ext cx="405936" cy="200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501C1E07-A9A4-4690-8212-BBFE63874B35}"/>
                </a:ext>
              </a:extLst>
            </p:cNvPr>
            <p:cNvCxnSpPr>
              <a:cxnSpLocks/>
            </p:cNvCxnSpPr>
            <p:nvPr/>
          </p:nvCxnSpPr>
          <p:spPr>
            <a:xfrm flipV="1">
              <a:off x="6528703" y="4388384"/>
              <a:ext cx="462180" cy="981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FF0A6245-4ACE-4532-A41A-D79ADB2B5B80}"/>
                </a:ext>
              </a:extLst>
            </p:cNvPr>
            <p:cNvCxnSpPr>
              <a:cxnSpLocks/>
              <a:endCxn id="112" idx="2"/>
            </p:cNvCxnSpPr>
            <p:nvPr/>
          </p:nvCxnSpPr>
          <p:spPr>
            <a:xfrm>
              <a:off x="7019462" y="4393143"/>
              <a:ext cx="295503" cy="4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EAD09714-1FC9-4177-8739-7DABFBF03614}"/>
                </a:ext>
              </a:extLst>
            </p:cNvPr>
            <p:cNvCxnSpPr>
              <a:cxnSpLocks/>
            </p:cNvCxnSpPr>
            <p:nvPr/>
          </p:nvCxnSpPr>
          <p:spPr>
            <a:xfrm flipH="1" flipV="1">
              <a:off x="6569752" y="3995778"/>
              <a:ext cx="338489" cy="67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14CDAEAE-DE3A-475D-9B9D-048FEB5E50B3}"/>
                </a:ext>
              </a:extLst>
            </p:cNvPr>
            <p:cNvSpPr/>
            <p:nvPr/>
          </p:nvSpPr>
          <p:spPr>
            <a:xfrm>
              <a:off x="3024892" y="4286899"/>
              <a:ext cx="705259" cy="2315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LSTM</a:t>
              </a:r>
              <a:endParaRPr lang="en-US" sz="1100" dirty="0"/>
            </a:p>
          </p:txBody>
        </p:sp>
      </p:grpSp>
      <p:grpSp>
        <p:nvGrpSpPr>
          <p:cNvPr id="164" name="Group 163">
            <a:extLst>
              <a:ext uri="{FF2B5EF4-FFF2-40B4-BE49-F238E27FC236}">
                <a16:creationId xmlns:a16="http://schemas.microsoft.com/office/drawing/2014/main" id="{CD085C13-BBCE-4D42-8130-121D47FD9A85}"/>
              </a:ext>
            </a:extLst>
          </p:cNvPr>
          <p:cNvGrpSpPr/>
          <p:nvPr/>
        </p:nvGrpSpPr>
        <p:grpSpPr>
          <a:xfrm>
            <a:off x="2258322" y="5397032"/>
            <a:ext cx="7185801" cy="1324196"/>
            <a:chOff x="2263879" y="5421066"/>
            <a:chExt cx="7185801" cy="1324196"/>
          </a:xfrm>
        </p:grpSpPr>
        <p:sp>
          <p:nvSpPr>
            <p:cNvPr id="128" name="TextBox 127">
              <a:extLst>
                <a:ext uri="{FF2B5EF4-FFF2-40B4-BE49-F238E27FC236}">
                  <a16:creationId xmlns:a16="http://schemas.microsoft.com/office/drawing/2014/main" id="{9593247F-CE60-4597-A6F1-CB4421C857FE}"/>
                </a:ext>
              </a:extLst>
            </p:cNvPr>
            <p:cNvSpPr txBox="1"/>
            <p:nvPr/>
          </p:nvSpPr>
          <p:spPr>
            <a:xfrm>
              <a:off x="3556169" y="5421066"/>
              <a:ext cx="4523841" cy="369332"/>
            </a:xfrm>
            <a:prstGeom prst="rect">
              <a:avLst/>
            </a:prstGeom>
            <a:noFill/>
          </p:spPr>
          <p:txBody>
            <a:bodyPr wrap="square" rtlCol="0">
              <a:spAutoFit/>
            </a:bodyPr>
            <a:lstStyle/>
            <a:p>
              <a:pPr algn="ctr"/>
              <a:r>
                <a:rPr lang="en-IN" b="1" dirty="0"/>
                <a:t>Input Sentence</a:t>
              </a:r>
              <a:endParaRPr lang="en-US" b="1" dirty="0"/>
            </a:p>
          </p:txBody>
        </p:sp>
        <p:sp>
          <p:nvSpPr>
            <p:cNvPr id="152" name="Rectangle 151">
              <a:extLst>
                <a:ext uri="{FF2B5EF4-FFF2-40B4-BE49-F238E27FC236}">
                  <a16:creationId xmlns:a16="http://schemas.microsoft.com/office/drawing/2014/main" id="{2D5C8F00-A53E-4787-AA2D-52C1FBD5C58F}"/>
                </a:ext>
              </a:extLst>
            </p:cNvPr>
            <p:cNvSpPr/>
            <p:nvPr/>
          </p:nvSpPr>
          <p:spPr>
            <a:xfrm>
              <a:off x="2263879" y="5821932"/>
              <a:ext cx="7185801" cy="923330"/>
            </a:xfrm>
            <a:prstGeom prst="rect">
              <a:avLst/>
            </a:prstGeom>
          </p:spPr>
          <p:txBody>
            <a:bodyPr wrap="square">
              <a:spAutoFit/>
            </a:bodyPr>
            <a:lstStyle/>
            <a:p>
              <a:pPr lvl="0" algn="ctr">
                <a:lnSpc>
                  <a:spcPct val="90000"/>
                </a:lnSpc>
                <a:spcBef>
                  <a:spcPts val="1000"/>
                </a:spcBef>
              </a:pPr>
              <a:r>
                <a:rPr lang="en-US" sz="2000" dirty="0">
                  <a:solidFill>
                    <a:schemeClr val="tx1">
                      <a:lumMod val="95000"/>
                      <a:lumOff val="5000"/>
                    </a:schemeClr>
                  </a:solidFill>
                </a:rPr>
                <a:t> The </a:t>
              </a:r>
              <a:r>
                <a:rPr lang="en-US" sz="2000" dirty="0">
                  <a:solidFill>
                    <a:srgbClr val="FF0000"/>
                  </a:solidFill>
                </a:rPr>
                <a:t>meeting</a:t>
              </a:r>
              <a:r>
                <a:rPr lang="en-US" sz="2000" dirty="0">
                  <a:solidFill>
                    <a:schemeClr val="tx1">
                      <a:lumMod val="95000"/>
                      <a:lumOff val="5000"/>
                    </a:schemeClr>
                  </a:solidFill>
                </a:rPr>
                <a:t> went well, but ###</a:t>
              </a:r>
              <a:r>
                <a:rPr lang="en-US" sz="2000" dirty="0">
                  <a:solidFill>
                    <a:srgbClr val="FF0000"/>
                  </a:solidFill>
                </a:rPr>
                <a:t> company</a:t>
              </a:r>
              <a:r>
                <a:rPr lang="en-US" sz="2000" dirty="0">
                  <a:solidFill>
                    <a:prstClr val="black"/>
                  </a:solidFill>
                </a:rPr>
                <a:t>  has raised its </a:t>
              </a:r>
              <a:r>
                <a:rPr lang="en-US" sz="2000" dirty="0"/>
                <a:t>concerns</a:t>
              </a:r>
              <a:r>
                <a:rPr lang="en-US" sz="2000" dirty="0">
                  <a:solidFill>
                    <a:prstClr val="black"/>
                  </a:solidFill>
                </a:rPr>
                <a:t> regarding the model proposed in terms of scalability and real time application.</a:t>
              </a:r>
            </a:p>
          </p:txBody>
        </p:sp>
      </p:grpSp>
      <p:sp>
        <p:nvSpPr>
          <p:cNvPr id="153" name="Rectangle 152">
            <a:extLst>
              <a:ext uri="{FF2B5EF4-FFF2-40B4-BE49-F238E27FC236}">
                <a16:creationId xmlns:a16="http://schemas.microsoft.com/office/drawing/2014/main" id="{848D74E3-A2FD-4BB3-A05A-080440E46F5B}"/>
              </a:ext>
            </a:extLst>
          </p:cNvPr>
          <p:cNvSpPr/>
          <p:nvPr/>
        </p:nvSpPr>
        <p:spPr>
          <a:xfrm>
            <a:off x="750632" y="2347865"/>
            <a:ext cx="1162363" cy="400110"/>
          </a:xfrm>
          <a:prstGeom prst="rect">
            <a:avLst/>
          </a:prstGeom>
        </p:spPr>
        <p:txBody>
          <a:bodyPr wrap="square">
            <a:spAutoFit/>
          </a:bodyPr>
          <a:lstStyle/>
          <a:p>
            <a:r>
              <a:rPr lang="en-IN" sz="2000">
                <a:solidFill>
                  <a:srgbClr val="FF0000"/>
                </a:solidFill>
              </a:rPr>
              <a:t>C</a:t>
            </a:r>
            <a:r>
              <a:rPr lang="en-US" sz="2000">
                <a:solidFill>
                  <a:srgbClr val="FF0000"/>
                </a:solidFill>
              </a:rPr>
              <a:t>ompany</a:t>
            </a:r>
            <a:endParaRPr lang="en-US" sz="2000" dirty="0">
              <a:solidFill>
                <a:srgbClr val="FF0000"/>
              </a:solidFill>
            </a:endParaRPr>
          </a:p>
        </p:txBody>
      </p:sp>
      <p:graphicFrame>
        <p:nvGraphicFramePr>
          <p:cNvPr id="156" name="Table 155">
            <a:extLst>
              <a:ext uri="{FF2B5EF4-FFF2-40B4-BE49-F238E27FC236}">
                <a16:creationId xmlns:a16="http://schemas.microsoft.com/office/drawing/2014/main" id="{09EA2C3C-EC28-425C-A803-87CB931A7151}"/>
              </a:ext>
            </a:extLst>
          </p:cNvPr>
          <p:cNvGraphicFramePr>
            <a:graphicFrameLocks noGrp="1"/>
          </p:cNvGraphicFramePr>
          <p:nvPr/>
        </p:nvGraphicFramePr>
        <p:xfrm>
          <a:off x="8479790" y="4282420"/>
          <a:ext cx="2987366" cy="187071"/>
        </p:xfrm>
        <a:graphic>
          <a:graphicData uri="http://schemas.openxmlformats.org/drawingml/2006/table">
            <a:tbl>
              <a:tblPr firstRow="1" firstCol="1" bandRow="1">
                <a:tableStyleId>{616DA210-FB5B-4158-B5E0-FEB733F419BA}</a:tableStyleId>
              </a:tblPr>
              <a:tblGrid>
                <a:gridCol w="426899">
                  <a:extLst>
                    <a:ext uri="{9D8B030D-6E8A-4147-A177-3AD203B41FA5}">
                      <a16:colId xmlns:a16="http://schemas.microsoft.com/office/drawing/2014/main" val="3578057702"/>
                    </a:ext>
                  </a:extLst>
                </a:gridCol>
                <a:gridCol w="547544">
                  <a:extLst>
                    <a:ext uri="{9D8B030D-6E8A-4147-A177-3AD203B41FA5}">
                      <a16:colId xmlns:a16="http://schemas.microsoft.com/office/drawing/2014/main" val="1373740271"/>
                    </a:ext>
                  </a:extLst>
                </a:gridCol>
                <a:gridCol w="350608">
                  <a:extLst>
                    <a:ext uri="{9D8B030D-6E8A-4147-A177-3AD203B41FA5}">
                      <a16:colId xmlns:a16="http://schemas.microsoft.com/office/drawing/2014/main" val="2311063412"/>
                    </a:ext>
                  </a:extLst>
                </a:gridCol>
                <a:gridCol w="493909">
                  <a:extLst>
                    <a:ext uri="{9D8B030D-6E8A-4147-A177-3AD203B41FA5}">
                      <a16:colId xmlns:a16="http://schemas.microsoft.com/office/drawing/2014/main" val="405611255"/>
                    </a:ext>
                  </a:extLst>
                </a:gridCol>
                <a:gridCol w="556825">
                  <a:extLst>
                    <a:ext uri="{9D8B030D-6E8A-4147-A177-3AD203B41FA5}">
                      <a16:colId xmlns:a16="http://schemas.microsoft.com/office/drawing/2014/main" val="3479836574"/>
                    </a:ext>
                  </a:extLst>
                </a:gridCol>
                <a:gridCol w="231083">
                  <a:extLst>
                    <a:ext uri="{9D8B030D-6E8A-4147-A177-3AD203B41FA5}">
                      <a16:colId xmlns:a16="http://schemas.microsoft.com/office/drawing/2014/main" val="1474130376"/>
                    </a:ext>
                  </a:extLst>
                </a:gridCol>
                <a:gridCol w="380498">
                  <a:extLst>
                    <a:ext uri="{9D8B030D-6E8A-4147-A177-3AD203B41FA5}">
                      <a16:colId xmlns:a16="http://schemas.microsoft.com/office/drawing/2014/main" val="1203137242"/>
                    </a:ext>
                  </a:extLst>
                </a:gridCol>
              </a:tblGrid>
              <a:tr h="152637">
                <a:tc>
                  <a:txBody>
                    <a:bodyPr/>
                    <a:lstStyle/>
                    <a:p>
                      <a:pPr algn="r">
                        <a:lnSpc>
                          <a:spcPct val="107000"/>
                        </a:lnSpc>
                        <a:spcAft>
                          <a:spcPts val="0"/>
                        </a:spcAft>
                      </a:pPr>
                      <a:r>
                        <a:rPr lang="en-US" sz="1200" dirty="0">
                          <a:effectLst/>
                        </a:rPr>
                        <a:t>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200" dirty="0">
                          <a:effectLst/>
                        </a:rPr>
                        <a:t>- 0.17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200" dirty="0">
                          <a:effectLst/>
                        </a:rPr>
                        <a:t>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-0.04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0</a:t>
                      </a:r>
                      <a:r>
                        <a:rPr lang="en-US" sz="12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7173527"/>
                  </a:ext>
                </a:extLst>
              </a:tr>
            </a:tbl>
          </a:graphicData>
        </a:graphic>
      </p:graphicFrame>
      <p:cxnSp>
        <p:nvCxnSpPr>
          <p:cNvPr id="239" name="Straight Arrow Connector 238">
            <a:extLst>
              <a:ext uri="{FF2B5EF4-FFF2-40B4-BE49-F238E27FC236}">
                <a16:creationId xmlns:a16="http://schemas.microsoft.com/office/drawing/2014/main" id="{048EDAB4-16F7-4FCF-91DD-0EA64C67060D}"/>
              </a:ext>
            </a:extLst>
          </p:cNvPr>
          <p:cNvCxnSpPr>
            <a:cxnSpLocks/>
            <a:stCxn id="67" idx="3"/>
            <a:endCxn id="68" idx="2"/>
          </p:cNvCxnSpPr>
          <p:nvPr/>
        </p:nvCxnSpPr>
        <p:spPr>
          <a:xfrm>
            <a:off x="8217316" y="3190190"/>
            <a:ext cx="352814" cy="5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3BFC8B4-F17C-4CB3-81D3-09664254C0B2}"/>
              </a:ext>
            </a:extLst>
          </p:cNvPr>
          <p:cNvSpPr>
            <a:spLocks noGrp="1"/>
          </p:cNvSpPr>
          <p:nvPr>
            <p:ph type="sldNum" sz="quarter" idx="12"/>
          </p:nvPr>
        </p:nvSpPr>
        <p:spPr/>
        <p:txBody>
          <a:bodyPr/>
          <a:lstStyle/>
          <a:p>
            <a:fld id="{AA74829D-8A29-4B69-BAF7-EE7622C163FF}" type="slidenum">
              <a:rPr lang="en-US" smtClean="0"/>
              <a:t>4</a:t>
            </a:fld>
            <a:endParaRPr lang="en-US"/>
          </a:p>
        </p:txBody>
      </p:sp>
    </p:spTree>
    <p:extLst>
      <p:ext uri="{BB962C8B-B14F-4D97-AF65-F5344CB8AC3E}">
        <p14:creationId xmlns:p14="http://schemas.microsoft.com/office/powerpoint/2010/main" val="372214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5" grpId="0"/>
      <p:bldP spid="1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2DBD-CADD-49E0-8C71-4DC8601AFBC9}"/>
              </a:ext>
            </a:extLst>
          </p:cNvPr>
          <p:cNvSpPr>
            <a:spLocks noGrp="1"/>
          </p:cNvSpPr>
          <p:nvPr>
            <p:ph type="title"/>
          </p:nvPr>
        </p:nvSpPr>
        <p:spPr>
          <a:xfrm>
            <a:off x="824118" y="91345"/>
            <a:ext cx="10515600" cy="1325563"/>
          </a:xfrm>
        </p:spPr>
        <p:txBody>
          <a:bodyPr/>
          <a:lstStyle/>
          <a:p>
            <a:pPr algn="ctr"/>
            <a:r>
              <a:rPr lang="en-IN" dirty="0"/>
              <a:t>ABSA using GRU with Attention mechanism</a:t>
            </a:r>
            <a:endParaRPr lang="en-US" dirty="0"/>
          </a:p>
        </p:txBody>
      </p:sp>
      <p:grpSp>
        <p:nvGrpSpPr>
          <p:cNvPr id="4" name="Group 3">
            <a:extLst>
              <a:ext uri="{FF2B5EF4-FFF2-40B4-BE49-F238E27FC236}">
                <a16:creationId xmlns:a16="http://schemas.microsoft.com/office/drawing/2014/main" id="{6BC7BA43-B6F8-47DA-98E3-E2A386DEF0E9}"/>
              </a:ext>
            </a:extLst>
          </p:cNvPr>
          <p:cNvGrpSpPr/>
          <p:nvPr/>
        </p:nvGrpSpPr>
        <p:grpSpPr>
          <a:xfrm>
            <a:off x="484007" y="1362795"/>
            <a:ext cx="9952071" cy="4259307"/>
            <a:chOff x="515904" y="1402582"/>
            <a:chExt cx="11443054" cy="5307075"/>
          </a:xfrm>
        </p:grpSpPr>
        <p:sp>
          <p:nvSpPr>
            <p:cNvPr id="5" name="文本框 2">
              <a:extLst>
                <a:ext uri="{FF2B5EF4-FFF2-40B4-BE49-F238E27FC236}">
                  <a16:creationId xmlns:a16="http://schemas.microsoft.com/office/drawing/2014/main" id="{336C7113-B7C2-40B3-83F9-7E56FF34EF2C}"/>
                </a:ext>
              </a:extLst>
            </p:cNvPr>
            <p:cNvSpPr txBox="1"/>
            <p:nvPr/>
          </p:nvSpPr>
          <p:spPr>
            <a:xfrm flipH="1">
              <a:off x="691271" y="4570248"/>
              <a:ext cx="1736618"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en-US" altLang="zh-CN" sz="1600" dirty="0"/>
                <a:t>GLOVE</a:t>
              </a:r>
              <a:endParaRPr kumimoji="1" lang="zh-CN" altLang="en-US" sz="1600" dirty="0"/>
            </a:p>
          </p:txBody>
        </p:sp>
        <p:sp>
          <p:nvSpPr>
            <p:cNvPr id="6" name="文本框 3">
              <a:extLst>
                <a:ext uri="{FF2B5EF4-FFF2-40B4-BE49-F238E27FC236}">
                  <a16:creationId xmlns:a16="http://schemas.microsoft.com/office/drawing/2014/main" id="{C850134D-AB57-406E-8835-C3149F3B31DE}"/>
                </a:ext>
              </a:extLst>
            </p:cNvPr>
            <p:cNvSpPr txBox="1"/>
            <p:nvPr/>
          </p:nvSpPr>
          <p:spPr>
            <a:xfrm>
              <a:off x="691271" y="4200916"/>
              <a:ext cx="2067693" cy="421837"/>
            </a:xfrm>
            <a:prstGeom prst="rect">
              <a:avLst/>
            </a:prstGeom>
            <a:noFill/>
          </p:spPr>
          <p:txBody>
            <a:bodyPr wrap="square" rtlCol="0">
              <a:spAutoFit/>
            </a:bodyPr>
            <a:lstStyle/>
            <a:p>
              <a:r>
                <a:rPr kumimoji="1" lang="en-US" altLang="zh-CN" sz="1600" dirty="0"/>
                <a:t>Word Embedding</a:t>
              </a:r>
              <a:endParaRPr kumimoji="1" lang="zh-CN" altLang="en-US" sz="1600" dirty="0"/>
            </a:p>
          </p:txBody>
        </p:sp>
        <p:sp>
          <p:nvSpPr>
            <p:cNvPr id="7" name="文本框 4">
              <a:extLst>
                <a:ext uri="{FF2B5EF4-FFF2-40B4-BE49-F238E27FC236}">
                  <a16:creationId xmlns:a16="http://schemas.microsoft.com/office/drawing/2014/main" id="{167E8429-B228-4465-BEE6-F314DED425D0}"/>
                </a:ext>
              </a:extLst>
            </p:cNvPr>
            <p:cNvSpPr txBox="1"/>
            <p:nvPr/>
          </p:nvSpPr>
          <p:spPr>
            <a:xfrm flipH="1">
              <a:off x="3245225" y="4584244"/>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8" name="文本框 5">
              <a:extLst>
                <a:ext uri="{FF2B5EF4-FFF2-40B4-BE49-F238E27FC236}">
                  <a16:creationId xmlns:a16="http://schemas.microsoft.com/office/drawing/2014/main" id="{73A2A683-709B-4E0D-8A0C-82C89ED17248}"/>
                </a:ext>
              </a:extLst>
            </p:cNvPr>
            <p:cNvSpPr txBox="1"/>
            <p:nvPr/>
          </p:nvSpPr>
          <p:spPr>
            <a:xfrm flipH="1">
              <a:off x="691271" y="5550337"/>
              <a:ext cx="1736618"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sz="1600" dirty="0"/>
                <a:t>Affective Space</a:t>
              </a:r>
              <a:endParaRPr kumimoji="1" lang="zh-CN" altLang="en-US" sz="1600" dirty="0"/>
            </a:p>
          </p:txBody>
        </p:sp>
        <p:sp>
          <p:nvSpPr>
            <p:cNvPr id="9" name="文本框 6">
              <a:extLst>
                <a:ext uri="{FF2B5EF4-FFF2-40B4-BE49-F238E27FC236}">
                  <a16:creationId xmlns:a16="http://schemas.microsoft.com/office/drawing/2014/main" id="{D0601F9C-C2BD-4D27-A07C-922B685A88CB}"/>
                </a:ext>
              </a:extLst>
            </p:cNvPr>
            <p:cNvSpPr txBox="1"/>
            <p:nvPr/>
          </p:nvSpPr>
          <p:spPr>
            <a:xfrm>
              <a:off x="691271" y="5124246"/>
              <a:ext cx="2067693" cy="421837"/>
            </a:xfrm>
            <a:prstGeom prst="rect">
              <a:avLst/>
            </a:prstGeom>
            <a:noFill/>
          </p:spPr>
          <p:txBody>
            <a:bodyPr wrap="square" rtlCol="0">
              <a:spAutoFit/>
            </a:bodyPr>
            <a:lstStyle/>
            <a:p>
              <a:r>
                <a:rPr kumimoji="1" lang="en-US" altLang="zh-CN" sz="1600" dirty="0"/>
                <a:t>Sense Embedding</a:t>
              </a:r>
              <a:endParaRPr kumimoji="1" lang="zh-CN" altLang="en-US" sz="1600" dirty="0"/>
            </a:p>
          </p:txBody>
        </p:sp>
        <p:sp>
          <p:nvSpPr>
            <p:cNvPr id="10" name="文本框 9">
              <a:extLst>
                <a:ext uri="{FF2B5EF4-FFF2-40B4-BE49-F238E27FC236}">
                  <a16:creationId xmlns:a16="http://schemas.microsoft.com/office/drawing/2014/main" id="{15EACBC3-AA0C-4B0A-8BDF-F774C125B19A}"/>
                </a:ext>
              </a:extLst>
            </p:cNvPr>
            <p:cNvSpPr txBox="1"/>
            <p:nvPr/>
          </p:nvSpPr>
          <p:spPr>
            <a:xfrm flipH="1">
              <a:off x="3723130" y="5575957"/>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11" name="文本框 7">
              <a:extLst>
                <a:ext uri="{FF2B5EF4-FFF2-40B4-BE49-F238E27FC236}">
                  <a16:creationId xmlns:a16="http://schemas.microsoft.com/office/drawing/2014/main" id="{AC7A7BED-C197-4D8C-B6DE-212B453C715C}"/>
                </a:ext>
              </a:extLst>
            </p:cNvPr>
            <p:cNvSpPr txBox="1"/>
            <p:nvPr/>
          </p:nvSpPr>
          <p:spPr>
            <a:xfrm flipH="1">
              <a:off x="691271" y="3646918"/>
              <a:ext cx="17366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kumimoji="1" lang="en-US" altLang="zh-CN" sz="1600"/>
                <a:t>GRU</a:t>
              </a:r>
              <a:endParaRPr kumimoji="1" lang="zh-CN" altLang="en-US" sz="1600" dirty="0"/>
            </a:p>
          </p:txBody>
        </p:sp>
        <p:sp>
          <p:nvSpPr>
            <p:cNvPr id="12" name="文本框 8">
              <a:extLst>
                <a:ext uri="{FF2B5EF4-FFF2-40B4-BE49-F238E27FC236}">
                  <a16:creationId xmlns:a16="http://schemas.microsoft.com/office/drawing/2014/main" id="{BF1EED58-D8CA-460F-AF75-A50FE0364669}"/>
                </a:ext>
              </a:extLst>
            </p:cNvPr>
            <p:cNvSpPr txBox="1"/>
            <p:nvPr/>
          </p:nvSpPr>
          <p:spPr>
            <a:xfrm>
              <a:off x="515904" y="3251525"/>
              <a:ext cx="2415186" cy="421837"/>
            </a:xfrm>
            <a:prstGeom prst="rect">
              <a:avLst/>
            </a:prstGeom>
            <a:noFill/>
          </p:spPr>
          <p:txBody>
            <a:bodyPr wrap="square" rtlCol="0">
              <a:spAutoFit/>
            </a:bodyPr>
            <a:lstStyle/>
            <a:p>
              <a:r>
                <a:rPr kumimoji="1" lang="en-US" altLang="zh-CN" sz="1600" dirty="0"/>
                <a:t>Contextual Embedding</a:t>
              </a:r>
              <a:endParaRPr kumimoji="1" lang="zh-CN" altLang="en-US" sz="1600" dirty="0"/>
            </a:p>
          </p:txBody>
        </p:sp>
        <p:sp>
          <p:nvSpPr>
            <p:cNvPr id="13" name="文本框 11">
              <a:extLst>
                <a:ext uri="{FF2B5EF4-FFF2-40B4-BE49-F238E27FC236}">
                  <a16:creationId xmlns:a16="http://schemas.microsoft.com/office/drawing/2014/main" id="{5BF7B29E-0681-4FF5-9FDB-2904855FF5E5}"/>
                </a:ext>
              </a:extLst>
            </p:cNvPr>
            <p:cNvSpPr txBox="1"/>
            <p:nvPr/>
          </p:nvSpPr>
          <p:spPr>
            <a:xfrm flipH="1">
              <a:off x="3245225" y="3648762"/>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14" name="直线箭头连接符 12">
              <a:extLst>
                <a:ext uri="{FF2B5EF4-FFF2-40B4-BE49-F238E27FC236}">
                  <a16:creationId xmlns:a16="http://schemas.microsoft.com/office/drawing/2014/main" id="{F6B69352-D734-4BC1-AFD4-E6266F8A02F7}"/>
                </a:ext>
              </a:extLst>
            </p:cNvPr>
            <p:cNvCxnSpPr>
              <a:stCxn id="7" idx="0"/>
            </p:cNvCxnSpPr>
            <p:nvPr/>
          </p:nvCxnSpPr>
          <p:spPr>
            <a:xfrm flipH="1" flipV="1">
              <a:off x="3498014" y="4018094"/>
              <a:ext cx="3293"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线箭头连接符 13">
              <a:extLst>
                <a:ext uri="{FF2B5EF4-FFF2-40B4-BE49-F238E27FC236}">
                  <a16:creationId xmlns:a16="http://schemas.microsoft.com/office/drawing/2014/main" id="{846372DD-FB2E-4358-AC3A-E88DA023B8A0}"/>
                </a:ext>
              </a:extLst>
            </p:cNvPr>
            <p:cNvCxnSpPr/>
            <p:nvPr/>
          </p:nvCxnSpPr>
          <p:spPr>
            <a:xfrm flipH="1" flipV="1">
              <a:off x="3979212" y="4018094"/>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直线箭头连接符 24">
              <a:extLst>
                <a:ext uri="{FF2B5EF4-FFF2-40B4-BE49-F238E27FC236}">
                  <a16:creationId xmlns:a16="http://schemas.microsoft.com/office/drawing/2014/main" id="{F4221A33-641F-4969-AC75-261076579F80}"/>
                </a:ext>
              </a:extLst>
            </p:cNvPr>
            <p:cNvCxnSpPr/>
            <p:nvPr/>
          </p:nvCxnSpPr>
          <p:spPr>
            <a:xfrm>
              <a:off x="4143043" y="3759652"/>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线箭头连接符 28">
              <a:extLst>
                <a:ext uri="{FF2B5EF4-FFF2-40B4-BE49-F238E27FC236}">
                  <a16:creationId xmlns:a16="http://schemas.microsoft.com/office/drawing/2014/main" id="{8D71BF26-8858-467A-BA4E-CCDBFAF816D2}"/>
                </a:ext>
              </a:extLst>
            </p:cNvPr>
            <p:cNvCxnSpPr/>
            <p:nvPr/>
          </p:nvCxnSpPr>
          <p:spPr>
            <a:xfrm flipH="1">
              <a:off x="4143043" y="3928567"/>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文本框 41">
              <a:extLst>
                <a:ext uri="{FF2B5EF4-FFF2-40B4-BE49-F238E27FC236}">
                  <a16:creationId xmlns:a16="http://schemas.microsoft.com/office/drawing/2014/main" id="{F167DA8A-8C36-49F6-866F-6921FFE7C9A1}"/>
                </a:ext>
              </a:extLst>
            </p:cNvPr>
            <p:cNvSpPr txBox="1"/>
            <p:nvPr/>
          </p:nvSpPr>
          <p:spPr>
            <a:xfrm>
              <a:off x="5501539" y="3574985"/>
              <a:ext cx="446946" cy="421837"/>
            </a:xfrm>
            <a:prstGeom prst="rect">
              <a:avLst/>
            </a:prstGeom>
            <a:noFill/>
          </p:spPr>
          <p:txBody>
            <a:bodyPr wrap="square" rtlCol="0">
              <a:spAutoFit/>
            </a:bodyPr>
            <a:lstStyle/>
            <a:p>
              <a:r>
                <a:rPr kumimoji="1" lang="en-US" altLang="zh-CN" sz="1600" dirty="0"/>
                <a:t> </a:t>
              </a:r>
              <a:r>
                <a:rPr kumimoji="1" lang="mr-IN" altLang="zh-CN" sz="1600" dirty="0"/>
                <a:t>…</a:t>
              </a:r>
              <a:endParaRPr kumimoji="1" lang="zh-CN" altLang="en-US" sz="1600" dirty="0"/>
            </a:p>
          </p:txBody>
        </p:sp>
        <p:sp>
          <p:nvSpPr>
            <p:cNvPr id="19" name="文本框 43">
              <a:extLst>
                <a:ext uri="{FF2B5EF4-FFF2-40B4-BE49-F238E27FC236}">
                  <a16:creationId xmlns:a16="http://schemas.microsoft.com/office/drawing/2014/main" id="{9CABAF94-AD1C-46FF-B419-A828C5AA0512}"/>
                </a:ext>
              </a:extLst>
            </p:cNvPr>
            <p:cNvSpPr txBox="1"/>
            <p:nvPr/>
          </p:nvSpPr>
          <p:spPr>
            <a:xfrm flipH="1">
              <a:off x="4603721" y="4597605"/>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20" name="文本框 44">
              <a:extLst>
                <a:ext uri="{FF2B5EF4-FFF2-40B4-BE49-F238E27FC236}">
                  <a16:creationId xmlns:a16="http://schemas.microsoft.com/office/drawing/2014/main" id="{30BE590A-864D-4630-B0C5-5D21AE09E1CF}"/>
                </a:ext>
              </a:extLst>
            </p:cNvPr>
            <p:cNvSpPr txBox="1"/>
            <p:nvPr/>
          </p:nvSpPr>
          <p:spPr>
            <a:xfrm flipH="1">
              <a:off x="5081626" y="5589318"/>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21" name="文本框 45">
              <a:extLst>
                <a:ext uri="{FF2B5EF4-FFF2-40B4-BE49-F238E27FC236}">
                  <a16:creationId xmlns:a16="http://schemas.microsoft.com/office/drawing/2014/main" id="{3E3E073C-22C3-4DB8-B841-E01FEEACC9BD}"/>
                </a:ext>
              </a:extLst>
            </p:cNvPr>
            <p:cNvSpPr txBox="1"/>
            <p:nvPr/>
          </p:nvSpPr>
          <p:spPr>
            <a:xfrm flipH="1">
              <a:off x="4603721" y="3662123"/>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22" name="直线箭头连接符 46">
              <a:extLst>
                <a:ext uri="{FF2B5EF4-FFF2-40B4-BE49-F238E27FC236}">
                  <a16:creationId xmlns:a16="http://schemas.microsoft.com/office/drawing/2014/main" id="{9848E1B7-7948-4AC9-A696-2CD2F9FF416E}"/>
                </a:ext>
              </a:extLst>
            </p:cNvPr>
            <p:cNvCxnSpPr>
              <a:stCxn id="22" idx="0"/>
            </p:cNvCxnSpPr>
            <p:nvPr/>
          </p:nvCxnSpPr>
          <p:spPr>
            <a:xfrm flipH="1" flipV="1">
              <a:off x="4856508" y="4031455"/>
              <a:ext cx="3295"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线箭头连接符 47">
              <a:extLst>
                <a:ext uri="{FF2B5EF4-FFF2-40B4-BE49-F238E27FC236}">
                  <a16:creationId xmlns:a16="http://schemas.microsoft.com/office/drawing/2014/main" id="{4926F479-6355-43FC-83AD-F727C4F1E189}"/>
                </a:ext>
              </a:extLst>
            </p:cNvPr>
            <p:cNvCxnSpPr/>
            <p:nvPr/>
          </p:nvCxnSpPr>
          <p:spPr>
            <a:xfrm flipH="1" flipV="1">
              <a:off x="5337708" y="4031455"/>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4" name="文本框 48">
              <a:extLst>
                <a:ext uri="{FF2B5EF4-FFF2-40B4-BE49-F238E27FC236}">
                  <a16:creationId xmlns:a16="http://schemas.microsoft.com/office/drawing/2014/main" id="{F03662B7-7D36-4376-8DE5-E8513E92ACC9}"/>
                </a:ext>
              </a:extLst>
            </p:cNvPr>
            <p:cNvSpPr txBox="1"/>
            <p:nvPr/>
          </p:nvSpPr>
          <p:spPr>
            <a:xfrm flipH="1">
              <a:off x="5979444" y="4598439"/>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25" name="文本框 49">
              <a:extLst>
                <a:ext uri="{FF2B5EF4-FFF2-40B4-BE49-F238E27FC236}">
                  <a16:creationId xmlns:a16="http://schemas.microsoft.com/office/drawing/2014/main" id="{12DFC378-6790-4E76-BACA-1C4C5B8080CC}"/>
                </a:ext>
              </a:extLst>
            </p:cNvPr>
            <p:cNvSpPr txBox="1"/>
            <p:nvPr/>
          </p:nvSpPr>
          <p:spPr>
            <a:xfrm flipH="1">
              <a:off x="6457349" y="5590153"/>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26" name="文本框 50">
              <a:extLst>
                <a:ext uri="{FF2B5EF4-FFF2-40B4-BE49-F238E27FC236}">
                  <a16:creationId xmlns:a16="http://schemas.microsoft.com/office/drawing/2014/main" id="{C42F941A-9C85-4420-9366-98DF3D1068F2}"/>
                </a:ext>
              </a:extLst>
            </p:cNvPr>
            <p:cNvSpPr txBox="1"/>
            <p:nvPr/>
          </p:nvSpPr>
          <p:spPr>
            <a:xfrm flipH="1">
              <a:off x="5979444" y="3662958"/>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27" name="直线箭头连接符 51">
              <a:extLst>
                <a:ext uri="{FF2B5EF4-FFF2-40B4-BE49-F238E27FC236}">
                  <a16:creationId xmlns:a16="http://schemas.microsoft.com/office/drawing/2014/main" id="{3725313D-24D0-4D02-A589-E1DF93925119}"/>
                </a:ext>
              </a:extLst>
            </p:cNvPr>
            <p:cNvCxnSpPr>
              <a:stCxn id="27" idx="0"/>
            </p:cNvCxnSpPr>
            <p:nvPr/>
          </p:nvCxnSpPr>
          <p:spPr>
            <a:xfrm flipH="1" flipV="1">
              <a:off x="6232231" y="4032290"/>
              <a:ext cx="3295"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8" name="直线箭头连接符 52">
              <a:extLst>
                <a:ext uri="{FF2B5EF4-FFF2-40B4-BE49-F238E27FC236}">
                  <a16:creationId xmlns:a16="http://schemas.microsoft.com/office/drawing/2014/main" id="{3FB2F660-AC50-4B5C-9F1C-A27AE275B0E1}"/>
                </a:ext>
              </a:extLst>
            </p:cNvPr>
            <p:cNvCxnSpPr/>
            <p:nvPr/>
          </p:nvCxnSpPr>
          <p:spPr>
            <a:xfrm flipH="1" flipV="1">
              <a:off x="6713431" y="4032290"/>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9" name="直线箭头连接符 53">
              <a:extLst>
                <a:ext uri="{FF2B5EF4-FFF2-40B4-BE49-F238E27FC236}">
                  <a16:creationId xmlns:a16="http://schemas.microsoft.com/office/drawing/2014/main" id="{83658259-D62C-40DA-9FA1-145874CEF08F}"/>
                </a:ext>
              </a:extLst>
            </p:cNvPr>
            <p:cNvCxnSpPr/>
            <p:nvPr/>
          </p:nvCxnSpPr>
          <p:spPr>
            <a:xfrm>
              <a:off x="5501539" y="3759652"/>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线箭头连接符 54">
              <a:extLst>
                <a:ext uri="{FF2B5EF4-FFF2-40B4-BE49-F238E27FC236}">
                  <a16:creationId xmlns:a16="http://schemas.microsoft.com/office/drawing/2014/main" id="{9A043014-D343-49ED-AB0E-FF2430C7A4CF}"/>
                </a:ext>
              </a:extLst>
            </p:cNvPr>
            <p:cNvCxnSpPr/>
            <p:nvPr/>
          </p:nvCxnSpPr>
          <p:spPr>
            <a:xfrm flipH="1">
              <a:off x="5501539" y="3926049"/>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文本框 57">
              <a:extLst>
                <a:ext uri="{FF2B5EF4-FFF2-40B4-BE49-F238E27FC236}">
                  <a16:creationId xmlns:a16="http://schemas.microsoft.com/office/drawing/2014/main" id="{D68FCABE-8A65-4B92-8540-76D44E9B96F4}"/>
                </a:ext>
              </a:extLst>
            </p:cNvPr>
            <p:cNvSpPr txBox="1"/>
            <p:nvPr/>
          </p:nvSpPr>
          <p:spPr>
            <a:xfrm flipH="1">
              <a:off x="7355167" y="4598439"/>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32" name="文本框 58">
              <a:extLst>
                <a:ext uri="{FF2B5EF4-FFF2-40B4-BE49-F238E27FC236}">
                  <a16:creationId xmlns:a16="http://schemas.microsoft.com/office/drawing/2014/main" id="{55C4EFD8-5DE0-46F1-96F3-CF87BEC3D45F}"/>
                </a:ext>
              </a:extLst>
            </p:cNvPr>
            <p:cNvSpPr txBox="1"/>
            <p:nvPr/>
          </p:nvSpPr>
          <p:spPr>
            <a:xfrm flipH="1">
              <a:off x="7833072" y="5590153"/>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33" name="文本框 59">
              <a:extLst>
                <a:ext uri="{FF2B5EF4-FFF2-40B4-BE49-F238E27FC236}">
                  <a16:creationId xmlns:a16="http://schemas.microsoft.com/office/drawing/2014/main" id="{FAEFCE6E-F00A-4241-9FAF-396DBB12127D}"/>
                </a:ext>
              </a:extLst>
            </p:cNvPr>
            <p:cNvSpPr txBox="1"/>
            <p:nvPr/>
          </p:nvSpPr>
          <p:spPr>
            <a:xfrm flipH="1">
              <a:off x="7355167" y="3662958"/>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34" name="直线箭头连接符 60">
              <a:extLst>
                <a:ext uri="{FF2B5EF4-FFF2-40B4-BE49-F238E27FC236}">
                  <a16:creationId xmlns:a16="http://schemas.microsoft.com/office/drawing/2014/main" id="{5E268FED-4209-4DC9-BB2F-8FF67B382F3C}"/>
                </a:ext>
              </a:extLst>
            </p:cNvPr>
            <p:cNvCxnSpPr/>
            <p:nvPr/>
          </p:nvCxnSpPr>
          <p:spPr>
            <a:xfrm flipH="1" flipV="1">
              <a:off x="7607954" y="4032290"/>
              <a:ext cx="3295"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5" name="直线箭头连接符 61">
              <a:extLst>
                <a:ext uri="{FF2B5EF4-FFF2-40B4-BE49-F238E27FC236}">
                  <a16:creationId xmlns:a16="http://schemas.microsoft.com/office/drawing/2014/main" id="{7AB49E5C-3A3A-40A7-8E68-F29CC7C8CA16}"/>
                </a:ext>
              </a:extLst>
            </p:cNvPr>
            <p:cNvCxnSpPr/>
            <p:nvPr/>
          </p:nvCxnSpPr>
          <p:spPr>
            <a:xfrm flipH="1" flipV="1">
              <a:off x="8089154" y="4032290"/>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6" name="直线箭头连接符 62">
              <a:extLst>
                <a:ext uri="{FF2B5EF4-FFF2-40B4-BE49-F238E27FC236}">
                  <a16:creationId xmlns:a16="http://schemas.microsoft.com/office/drawing/2014/main" id="{08B34ECA-901A-403F-B31B-62BCEC49D7CC}"/>
                </a:ext>
              </a:extLst>
            </p:cNvPr>
            <p:cNvCxnSpPr/>
            <p:nvPr/>
          </p:nvCxnSpPr>
          <p:spPr>
            <a:xfrm>
              <a:off x="6877262" y="3759652"/>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7" name="直线箭头连接符 63">
              <a:extLst>
                <a:ext uri="{FF2B5EF4-FFF2-40B4-BE49-F238E27FC236}">
                  <a16:creationId xmlns:a16="http://schemas.microsoft.com/office/drawing/2014/main" id="{0088172B-6D69-4DCE-A19A-D6C1612DE598}"/>
                </a:ext>
              </a:extLst>
            </p:cNvPr>
            <p:cNvCxnSpPr/>
            <p:nvPr/>
          </p:nvCxnSpPr>
          <p:spPr>
            <a:xfrm flipH="1">
              <a:off x="6877262" y="3938575"/>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8" name="文本框 64">
              <a:extLst>
                <a:ext uri="{FF2B5EF4-FFF2-40B4-BE49-F238E27FC236}">
                  <a16:creationId xmlns:a16="http://schemas.microsoft.com/office/drawing/2014/main" id="{5BE71433-EDBE-4FB5-A380-81268DF81376}"/>
                </a:ext>
              </a:extLst>
            </p:cNvPr>
            <p:cNvSpPr txBox="1"/>
            <p:nvPr/>
          </p:nvSpPr>
          <p:spPr>
            <a:xfrm flipH="1">
              <a:off x="9451831" y="4597605"/>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39" name="文本框 65">
              <a:extLst>
                <a:ext uri="{FF2B5EF4-FFF2-40B4-BE49-F238E27FC236}">
                  <a16:creationId xmlns:a16="http://schemas.microsoft.com/office/drawing/2014/main" id="{BFC6DB4B-3429-4387-8928-F2B3864792BF}"/>
                </a:ext>
              </a:extLst>
            </p:cNvPr>
            <p:cNvSpPr txBox="1"/>
            <p:nvPr/>
          </p:nvSpPr>
          <p:spPr>
            <a:xfrm flipH="1">
              <a:off x="9929736" y="5589318"/>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40" name="文本框 66">
              <a:extLst>
                <a:ext uri="{FF2B5EF4-FFF2-40B4-BE49-F238E27FC236}">
                  <a16:creationId xmlns:a16="http://schemas.microsoft.com/office/drawing/2014/main" id="{BA3B17B4-47D9-4945-AC5E-11F345DBBE5F}"/>
                </a:ext>
              </a:extLst>
            </p:cNvPr>
            <p:cNvSpPr txBox="1"/>
            <p:nvPr/>
          </p:nvSpPr>
          <p:spPr>
            <a:xfrm flipH="1">
              <a:off x="9451831" y="3662123"/>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41" name="直线箭头连接符 67">
              <a:extLst>
                <a:ext uri="{FF2B5EF4-FFF2-40B4-BE49-F238E27FC236}">
                  <a16:creationId xmlns:a16="http://schemas.microsoft.com/office/drawing/2014/main" id="{0EADCC93-F1A4-4EE2-9EAA-0CCFE9C66FA8}"/>
                </a:ext>
              </a:extLst>
            </p:cNvPr>
            <p:cNvCxnSpPr/>
            <p:nvPr/>
          </p:nvCxnSpPr>
          <p:spPr>
            <a:xfrm flipH="1" flipV="1">
              <a:off x="9704618" y="4031455"/>
              <a:ext cx="3295"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2" name="直线箭头连接符 68">
              <a:extLst>
                <a:ext uri="{FF2B5EF4-FFF2-40B4-BE49-F238E27FC236}">
                  <a16:creationId xmlns:a16="http://schemas.microsoft.com/office/drawing/2014/main" id="{DF5CAB4F-A98E-47BE-BDC0-3433D3839722}"/>
                </a:ext>
              </a:extLst>
            </p:cNvPr>
            <p:cNvCxnSpPr/>
            <p:nvPr/>
          </p:nvCxnSpPr>
          <p:spPr>
            <a:xfrm flipH="1" flipV="1">
              <a:off x="10185818" y="4031455"/>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3" name="文本框 69">
              <a:extLst>
                <a:ext uri="{FF2B5EF4-FFF2-40B4-BE49-F238E27FC236}">
                  <a16:creationId xmlns:a16="http://schemas.microsoft.com/office/drawing/2014/main" id="{2A012369-2C4A-454E-AD05-650EFC631318}"/>
                </a:ext>
              </a:extLst>
            </p:cNvPr>
            <p:cNvSpPr txBox="1"/>
            <p:nvPr/>
          </p:nvSpPr>
          <p:spPr>
            <a:xfrm flipH="1">
              <a:off x="10827554" y="4597605"/>
              <a:ext cx="512164" cy="42183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endParaRPr kumimoji="1" lang="zh-CN" altLang="en-US" sz="1600" dirty="0"/>
            </a:p>
          </p:txBody>
        </p:sp>
        <p:sp>
          <p:nvSpPr>
            <p:cNvPr id="44" name="文本框 70">
              <a:extLst>
                <a:ext uri="{FF2B5EF4-FFF2-40B4-BE49-F238E27FC236}">
                  <a16:creationId xmlns:a16="http://schemas.microsoft.com/office/drawing/2014/main" id="{D51F705F-9732-475B-AD63-6BF830244247}"/>
                </a:ext>
              </a:extLst>
            </p:cNvPr>
            <p:cNvSpPr txBox="1"/>
            <p:nvPr/>
          </p:nvSpPr>
          <p:spPr>
            <a:xfrm flipH="1">
              <a:off x="11305459" y="5589318"/>
              <a:ext cx="512164" cy="42183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endParaRPr kumimoji="1" lang="zh-CN" altLang="en-US" sz="1600" dirty="0"/>
            </a:p>
          </p:txBody>
        </p:sp>
        <p:sp>
          <p:nvSpPr>
            <p:cNvPr id="45" name="文本框 71">
              <a:extLst>
                <a:ext uri="{FF2B5EF4-FFF2-40B4-BE49-F238E27FC236}">
                  <a16:creationId xmlns:a16="http://schemas.microsoft.com/office/drawing/2014/main" id="{5E2E98F6-EB93-4FE9-B934-776DB57F451C}"/>
                </a:ext>
              </a:extLst>
            </p:cNvPr>
            <p:cNvSpPr txBox="1"/>
            <p:nvPr/>
          </p:nvSpPr>
          <p:spPr>
            <a:xfrm flipH="1">
              <a:off x="10827554" y="3662123"/>
              <a:ext cx="897818" cy="42183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kumimoji="1" lang="zh-CN" altLang="en-US" sz="1600" dirty="0"/>
            </a:p>
          </p:txBody>
        </p:sp>
        <p:cxnSp>
          <p:nvCxnSpPr>
            <p:cNvPr id="46" name="直线箭头连接符 72">
              <a:extLst>
                <a:ext uri="{FF2B5EF4-FFF2-40B4-BE49-F238E27FC236}">
                  <a16:creationId xmlns:a16="http://schemas.microsoft.com/office/drawing/2014/main" id="{5EF3BD0F-3044-4B0A-BD91-A4D23572B32C}"/>
                </a:ext>
              </a:extLst>
            </p:cNvPr>
            <p:cNvCxnSpPr/>
            <p:nvPr/>
          </p:nvCxnSpPr>
          <p:spPr>
            <a:xfrm flipH="1" flipV="1">
              <a:off x="11080341" y="4031455"/>
              <a:ext cx="3295" cy="56615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直线箭头连接符 73">
              <a:extLst>
                <a:ext uri="{FF2B5EF4-FFF2-40B4-BE49-F238E27FC236}">
                  <a16:creationId xmlns:a16="http://schemas.microsoft.com/office/drawing/2014/main" id="{7BC1441D-7A35-4014-B300-7E3C09E4F332}"/>
                </a:ext>
              </a:extLst>
            </p:cNvPr>
            <p:cNvCxnSpPr/>
            <p:nvPr/>
          </p:nvCxnSpPr>
          <p:spPr>
            <a:xfrm flipH="1" flipV="1">
              <a:off x="11561541" y="4031455"/>
              <a:ext cx="1" cy="157573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直线箭头连接符 74">
              <a:extLst>
                <a:ext uri="{FF2B5EF4-FFF2-40B4-BE49-F238E27FC236}">
                  <a16:creationId xmlns:a16="http://schemas.microsoft.com/office/drawing/2014/main" id="{05147741-2661-4F17-A3FA-5E868A021AEB}"/>
                </a:ext>
              </a:extLst>
            </p:cNvPr>
            <p:cNvCxnSpPr/>
            <p:nvPr/>
          </p:nvCxnSpPr>
          <p:spPr>
            <a:xfrm>
              <a:off x="10349649" y="3758817"/>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9" name="直线箭头连接符 75">
              <a:extLst>
                <a:ext uri="{FF2B5EF4-FFF2-40B4-BE49-F238E27FC236}">
                  <a16:creationId xmlns:a16="http://schemas.microsoft.com/office/drawing/2014/main" id="{BD23985B-3C7F-4E4E-AB93-DDCA9AB292D1}"/>
                </a:ext>
              </a:extLst>
            </p:cNvPr>
            <p:cNvCxnSpPr/>
            <p:nvPr/>
          </p:nvCxnSpPr>
          <p:spPr>
            <a:xfrm flipH="1">
              <a:off x="10349649" y="3937740"/>
              <a:ext cx="44694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直线连接符 85">
              <a:extLst>
                <a:ext uri="{FF2B5EF4-FFF2-40B4-BE49-F238E27FC236}">
                  <a16:creationId xmlns:a16="http://schemas.microsoft.com/office/drawing/2014/main" id="{87B47292-3C27-486B-8152-03B05C68E512}"/>
                </a:ext>
              </a:extLst>
            </p:cNvPr>
            <p:cNvCxnSpPr/>
            <p:nvPr/>
          </p:nvCxnSpPr>
          <p:spPr>
            <a:xfrm>
              <a:off x="3245225" y="5937337"/>
              <a:ext cx="0" cy="313151"/>
            </a:xfrm>
            <a:prstGeom prst="line">
              <a:avLst/>
            </a:prstGeom>
          </p:spPr>
          <p:style>
            <a:lnRef idx="1">
              <a:schemeClr val="dk1"/>
            </a:lnRef>
            <a:fillRef idx="0">
              <a:schemeClr val="dk1"/>
            </a:fillRef>
            <a:effectRef idx="0">
              <a:schemeClr val="dk1"/>
            </a:effectRef>
            <a:fontRef idx="minor">
              <a:schemeClr val="tx1"/>
            </a:fontRef>
          </p:style>
        </p:cxnSp>
        <p:cxnSp>
          <p:nvCxnSpPr>
            <p:cNvPr id="51" name="直线连接符 87">
              <a:extLst>
                <a:ext uri="{FF2B5EF4-FFF2-40B4-BE49-F238E27FC236}">
                  <a16:creationId xmlns:a16="http://schemas.microsoft.com/office/drawing/2014/main" id="{2B08B58C-AD99-4ED6-AF00-423A81F43F96}"/>
                </a:ext>
              </a:extLst>
            </p:cNvPr>
            <p:cNvCxnSpPr/>
            <p:nvPr/>
          </p:nvCxnSpPr>
          <p:spPr>
            <a:xfrm>
              <a:off x="3245225" y="6250488"/>
              <a:ext cx="5100011" cy="0"/>
            </a:xfrm>
            <a:prstGeom prst="line">
              <a:avLst/>
            </a:prstGeom>
          </p:spPr>
          <p:style>
            <a:lnRef idx="1">
              <a:schemeClr val="dk1"/>
            </a:lnRef>
            <a:fillRef idx="0">
              <a:schemeClr val="dk1"/>
            </a:fillRef>
            <a:effectRef idx="0">
              <a:schemeClr val="dk1"/>
            </a:effectRef>
            <a:fontRef idx="minor">
              <a:schemeClr val="tx1"/>
            </a:fontRef>
          </p:style>
        </p:cxnSp>
        <p:cxnSp>
          <p:nvCxnSpPr>
            <p:cNvPr id="52" name="直线连接符 89">
              <a:extLst>
                <a:ext uri="{FF2B5EF4-FFF2-40B4-BE49-F238E27FC236}">
                  <a16:creationId xmlns:a16="http://schemas.microsoft.com/office/drawing/2014/main" id="{4E97F386-B573-475D-A549-EC48A627F106}"/>
                </a:ext>
              </a:extLst>
            </p:cNvPr>
            <p:cNvCxnSpPr/>
            <p:nvPr/>
          </p:nvCxnSpPr>
          <p:spPr>
            <a:xfrm flipV="1">
              <a:off x="8345236" y="5937337"/>
              <a:ext cx="0" cy="313151"/>
            </a:xfrm>
            <a:prstGeom prst="line">
              <a:avLst/>
            </a:prstGeom>
          </p:spPr>
          <p:style>
            <a:lnRef idx="1">
              <a:schemeClr val="dk1"/>
            </a:lnRef>
            <a:fillRef idx="0">
              <a:schemeClr val="dk1"/>
            </a:fillRef>
            <a:effectRef idx="0">
              <a:schemeClr val="dk1"/>
            </a:effectRef>
            <a:fontRef idx="minor">
              <a:schemeClr val="tx1"/>
            </a:fontRef>
          </p:style>
        </p:cxnSp>
        <p:sp>
          <p:nvSpPr>
            <p:cNvPr id="53" name="文本框 90">
              <a:extLst>
                <a:ext uri="{FF2B5EF4-FFF2-40B4-BE49-F238E27FC236}">
                  <a16:creationId xmlns:a16="http://schemas.microsoft.com/office/drawing/2014/main" id="{4400912A-EA02-42D9-A6D2-872349A46826}"/>
                </a:ext>
              </a:extLst>
            </p:cNvPr>
            <p:cNvSpPr txBox="1"/>
            <p:nvPr/>
          </p:nvSpPr>
          <p:spPr>
            <a:xfrm>
              <a:off x="5140759" y="6287820"/>
              <a:ext cx="1757234" cy="421837"/>
            </a:xfrm>
            <a:prstGeom prst="rect">
              <a:avLst/>
            </a:prstGeom>
            <a:noFill/>
          </p:spPr>
          <p:txBody>
            <a:bodyPr wrap="square" rtlCol="0">
              <a:spAutoFit/>
            </a:bodyPr>
            <a:lstStyle/>
            <a:p>
              <a:r>
                <a:rPr kumimoji="1" lang="en-US" altLang="zh-CN" sz="1600"/>
                <a:t>Sentence</a:t>
              </a:r>
              <a:endParaRPr kumimoji="1" lang="zh-CN" altLang="en-US" sz="1600" dirty="0"/>
            </a:p>
          </p:txBody>
        </p:sp>
        <p:sp>
          <p:nvSpPr>
            <p:cNvPr id="54" name="文本框 91">
              <a:extLst>
                <a:ext uri="{FF2B5EF4-FFF2-40B4-BE49-F238E27FC236}">
                  <a16:creationId xmlns:a16="http://schemas.microsoft.com/office/drawing/2014/main" id="{FC6B4BB1-B3FF-4192-8E5B-8D68D384FB0C}"/>
                </a:ext>
              </a:extLst>
            </p:cNvPr>
            <p:cNvSpPr txBox="1"/>
            <p:nvPr/>
          </p:nvSpPr>
          <p:spPr>
            <a:xfrm>
              <a:off x="10424567" y="3587151"/>
              <a:ext cx="446946" cy="421837"/>
            </a:xfrm>
            <a:prstGeom prst="rect">
              <a:avLst/>
            </a:prstGeom>
            <a:noFill/>
          </p:spPr>
          <p:txBody>
            <a:bodyPr wrap="square" rtlCol="0">
              <a:spAutoFit/>
            </a:bodyPr>
            <a:lstStyle/>
            <a:p>
              <a:r>
                <a:rPr kumimoji="1" lang="mr-IN" altLang="zh-CN" sz="1600" dirty="0"/>
                <a:t>…</a:t>
              </a:r>
              <a:endParaRPr kumimoji="1" lang="zh-CN" altLang="en-US" sz="1600" dirty="0"/>
            </a:p>
          </p:txBody>
        </p:sp>
        <p:cxnSp>
          <p:nvCxnSpPr>
            <p:cNvPr id="55" name="直线连接符 103">
              <a:extLst>
                <a:ext uri="{FF2B5EF4-FFF2-40B4-BE49-F238E27FC236}">
                  <a16:creationId xmlns:a16="http://schemas.microsoft.com/office/drawing/2014/main" id="{67D1CB1A-D14A-4811-88DF-A18EA13ECA75}"/>
                </a:ext>
              </a:extLst>
            </p:cNvPr>
            <p:cNvCxnSpPr/>
            <p:nvPr/>
          </p:nvCxnSpPr>
          <p:spPr>
            <a:xfrm flipV="1">
              <a:off x="9451831" y="5937337"/>
              <a:ext cx="0" cy="313151"/>
            </a:xfrm>
            <a:prstGeom prst="line">
              <a:avLst/>
            </a:prstGeom>
          </p:spPr>
          <p:style>
            <a:lnRef idx="1">
              <a:schemeClr val="dk1"/>
            </a:lnRef>
            <a:fillRef idx="0">
              <a:schemeClr val="dk1"/>
            </a:fillRef>
            <a:effectRef idx="0">
              <a:schemeClr val="dk1"/>
            </a:effectRef>
            <a:fontRef idx="minor">
              <a:schemeClr val="tx1"/>
            </a:fontRef>
          </p:style>
        </p:cxnSp>
        <p:cxnSp>
          <p:nvCxnSpPr>
            <p:cNvPr id="56" name="直线连接符 105">
              <a:extLst>
                <a:ext uri="{FF2B5EF4-FFF2-40B4-BE49-F238E27FC236}">
                  <a16:creationId xmlns:a16="http://schemas.microsoft.com/office/drawing/2014/main" id="{C02F069A-7B7F-4659-A0EE-84E60F6BB5ED}"/>
                </a:ext>
              </a:extLst>
            </p:cNvPr>
            <p:cNvCxnSpPr/>
            <p:nvPr/>
          </p:nvCxnSpPr>
          <p:spPr>
            <a:xfrm>
              <a:off x="9451831" y="6250488"/>
              <a:ext cx="2365792" cy="0"/>
            </a:xfrm>
            <a:prstGeom prst="line">
              <a:avLst/>
            </a:prstGeom>
          </p:spPr>
          <p:style>
            <a:lnRef idx="1">
              <a:schemeClr val="dk1"/>
            </a:lnRef>
            <a:fillRef idx="0">
              <a:schemeClr val="dk1"/>
            </a:fillRef>
            <a:effectRef idx="0">
              <a:schemeClr val="dk1"/>
            </a:effectRef>
            <a:fontRef idx="minor">
              <a:schemeClr val="tx1"/>
            </a:fontRef>
          </p:style>
        </p:cxnSp>
        <p:cxnSp>
          <p:nvCxnSpPr>
            <p:cNvPr id="57" name="直线连接符 107">
              <a:extLst>
                <a:ext uri="{FF2B5EF4-FFF2-40B4-BE49-F238E27FC236}">
                  <a16:creationId xmlns:a16="http://schemas.microsoft.com/office/drawing/2014/main" id="{1CE8455F-227D-4140-91F7-215E3D32AD04}"/>
                </a:ext>
              </a:extLst>
            </p:cNvPr>
            <p:cNvCxnSpPr/>
            <p:nvPr/>
          </p:nvCxnSpPr>
          <p:spPr>
            <a:xfrm flipV="1">
              <a:off x="11817623" y="5937337"/>
              <a:ext cx="0" cy="313151"/>
            </a:xfrm>
            <a:prstGeom prst="line">
              <a:avLst/>
            </a:prstGeom>
          </p:spPr>
          <p:style>
            <a:lnRef idx="1">
              <a:schemeClr val="dk1"/>
            </a:lnRef>
            <a:fillRef idx="0">
              <a:schemeClr val="dk1"/>
            </a:fillRef>
            <a:effectRef idx="0">
              <a:schemeClr val="dk1"/>
            </a:effectRef>
            <a:fontRef idx="minor">
              <a:schemeClr val="tx1"/>
            </a:fontRef>
          </p:style>
        </p:cxnSp>
        <p:sp>
          <p:nvSpPr>
            <p:cNvPr id="58" name="文本框 109">
              <a:extLst>
                <a:ext uri="{FF2B5EF4-FFF2-40B4-BE49-F238E27FC236}">
                  <a16:creationId xmlns:a16="http://schemas.microsoft.com/office/drawing/2014/main" id="{8A496E41-48DE-40AD-8EAE-484D68574023}"/>
                </a:ext>
              </a:extLst>
            </p:cNvPr>
            <p:cNvSpPr txBox="1"/>
            <p:nvPr/>
          </p:nvSpPr>
          <p:spPr>
            <a:xfrm>
              <a:off x="10201724" y="6286986"/>
              <a:ext cx="1757234" cy="421837"/>
            </a:xfrm>
            <a:prstGeom prst="rect">
              <a:avLst/>
            </a:prstGeom>
            <a:noFill/>
          </p:spPr>
          <p:txBody>
            <a:bodyPr wrap="square" rtlCol="0">
              <a:spAutoFit/>
            </a:bodyPr>
            <a:lstStyle/>
            <a:p>
              <a:r>
                <a:rPr kumimoji="1" lang="en-US" altLang="zh-CN" sz="1600"/>
                <a:t>Aspect</a:t>
              </a:r>
              <a:endParaRPr kumimoji="1" lang="zh-CN" altLang="en-US" sz="1600" dirty="0"/>
            </a:p>
          </p:txBody>
        </p:sp>
        <p:sp>
          <p:nvSpPr>
            <p:cNvPr id="59" name="文本框 110">
              <a:extLst>
                <a:ext uri="{FF2B5EF4-FFF2-40B4-BE49-F238E27FC236}">
                  <a16:creationId xmlns:a16="http://schemas.microsoft.com/office/drawing/2014/main" id="{CA55554B-8C28-45C8-80A1-8AC72E16F22B}"/>
                </a:ext>
              </a:extLst>
            </p:cNvPr>
            <p:cNvSpPr txBox="1"/>
            <p:nvPr/>
          </p:nvSpPr>
          <p:spPr>
            <a:xfrm flipH="1">
              <a:off x="4441668" y="2213448"/>
              <a:ext cx="2723218" cy="72862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kumimoji="1" lang="en-US" altLang="zh-CN" sz="1600" dirty="0"/>
                <a:t>Aspect-to-Sentence Attention</a:t>
              </a:r>
              <a:endParaRPr kumimoji="1" lang="zh-CN" altLang="en-US" sz="1600" dirty="0"/>
            </a:p>
          </p:txBody>
        </p:sp>
        <p:sp>
          <p:nvSpPr>
            <p:cNvPr id="60" name="上箭头 111">
              <a:extLst>
                <a:ext uri="{FF2B5EF4-FFF2-40B4-BE49-F238E27FC236}">
                  <a16:creationId xmlns:a16="http://schemas.microsoft.com/office/drawing/2014/main" id="{09CFA981-22E9-463C-9DBC-CE0C576C06A7}"/>
                </a:ext>
              </a:extLst>
            </p:cNvPr>
            <p:cNvSpPr/>
            <p:nvPr/>
          </p:nvSpPr>
          <p:spPr>
            <a:xfrm>
              <a:off x="5553801" y="3032006"/>
              <a:ext cx="429613" cy="567485"/>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600"/>
            </a:p>
          </p:txBody>
        </p:sp>
        <p:sp>
          <p:nvSpPr>
            <p:cNvPr id="61" name="圆角右箭头 116">
              <a:extLst>
                <a:ext uri="{FF2B5EF4-FFF2-40B4-BE49-F238E27FC236}">
                  <a16:creationId xmlns:a16="http://schemas.microsoft.com/office/drawing/2014/main" id="{52040358-4699-4491-9C9C-714AF8815B70}"/>
                </a:ext>
              </a:extLst>
            </p:cNvPr>
            <p:cNvSpPr/>
            <p:nvPr/>
          </p:nvSpPr>
          <p:spPr>
            <a:xfrm flipH="1">
              <a:off x="7164886" y="2395531"/>
              <a:ext cx="3532340" cy="1074996"/>
            </a:xfrm>
            <a:prstGeom prst="ben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600">
                <a:solidFill>
                  <a:schemeClr val="tx1"/>
                </a:solidFill>
              </a:endParaRPr>
            </a:p>
          </p:txBody>
        </p:sp>
        <p:sp>
          <p:nvSpPr>
            <p:cNvPr id="62" name="右弧形箭头 117">
              <a:extLst>
                <a:ext uri="{FF2B5EF4-FFF2-40B4-BE49-F238E27FC236}">
                  <a16:creationId xmlns:a16="http://schemas.microsoft.com/office/drawing/2014/main" id="{D222334F-DD04-4F96-9A4C-2AC901C6F8CD}"/>
                </a:ext>
              </a:extLst>
            </p:cNvPr>
            <p:cNvSpPr/>
            <p:nvPr/>
          </p:nvSpPr>
          <p:spPr>
            <a:xfrm>
              <a:off x="3571091" y="2204987"/>
              <a:ext cx="749369" cy="950458"/>
            </a:xfrm>
            <a:prstGeom prst="curved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zh-CN" altLang="en-US" sz="1600">
                <a:solidFill>
                  <a:schemeClr val="tx1"/>
                </a:solidFill>
              </a:endParaRPr>
            </a:p>
          </p:txBody>
        </p:sp>
        <p:sp>
          <p:nvSpPr>
            <p:cNvPr id="63" name="文本框 118">
              <a:extLst>
                <a:ext uri="{FF2B5EF4-FFF2-40B4-BE49-F238E27FC236}">
                  <a16:creationId xmlns:a16="http://schemas.microsoft.com/office/drawing/2014/main" id="{1439B6CD-6895-4DB6-AD41-6656C0EBA705}"/>
                </a:ext>
              </a:extLst>
            </p:cNvPr>
            <p:cNvSpPr txBox="1"/>
            <p:nvPr/>
          </p:nvSpPr>
          <p:spPr>
            <a:xfrm>
              <a:off x="2984081" y="2486543"/>
              <a:ext cx="739049" cy="421837"/>
            </a:xfrm>
            <a:prstGeom prst="rect">
              <a:avLst/>
            </a:prstGeom>
            <a:noFill/>
          </p:spPr>
          <p:txBody>
            <a:bodyPr wrap="square" rtlCol="0">
              <a:spAutoFit/>
            </a:bodyPr>
            <a:lstStyle/>
            <a:p>
              <a:r>
                <a:rPr kumimoji="1" lang="en-US" altLang="zh-CN" sz="1600" dirty="0"/>
                <a:t>GRU</a:t>
              </a:r>
              <a:endParaRPr kumimoji="1" lang="zh-CN" altLang="en-US" sz="1600" dirty="0"/>
            </a:p>
          </p:txBody>
        </p:sp>
        <p:cxnSp>
          <p:nvCxnSpPr>
            <p:cNvPr id="64" name="直线箭头连接符 120">
              <a:extLst>
                <a:ext uri="{FF2B5EF4-FFF2-40B4-BE49-F238E27FC236}">
                  <a16:creationId xmlns:a16="http://schemas.microsoft.com/office/drawing/2014/main" id="{126C51EC-C3A2-4A96-B6C7-161BC9387551}"/>
                </a:ext>
              </a:extLst>
            </p:cNvPr>
            <p:cNvCxnSpPr>
              <a:stCxn id="59" idx="0"/>
            </p:cNvCxnSpPr>
            <p:nvPr/>
          </p:nvCxnSpPr>
          <p:spPr>
            <a:xfrm flipH="1" flipV="1">
              <a:off x="5795231" y="1753644"/>
              <a:ext cx="8046" cy="45980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65" name="文本框 121">
              <a:extLst>
                <a:ext uri="{FF2B5EF4-FFF2-40B4-BE49-F238E27FC236}">
                  <a16:creationId xmlns:a16="http://schemas.microsoft.com/office/drawing/2014/main" id="{B7272B23-96CC-4E37-93BC-557B2FC3E3E1}"/>
                </a:ext>
              </a:extLst>
            </p:cNvPr>
            <p:cNvSpPr txBox="1"/>
            <p:nvPr/>
          </p:nvSpPr>
          <p:spPr>
            <a:xfrm>
              <a:off x="771486" y="1957387"/>
              <a:ext cx="2415186" cy="421837"/>
            </a:xfrm>
            <a:prstGeom prst="rect">
              <a:avLst/>
            </a:prstGeom>
            <a:noFill/>
          </p:spPr>
          <p:txBody>
            <a:bodyPr wrap="square" rtlCol="0">
              <a:spAutoFit/>
            </a:bodyPr>
            <a:lstStyle/>
            <a:p>
              <a:r>
                <a:rPr kumimoji="1" lang="en-US" altLang="zh-CN" sz="1600" dirty="0"/>
                <a:t>Attention Layer</a:t>
              </a:r>
              <a:endParaRPr kumimoji="1" lang="zh-CN" altLang="en-US" sz="1600" dirty="0"/>
            </a:p>
          </p:txBody>
        </p:sp>
        <p:sp>
          <p:nvSpPr>
            <p:cNvPr id="66" name="文本框 122">
              <a:extLst>
                <a:ext uri="{FF2B5EF4-FFF2-40B4-BE49-F238E27FC236}">
                  <a16:creationId xmlns:a16="http://schemas.microsoft.com/office/drawing/2014/main" id="{2CE38EA5-4C45-4FEB-9164-7961E56CE971}"/>
                </a:ext>
              </a:extLst>
            </p:cNvPr>
            <p:cNvSpPr txBox="1"/>
            <p:nvPr/>
          </p:nvSpPr>
          <p:spPr>
            <a:xfrm flipH="1">
              <a:off x="691271" y="2326720"/>
              <a:ext cx="1736618" cy="728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kumimoji="1" lang="en-US" altLang="zh-CN" sz="1600" dirty="0"/>
                <a:t>Scaled Dot-Attention</a:t>
              </a:r>
              <a:endParaRPr kumimoji="1" lang="zh-CN" altLang="en-US" sz="1600" dirty="0"/>
            </a:p>
          </p:txBody>
        </p:sp>
        <p:sp>
          <p:nvSpPr>
            <p:cNvPr id="67" name="文本框 123">
              <a:extLst>
                <a:ext uri="{FF2B5EF4-FFF2-40B4-BE49-F238E27FC236}">
                  <a16:creationId xmlns:a16="http://schemas.microsoft.com/office/drawing/2014/main" id="{73EAFE77-F1B2-42B5-A608-F9F4F537A88A}"/>
                </a:ext>
              </a:extLst>
            </p:cNvPr>
            <p:cNvSpPr txBox="1"/>
            <p:nvPr/>
          </p:nvSpPr>
          <p:spPr>
            <a:xfrm flipH="1">
              <a:off x="4934968" y="1402582"/>
              <a:ext cx="1736618" cy="421837"/>
            </a:xfrm>
            <a:prstGeom prst="rect">
              <a:avLst/>
            </a:prstGeom>
            <a:solidFill>
              <a:srgbClr val="187E74"/>
            </a:solidFill>
            <a:ln>
              <a:solidFill>
                <a:srgbClr val="187E74"/>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kumimoji="1" lang="en-US" altLang="zh-CN" sz="1600"/>
                <a:t>Softmax</a:t>
              </a:r>
              <a:endParaRPr kumimoji="1" lang="zh-CN" altLang="en-US" sz="1600" dirty="0"/>
            </a:p>
          </p:txBody>
        </p:sp>
      </p:grpSp>
      <p:sp>
        <p:nvSpPr>
          <p:cNvPr id="68" name="Rectangle 67">
            <a:extLst>
              <a:ext uri="{FF2B5EF4-FFF2-40B4-BE49-F238E27FC236}">
                <a16:creationId xmlns:a16="http://schemas.microsoft.com/office/drawing/2014/main" id="{BA79E794-17D9-4210-86FA-3A6DC3D9139A}"/>
              </a:ext>
            </a:extLst>
          </p:cNvPr>
          <p:cNvSpPr/>
          <p:nvPr/>
        </p:nvSpPr>
        <p:spPr>
          <a:xfrm>
            <a:off x="5134924" y="1362795"/>
            <a:ext cx="6096000" cy="646331"/>
          </a:xfrm>
          <a:prstGeom prst="rect">
            <a:avLst/>
          </a:prstGeom>
        </p:spPr>
        <p:txBody>
          <a:bodyPr>
            <a:spAutoFit/>
          </a:bodyPr>
          <a:lstStyle/>
          <a:p>
            <a:pPr algn="ctr"/>
            <a:r>
              <a:rPr lang="en-IN" b="1" dirty="0"/>
              <a:t>Sentiment prediction</a:t>
            </a:r>
          </a:p>
          <a:p>
            <a:pPr algn="ctr"/>
            <a:r>
              <a:rPr lang="en-IN" b="1" dirty="0">
                <a:solidFill>
                  <a:srgbClr val="FF0000"/>
                </a:solidFill>
              </a:rPr>
              <a:t>(Company, -1)</a:t>
            </a:r>
            <a:endParaRPr lang="en-US" b="1" dirty="0">
              <a:solidFill>
                <a:srgbClr val="FF0000"/>
              </a:solidFill>
            </a:endParaRPr>
          </a:p>
        </p:txBody>
      </p:sp>
      <p:sp>
        <p:nvSpPr>
          <p:cNvPr id="69" name="Rectangle 68">
            <a:extLst>
              <a:ext uri="{FF2B5EF4-FFF2-40B4-BE49-F238E27FC236}">
                <a16:creationId xmlns:a16="http://schemas.microsoft.com/office/drawing/2014/main" id="{72908226-71F9-4B4D-B614-3CAC68BEA73C}"/>
              </a:ext>
            </a:extLst>
          </p:cNvPr>
          <p:cNvSpPr/>
          <p:nvPr/>
        </p:nvSpPr>
        <p:spPr>
          <a:xfrm>
            <a:off x="1623013" y="5773493"/>
            <a:ext cx="7055271" cy="923330"/>
          </a:xfrm>
          <a:prstGeom prst="rect">
            <a:avLst/>
          </a:prstGeom>
        </p:spPr>
        <p:txBody>
          <a:bodyPr wrap="square">
            <a:spAutoFit/>
          </a:bodyPr>
          <a:lstStyle/>
          <a:p>
            <a:r>
              <a:rPr lang="en-US" dirty="0">
                <a:solidFill>
                  <a:schemeClr val="tx1">
                    <a:lumMod val="95000"/>
                    <a:lumOff val="5000"/>
                  </a:schemeClr>
                </a:solidFill>
              </a:rPr>
              <a:t>The </a:t>
            </a:r>
            <a:r>
              <a:rPr lang="en-US" dirty="0">
                <a:solidFill>
                  <a:srgbClr val="FF0000"/>
                </a:solidFill>
              </a:rPr>
              <a:t>meeting </a:t>
            </a:r>
            <a:r>
              <a:rPr lang="en-US" dirty="0">
                <a:solidFill>
                  <a:schemeClr val="tx1">
                    <a:lumMod val="95000"/>
                    <a:lumOff val="5000"/>
                  </a:schemeClr>
                </a:solidFill>
              </a:rPr>
              <a:t>went well but, ###</a:t>
            </a:r>
            <a:r>
              <a:rPr lang="en-US" dirty="0">
                <a:solidFill>
                  <a:srgbClr val="FF0000"/>
                </a:solidFill>
              </a:rPr>
              <a:t> company</a:t>
            </a:r>
            <a:r>
              <a:rPr lang="en-US" dirty="0">
                <a:solidFill>
                  <a:prstClr val="black"/>
                </a:solidFill>
              </a:rPr>
              <a:t>  has raised its </a:t>
            </a:r>
            <a:r>
              <a:rPr lang="en-US" dirty="0"/>
              <a:t>concerns</a:t>
            </a:r>
            <a:r>
              <a:rPr lang="en-US" dirty="0">
                <a:solidFill>
                  <a:prstClr val="black"/>
                </a:solidFill>
              </a:rPr>
              <a:t> regarding the model proposed in terms of scalability and real time application.</a:t>
            </a:r>
            <a:endParaRPr lang="en-US" dirty="0"/>
          </a:p>
        </p:txBody>
      </p:sp>
      <p:sp>
        <p:nvSpPr>
          <p:cNvPr id="70" name="Rectangle 69">
            <a:extLst>
              <a:ext uri="{FF2B5EF4-FFF2-40B4-BE49-F238E27FC236}">
                <a16:creationId xmlns:a16="http://schemas.microsoft.com/office/drawing/2014/main" id="{89B61A88-F9B9-4659-A41A-E3FBE38777AF}"/>
              </a:ext>
            </a:extLst>
          </p:cNvPr>
          <p:cNvSpPr/>
          <p:nvPr/>
        </p:nvSpPr>
        <p:spPr>
          <a:xfrm>
            <a:off x="8797311" y="5827475"/>
            <a:ext cx="1146661" cy="369332"/>
          </a:xfrm>
          <a:prstGeom prst="rect">
            <a:avLst/>
          </a:prstGeom>
        </p:spPr>
        <p:txBody>
          <a:bodyPr wrap="none">
            <a:spAutoFit/>
          </a:bodyPr>
          <a:lstStyle/>
          <a:p>
            <a:r>
              <a:rPr lang="en-US" dirty="0">
                <a:solidFill>
                  <a:srgbClr val="FF0000"/>
                </a:solidFill>
              </a:rPr>
              <a:t> company</a:t>
            </a:r>
            <a:r>
              <a:rPr lang="en-US" dirty="0">
                <a:solidFill>
                  <a:prstClr val="black"/>
                </a:solidFill>
              </a:rPr>
              <a:t> </a:t>
            </a:r>
            <a:endParaRPr lang="en-US" dirty="0"/>
          </a:p>
        </p:txBody>
      </p:sp>
      <p:cxnSp>
        <p:nvCxnSpPr>
          <p:cNvPr id="71" name="Straight Arrow Connector 70">
            <a:extLst>
              <a:ext uri="{FF2B5EF4-FFF2-40B4-BE49-F238E27FC236}">
                <a16:creationId xmlns:a16="http://schemas.microsoft.com/office/drawing/2014/main" id="{41C9D3AB-1246-45B1-BF29-F3B64349DCB6}"/>
              </a:ext>
            </a:extLst>
          </p:cNvPr>
          <p:cNvCxnSpPr/>
          <p:nvPr/>
        </p:nvCxnSpPr>
        <p:spPr>
          <a:xfrm>
            <a:off x="6066433" y="1684334"/>
            <a:ext cx="1035958" cy="0"/>
          </a:xfrm>
          <a:prstGeom prst="straightConnector1">
            <a:avLst/>
          </a:prstGeom>
          <a:ln w="19050">
            <a:solidFill>
              <a:srgbClr val="187E7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88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335DDE-EB63-4340-BC49-3D2E932305B8}"/>
              </a:ext>
            </a:extLst>
          </p:cNvPr>
          <p:cNvSpPr txBox="1">
            <a:spLocks/>
          </p:cNvSpPr>
          <p:nvPr/>
        </p:nvSpPr>
        <p:spPr>
          <a:xfrm>
            <a:off x="475054" y="164077"/>
            <a:ext cx="10906008" cy="111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t>HIN Modelling</a:t>
            </a:r>
          </a:p>
        </p:txBody>
      </p:sp>
      <p:grpSp>
        <p:nvGrpSpPr>
          <p:cNvPr id="68" name="Group 67">
            <a:extLst>
              <a:ext uri="{FF2B5EF4-FFF2-40B4-BE49-F238E27FC236}">
                <a16:creationId xmlns:a16="http://schemas.microsoft.com/office/drawing/2014/main" id="{FD783650-EFFD-4682-B560-744510705117}"/>
              </a:ext>
            </a:extLst>
          </p:cNvPr>
          <p:cNvGrpSpPr/>
          <p:nvPr/>
        </p:nvGrpSpPr>
        <p:grpSpPr>
          <a:xfrm>
            <a:off x="5547254" y="1836319"/>
            <a:ext cx="7366901" cy="3694063"/>
            <a:chOff x="5520927" y="1861885"/>
            <a:chExt cx="7366901" cy="3694063"/>
          </a:xfrm>
        </p:grpSpPr>
        <p:pic>
          <p:nvPicPr>
            <p:cNvPr id="41" name="Picture 40" descr="A close up of a logo&#10;&#10;Description generated with high confidence">
              <a:extLst>
                <a:ext uri="{FF2B5EF4-FFF2-40B4-BE49-F238E27FC236}">
                  <a16:creationId xmlns:a16="http://schemas.microsoft.com/office/drawing/2014/main" id="{4C580D96-3B12-4E5F-8300-836D567A0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096000" y="4086202"/>
              <a:ext cx="742414" cy="778815"/>
            </a:xfrm>
            <a:prstGeom prst="rect">
              <a:avLst/>
            </a:prstGeom>
          </p:spPr>
        </p:pic>
        <p:pic>
          <p:nvPicPr>
            <p:cNvPr id="44" name="Picture 43">
              <a:extLst>
                <a:ext uri="{FF2B5EF4-FFF2-40B4-BE49-F238E27FC236}">
                  <a16:creationId xmlns:a16="http://schemas.microsoft.com/office/drawing/2014/main" id="{F3754B35-B890-4439-83D1-98DF76F05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5814" y="3897014"/>
              <a:ext cx="831849" cy="872634"/>
            </a:xfrm>
            <a:prstGeom prst="rect">
              <a:avLst/>
            </a:prstGeom>
          </p:spPr>
        </p:pic>
        <p:pic>
          <p:nvPicPr>
            <p:cNvPr id="48" name="Picture 47">
              <a:extLst>
                <a:ext uri="{FF2B5EF4-FFF2-40B4-BE49-F238E27FC236}">
                  <a16:creationId xmlns:a16="http://schemas.microsoft.com/office/drawing/2014/main" id="{34A0D67F-BC67-4AD3-A03B-86CCE33FC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9738" y="2462278"/>
              <a:ext cx="605106" cy="634774"/>
            </a:xfrm>
            <a:prstGeom prst="rect">
              <a:avLst/>
            </a:prstGeom>
          </p:spPr>
        </p:pic>
        <p:sp>
          <p:nvSpPr>
            <p:cNvPr id="49" name="Oval 48">
              <a:extLst>
                <a:ext uri="{FF2B5EF4-FFF2-40B4-BE49-F238E27FC236}">
                  <a16:creationId xmlns:a16="http://schemas.microsoft.com/office/drawing/2014/main" id="{A93D5608-BBDB-4004-A497-9AB48C945396}"/>
                </a:ext>
              </a:extLst>
            </p:cNvPr>
            <p:cNvSpPr/>
            <p:nvPr/>
          </p:nvSpPr>
          <p:spPr>
            <a:xfrm>
              <a:off x="10564410" y="3194820"/>
              <a:ext cx="467360" cy="468360"/>
            </a:xfrm>
            <a:prstGeom prst="ellipse">
              <a:avLst/>
            </a:prstGeom>
            <a:solidFill>
              <a:srgbClr val="9DFB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532B3455-E6E4-4C43-925A-A35987BDFADE}"/>
                </a:ext>
              </a:extLst>
            </p:cNvPr>
            <p:cNvSpPr/>
            <p:nvPr/>
          </p:nvSpPr>
          <p:spPr>
            <a:xfrm>
              <a:off x="6096000" y="3194820"/>
              <a:ext cx="467360" cy="4683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AD160F2-DABD-4C78-A388-D6683FFDB2CA}"/>
                </a:ext>
              </a:extLst>
            </p:cNvPr>
            <p:cNvSpPr/>
            <p:nvPr/>
          </p:nvSpPr>
          <p:spPr>
            <a:xfrm>
              <a:off x="8330205" y="3194820"/>
              <a:ext cx="467360" cy="468360"/>
            </a:xfrm>
            <a:prstGeom prst="ellipse">
              <a:avLst/>
            </a:prstGeom>
            <a:solidFill>
              <a:srgbClr val="411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AC855EBB-1FBF-4990-9BD6-0275930AC491}"/>
                </a:ext>
              </a:extLst>
            </p:cNvPr>
            <p:cNvCxnSpPr>
              <a:cxnSpLocks/>
              <a:stCxn id="50" idx="6"/>
              <a:endCxn id="51" idx="2"/>
            </p:cNvCxnSpPr>
            <p:nvPr/>
          </p:nvCxnSpPr>
          <p:spPr>
            <a:xfrm>
              <a:off x="6563360" y="3429000"/>
              <a:ext cx="17668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88D33B-1492-4C80-ABDD-DED4B3EF4027}"/>
                </a:ext>
              </a:extLst>
            </p:cNvPr>
            <p:cNvCxnSpPr>
              <a:cxnSpLocks/>
              <a:stCxn id="51" idx="6"/>
              <a:endCxn id="49" idx="2"/>
            </p:cNvCxnSpPr>
            <p:nvPr/>
          </p:nvCxnSpPr>
          <p:spPr>
            <a:xfrm>
              <a:off x="8797565" y="3429000"/>
              <a:ext cx="17668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AA674E3-7DF9-46E5-A4E4-9BDA3A4A9DAF}"/>
                </a:ext>
              </a:extLst>
            </p:cNvPr>
            <p:cNvSpPr txBox="1"/>
            <p:nvPr/>
          </p:nvSpPr>
          <p:spPr>
            <a:xfrm>
              <a:off x="10411353" y="2768843"/>
              <a:ext cx="1374920" cy="430887"/>
            </a:xfrm>
            <a:prstGeom prst="rect">
              <a:avLst/>
            </a:prstGeom>
            <a:noFill/>
          </p:spPr>
          <p:txBody>
            <a:bodyPr wrap="square" rtlCol="0">
              <a:spAutoFit/>
            </a:bodyPr>
            <a:lstStyle/>
            <a:p>
              <a:r>
                <a:rPr lang="en-IN" sz="2200" dirty="0"/>
                <a:t>Node 3</a:t>
              </a:r>
              <a:endParaRPr lang="en-US" sz="2200" dirty="0"/>
            </a:p>
          </p:txBody>
        </p:sp>
        <p:sp>
          <p:nvSpPr>
            <p:cNvPr id="60" name="TextBox 59">
              <a:extLst>
                <a:ext uri="{FF2B5EF4-FFF2-40B4-BE49-F238E27FC236}">
                  <a16:creationId xmlns:a16="http://schemas.microsoft.com/office/drawing/2014/main" id="{65C4E814-D5B8-4B14-A4ED-FEC0CEB8F2B3}"/>
                </a:ext>
              </a:extLst>
            </p:cNvPr>
            <p:cNvSpPr txBox="1"/>
            <p:nvPr/>
          </p:nvSpPr>
          <p:spPr>
            <a:xfrm>
              <a:off x="5520927" y="5021285"/>
              <a:ext cx="3729251" cy="461665"/>
            </a:xfrm>
            <a:prstGeom prst="rect">
              <a:avLst/>
            </a:prstGeom>
            <a:noFill/>
          </p:spPr>
          <p:txBody>
            <a:bodyPr wrap="square" rtlCol="0">
              <a:spAutoFit/>
            </a:bodyPr>
            <a:lstStyle/>
            <a:p>
              <a:r>
                <a:rPr lang="en-IN" sz="2400" b="1" dirty="0">
                  <a:solidFill>
                    <a:srgbClr val="FF0000"/>
                  </a:solidFill>
                </a:rPr>
                <a:t>	Sender</a:t>
              </a:r>
              <a:endParaRPr lang="en-US" sz="2400" b="1" dirty="0">
                <a:solidFill>
                  <a:srgbClr val="FF0000"/>
                </a:solidFill>
              </a:endParaRPr>
            </a:p>
          </p:txBody>
        </p:sp>
        <p:sp>
          <p:nvSpPr>
            <p:cNvPr id="61" name="TextBox 60">
              <a:extLst>
                <a:ext uri="{FF2B5EF4-FFF2-40B4-BE49-F238E27FC236}">
                  <a16:creationId xmlns:a16="http://schemas.microsoft.com/office/drawing/2014/main" id="{BFEC1FED-2A99-4A0D-A0E3-00DF0CD3B5C3}"/>
                </a:ext>
              </a:extLst>
            </p:cNvPr>
            <p:cNvSpPr txBox="1"/>
            <p:nvPr/>
          </p:nvSpPr>
          <p:spPr>
            <a:xfrm>
              <a:off x="5642220" y="2593504"/>
              <a:ext cx="1374919" cy="430887"/>
            </a:xfrm>
            <a:prstGeom prst="rect">
              <a:avLst/>
            </a:prstGeom>
            <a:noFill/>
          </p:spPr>
          <p:txBody>
            <a:bodyPr wrap="square" rtlCol="0">
              <a:spAutoFit/>
            </a:bodyPr>
            <a:lstStyle/>
            <a:p>
              <a:r>
                <a:rPr lang="en-IN" sz="2200" dirty="0"/>
                <a:t>Node 1</a:t>
              </a:r>
              <a:endParaRPr lang="en-US" sz="2200" dirty="0"/>
            </a:p>
          </p:txBody>
        </p:sp>
        <p:sp>
          <p:nvSpPr>
            <p:cNvPr id="62" name="TextBox 61">
              <a:extLst>
                <a:ext uri="{FF2B5EF4-FFF2-40B4-BE49-F238E27FC236}">
                  <a16:creationId xmlns:a16="http://schemas.microsoft.com/office/drawing/2014/main" id="{8AC3C768-2694-40BD-ACB5-D0B8490EA5F6}"/>
                </a:ext>
              </a:extLst>
            </p:cNvPr>
            <p:cNvSpPr txBox="1"/>
            <p:nvPr/>
          </p:nvSpPr>
          <p:spPr>
            <a:xfrm>
              <a:off x="8944624" y="5094283"/>
              <a:ext cx="3943204" cy="461665"/>
            </a:xfrm>
            <a:prstGeom prst="rect">
              <a:avLst/>
            </a:prstGeom>
            <a:noFill/>
          </p:spPr>
          <p:txBody>
            <a:bodyPr wrap="square" rtlCol="0">
              <a:spAutoFit/>
            </a:bodyPr>
            <a:lstStyle/>
            <a:p>
              <a:pPr algn="ctr"/>
              <a:r>
                <a:rPr lang="en-IN" sz="2400" b="1" dirty="0">
                  <a:solidFill>
                    <a:srgbClr val="00B0F0"/>
                  </a:solidFill>
                </a:rPr>
                <a:t>Receiver</a:t>
              </a:r>
              <a:endParaRPr lang="en-US" sz="2400" b="1" dirty="0">
                <a:solidFill>
                  <a:srgbClr val="00B0F0"/>
                </a:solidFill>
              </a:endParaRPr>
            </a:p>
          </p:txBody>
        </p:sp>
        <p:sp>
          <p:nvSpPr>
            <p:cNvPr id="63" name="TextBox 62">
              <a:extLst>
                <a:ext uri="{FF2B5EF4-FFF2-40B4-BE49-F238E27FC236}">
                  <a16:creationId xmlns:a16="http://schemas.microsoft.com/office/drawing/2014/main" id="{D97A988C-1297-45C2-8F59-43954419B4C7}"/>
                </a:ext>
              </a:extLst>
            </p:cNvPr>
            <p:cNvSpPr txBox="1"/>
            <p:nvPr/>
          </p:nvSpPr>
          <p:spPr>
            <a:xfrm>
              <a:off x="8119869" y="3624537"/>
              <a:ext cx="2396920" cy="430887"/>
            </a:xfrm>
            <a:prstGeom prst="rect">
              <a:avLst/>
            </a:prstGeom>
            <a:noFill/>
          </p:spPr>
          <p:txBody>
            <a:bodyPr wrap="square" rtlCol="0">
              <a:spAutoFit/>
            </a:bodyPr>
            <a:lstStyle/>
            <a:p>
              <a:r>
                <a:rPr lang="en-IN" sz="2200" dirty="0"/>
                <a:t>Node 2:</a:t>
              </a:r>
            </a:p>
          </p:txBody>
        </p:sp>
        <p:sp>
          <p:nvSpPr>
            <p:cNvPr id="64" name="TextBox 63">
              <a:extLst>
                <a:ext uri="{FF2B5EF4-FFF2-40B4-BE49-F238E27FC236}">
                  <a16:creationId xmlns:a16="http://schemas.microsoft.com/office/drawing/2014/main" id="{233689EE-00DC-4CEB-A039-117993937474}"/>
                </a:ext>
              </a:extLst>
            </p:cNvPr>
            <p:cNvSpPr txBox="1"/>
            <p:nvPr/>
          </p:nvSpPr>
          <p:spPr>
            <a:xfrm>
              <a:off x="9152626" y="2966563"/>
              <a:ext cx="1178104" cy="430887"/>
            </a:xfrm>
            <a:prstGeom prst="rect">
              <a:avLst/>
            </a:prstGeom>
            <a:noFill/>
          </p:spPr>
          <p:txBody>
            <a:bodyPr wrap="square" rtlCol="0">
              <a:spAutoFit/>
            </a:bodyPr>
            <a:lstStyle/>
            <a:p>
              <a:r>
                <a:rPr lang="en-IN" sz="2200" dirty="0"/>
                <a:t>Edge 2</a:t>
              </a:r>
              <a:endParaRPr lang="en-US" sz="2200" dirty="0"/>
            </a:p>
          </p:txBody>
        </p:sp>
        <p:sp>
          <p:nvSpPr>
            <p:cNvPr id="65" name="TextBox 64">
              <a:extLst>
                <a:ext uri="{FF2B5EF4-FFF2-40B4-BE49-F238E27FC236}">
                  <a16:creationId xmlns:a16="http://schemas.microsoft.com/office/drawing/2014/main" id="{A3E96724-47A4-4878-A205-FCC151A0A30B}"/>
                </a:ext>
              </a:extLst>
            </p:cNvPr>
            <p:cNvSpPr txBox="1"/>
            <p:nvPr/>
          </p:nvSpPr>
          <p:spPr>
            <a:xfrm>
              <a:off x="6888391" y="3001123"/>
              <a:ext cx="1241539" cy="430887"/>
            </a:xfrm>
            <a:prstGeom prst="rect">
              <a:avLst/>
            </a:prstGeom>
            <a:noFill/>
          </p:spPr>
          <p:txBody>
            <a:bodyPr wrap="square" rtlCol="0">
              <a:spAutoFit/>
            </a:bodyPr>
            <a:lstStyle/>
            <a:p>
              <a:r>
                <a:rPr lang="en-IN" sz="2200" dirty="0"/>
                <a:t>Edge 1</a:t>
              </a:r>
              <a:endParaRPr lang="en-US" sz="2200" dirty="0"/>
            </a:p>
          </p:txBody>
        </p:sp>
        <p:sp>
          <p:nvSpPr>
            <p:cNvPr id="66" name="TextBox 65">
              <a:extLst>
                <a:ext uri="{FF2B5EF4-FFF2-40B4-BE49-F238E27FC236}">
                  <a16:creationId xmlns:a16="http://schemas.microsoft.com/office/drawing/2014/main" id="{3258E1E4-82FE-4148-AB7E-28938FC90306}"/>
                </a:ext>
              </a:extLst>
            </p:cNvPr>
            <p:cNvSpPr txBox="1"/>
            <p:nvPr/>
          </p:nvSpPr>
          <p:spPr>
            <a:xfrm>
              <a:off x="7385553" y="1861885"/>
              <a:ext cx="2760763" cy="461665"/>
            </a:xfrm>
            <a:prstGeom prst="rect">
              <a:avLst/>
            </a:prstGeom>
            <a:noFill/>
          </p:spPr>
          <p:txBody>
            <a:bodyPr wrap="square" rtlCol="0">
              <a:spAutoFit/>
            </a:bodyPr>
            <a:lstStyle/>
            <a:p>
              <a:pPr algn="ctr"/>
              <a:r>
                <a:rPr lang="en-IN" sz="2400" b="1" dirty="0">
                  <a:solidFill>
                    <a:srgbClr val="4117F1"/>
                  </a:solidFill>
                </a:rPr>
                <a:t>ABSA for email </a:t>
              </a:r>
              <a:endParaRPr lang="en-US" sz="2400" b="1" dirty="0">
                <a:solidFill>
                  <a:srgbClr val="4117F1"/>
                </a:solidFill>
              </a:endParaRPr>
            </a:p>
          </p:txBody>
        </p:sp>
      </p:grpSp>
      <p:cxnSp>
        <p:nvCxnSpPr>
          <p:cNvPr id="76" name="Straight Connector 75">
            <a:extLst>
              <a:ext uri="{FF2B5EF4-FFF2-40B4-BE49-F238E27FC236}">
                <a16:creationId xmlns:a16="http://schemas.microsoft.com/office/drawing/2014/main" id="{47BEB3D4-5C4F-4FBA-A013-96186F05483F}"/>
              </a:ext>
            </a:extLst>
          </p:cNvPr>
          <p:cNvCxnSpPr/>
          <p:nvPr/>
        </p:nvCxnSpPr>
        <p:spPr>
          <a:xfrm>
            <a:off x="5265884" y="1621236"/>
            <a:ext cx="0" cy="4417266"/>
          </a:xfrm>
          <a:prstGeom prst="line">
            <a:avLst/>
          </a:prstGeom>
          <a:ln/>
        </p:spPr>
        <p:style>
          <a:lnRef idx="3">
            <a:schemeClr val="accent2"/>
          </a:lnRef>
          <a:fillRef idx="0">
            <a:schemeClr val="accent2"/>
          </a:fillRef>
          <a:effectRef idx="2">
            <a:schemeClr val="accent2"/>
          </a:effectRef>
          <a:fontRef idx="minor">
            <a:schemeClr val="tx1"/>
          </a:fontRef>
        </p:style>
      </p:cxnSp>
      <p:pic>
        <p:nvPicPr>
          <p:cNvPr id="77" name="Picture 76">
            <a:extLst>
              <a:ext uri="{FF2B5EF4-FFF2-40B4-BE49-F238E27FC236}">
                <a16:creationId xmlns:a16="http://schemas.microsoft.com/office/drawing/2014/main" id="{7BCD9A77-1947-415A-8E24-7BB23EE94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54" y="1560564"/>
            <a:ext cx="3685739" cy="3685739"/>
          </a:xfrm>
          <a:prstGeom prst="rect">
            <a:avLst/>
          </a:prstGeom>
        </p:spPr>
      </p:pic>
      <p:sp>
        <p:nvSpPr>
          <p:cNvPr id="78" name="Oval 77">
            <a:extLst>
              <a:ext uri="{FF2B5EF4-FFF2-40B4-BE49-F238E27FC236}">
                <a16:creationId xmlns:a16="http://schemas.microsoft.com/office/drawing/2014/main" id="{A5684E5F-7422-42C1-A4B7-616336C1818B}"/>
              </a:ext>
            </a:extLst>
          </p:cNvPr>
          <p:cNvSpPr/>
          <p:nvPr/>
        </p:nvSpPr>
        <p:spPr>
          <a:xfrm>
            <a:off x="3303941" y="3714560"/>
            <a:ext cx="1093609" cy="111541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C20EC489-EB61-4E84-BD5D-E8150A216609}"/>
              </a:ext>
            </a:extLst>
          </p:cNvPr>
          <p:cNvCxnSpPr>
            <a:cxnSpLocks/>
            <a:stCxn id="78" idx="6"/>
          </p:cNvCxnSpPr>
          <p:nvPr/>
        </p:nvCxnSpPr>
        <p:spPr>
          <a:xfrm flipV="1">
            <a:off x="4397550" y="4272267"/>
            <a:ext cx="868334"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D20A72F-3A90-464A-A1CF-9E0D2BDD5935}"/>
              </a:ext>
            </a:extLst>
          </p:cNvPr>
          <p:cNvSpPr>
            <a:spLocks noGrp="1"/>
          </p:cNvSpPr>
          <p:nvPr>
            <p:ph type="sldNum" sz="quarter" idx="12"/>
          </p:nvPr>
        </p:nvSpPr>
        <p:spPr/>
        <p:txBody>
          <a:bodyPr/>
          <a:lstStyle/>
          <a:p>
            <a:fld id="{AA74829D-8A29-4B69-BAF7-EE7622C163FF}" type="slidenum">
              <a:rPr lang="en-US" smtClean="0"/>
              <a:t>6</a:t>
            </a:fld>
            <a:endParaRPr lang="en-US"/>
          </a:p>
        </p:txBody>
      </p:sp>
    </p:spTree>
    <p:extLst>
      <p:ext uri="{BB962C8B-B14F-4D97-AF65-F5344CB8AC3E}">
        <p14:creationId xmlns:p14="http://schemas.microsoft.com/office/powerpoint/2010/main" val="370955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BA16-AD9C-4627-88F3-9B4EF779E48E}"/>
              </a:ext>
            </a:extLst>
          </p:cNvPr>
          <p:cNvSpPr>
            <a:spLocks noGrp="1"/>
          </p:cNvSpPr>
          <p:nvPr>
            <p:ph type="title"/>
          </p:nvPr>
        </p:nvSpPr>
        <p:spPr/>
        <p:txBody>
          <a:bodyPr/>
          <a:lstStyle/>
          <a:p>
            <a:r>
              <a:rPr lang="en-SG" dirty="0"/>
              <a:t>Revised </a:t>
            </a:r>
            <a:r>
              <a:rPr lang="en-SG" dirty="0" err="1"/>
              <a:t>skipgram</a:t>
            </a:r>
            <a:r>
              <a:rPr lang="en-SG" dirty="0"/>
              <a:t> model</a:t>
            </a:r>
          </a:p>
        </p:txBody>
      </p:sp>
      <p:sp>
        <p:nvSpPr>
          <p:cNvPr id="7" name="TextBox 6">
            <a:extLst>
              <a:ext uri="{FF2B5EF4-FFF2-40B4-BE49-F238E27FC236}">
                <a16:creationId xmlns:a16="http://schemas.microsoft.com/office/drawing/2014/main" id="{FAAEF29D-8A8F-478E-826E-36C13B194FBD}"/>
              </a:ext>
            </a:extLst>
          </p:cNvPr>
          <p:cNvSpPr txBox="1"/>
          <p:nvPr/>
        </p:nvSpPr>
        <p:spPr>
          <a:xfrm>
            <a:off x="7957304" y="2048212"/>
            <a:ext cx="3665735" cy="3416320"/>
          </a:xfrm>
          <a:prstGeom prst="rect">
            <a:avLst/>
          </a:prstGeom>
          <a:noFill/>
        </p:spPr>
        <p:txBody>
          <a:bodyPr wrap="square" rtlCol="0">
            <a:spAutoFit/>
          </a:bodyPr>
          <a:lstStyle/>
          <a:p>
            <a:r>
              <a:rPr lang="en-SG" sz="2400" b="1" dirty="0"/>
              <a:t>Improvements:</a:t>
            </a:r>
          </a:p>
          <a:p>
            <a:endParaRPr lang="en-SG" sz="2400" b="1" dirty="0"/>
          </a:p>
          <a:p>
            <a:pPr marL="285750" indent="-285750">
              <a:buFont typeface="Arial" panose="020B0604020202020204" pitchFamily="34" charset="0"/>
              <a:buChar char="•"/>
            </a:pPr>
            <a:r>
              <a:rPr lang="en-SG" sz="2400" dirty="0"/>
              <a:t>Combines sender and receiver profile</a:t>
            </a:r>
          </a:p>
          <a:p>
            <a:pPr marL="285750" indent="-285750">
              <a:buFont typeface="Arial" panose="020B0604020202020204" pitchFamily="34" charset="0"/>
              <a:buChar char="•"/>
            </a:pPr>
            <a:r>
              <a:rPr lang="en-SG" sz="2400" dirty="0"/>
              <a:t>Reduce number of parameters to train</a:t>
            </a:r>
          </a:p>
          <a:p>
            <a:pPr marL="285750" indent="-285750">
              <a:buFont typeface="Arial" panose="020B0604020202020204" pitchFamily="34" charset="0"/>
              <a:buChar char="•"/>
            </a:pPr>
            <a:r>
              <a:rPr lang="en-SG" sz="2400" dirty="0"/>
              <a:t>Reduce number of training pairs</a:t>
            </a:r>
          </a:p>
          <a:p>
            <a:pPr marL="285750" indent="-285750">
              <a:buFont typeface="Arial" panose="020B0604020202020204" pitchFamily="34" charset="0"/>
              <a:buChar char="•"/>
            </a:pPr>
            <a:r>
              <a:rPr lang="en-SG" sz="2400" dirty="0"/>
              <a:t>Code optimization</a:t>
            </a:r>
          </a:p>
        </p:txBody>
      </p:sp>
      <p:pic>
        <p:nvPicPr>
          <p:cNvPr id="8" name="Picture 7" descr="skipgram.pdf - Adobe Acrobat Reader DC">
            <a:extLst>
              <a:ext uri="{FF2B5EF4-FFF2-40B4-BE49-F238E27FC236}">
                <a16:creationId xmlns:a16="http://schemas.microsoft.com/office/drawing/2014/main" id="{487E2CFB-59C9-4CA2-A01C-2578017BFADA}"/>
              </a:ext>
            </a:extLst>
          </p:cNvPr>
          <p:cNvPicPr/>
          <p:nvPr/>
        </p:nvPicPr>
        <p:blipFill rotWithShape="1">
          <a:blip r:embed="rId2" cstate="print">
            <a:extLst>
              <a:ext uri="{28A0092B-C50C-407E-A947-70E740481C1C}">
                <a14:useLocalDpi xmlns:a14="http://schemas.microsoft.com/office/drawing/2010/main" val="0"/>
              </a:ext>
            </a:extLst>
          </a:blip>
          <a:srcRect l="8336" t="19210" r="21520" b="6999"/>
          <a:stretch/>
        </p:blipFill>
        <p:spPr bwMode="auto">
          <a:xfrm>
            <a:off x="838200" y="2200272"/>
            <a:ext cx="6004928" cy="3445077"/>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7DB64E46-3B05-404C-83B3-05E63E030370}"/>
              </a:ext>
            </a:extLst>
          </p:cNvPr>
          <p:cNvSpPr>
            <a:spLocks noGrp="1"/>
          </p:cNvSpPr>
          <p:nvPr>
            <p:ph type="sldNum" sz="quarter" idx="12"/>
          </p:nvPr>
        </p:nvSpPr>
        <p:spPr/>
        <p:txBody>
          <a:bodyPr/>
          <a:lstStyle/>
          <a:p>
            <a:fld id="{E2FC1DD2-AB5B-4809-A2FF-A9E80B40F99E}" type="slidenum">
              <a:rPr lang="en-SG" smtClean="0"/>
              <a:t>7</a:t>
            </a:fld>
            <a:endParaRPr lang="en-SG"/>
          </a:p>
        </p:txBody>
      </p:sp>
      <p:cxnSp>
        <p:nvCxnSpPr>
          <p:cNvPr id="5" name="Straight Connector 4">
            <a:extLst>
              <a:ext uri="{FF2B5EF4-FFF2-40B4-BE49-F238E27FC236}">
                <a16:creationId xmlns:a16="http://schemas.microsoft.com/office/drawing/2014/main" id="{09C0E459-2962-4E61-881B-0504E212F5DC}"/>
              </a:ext>
            </a:extLst>
          </p:cNvPr>
          <p:cNvCxnSpPr/>
          <p:nvPr/>
        </p:nvCxnSpPr>
        <p:spPr>
          <a:xfrm>
            <a:off x="7437120" y="1879600"/>
            <a:ext cx="0" cy="403352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303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7A7D6D-BBA0-4A1B-AA3D-A7E7108EA1BE}"/>
              </a:ext>
            </a:extLst>
          </p:cNvPr>
          <p:cNvSpPr>
            <a:spLocks noGrp="1"/>
          </p:cNvSpPr>
          <p:nvPr>
            <p:ph type="title"/>
          </p:nvPr>
        </p:nvSpPr>
        <p:spPr/>
        <p:txBody>
          <a:bodyPr/>
          <a:lstStyle/>
          <a:p>
            <a:pPr algn="ctr"/>
            <a:r>
              <a:rPr lang="en-IN" dirty="0"/>
              <a:t>Anomaly Detection</a:t>
            </a:r>
            <a:endParaRPr lang="en-US" dirty="0"/>
          </a:p>
        </p:txBody>
      </p:sp>
      <p:pic>
        <p:nvPicPr>
          <p:cNvPr id="4" name="Content Placeholder 3">
            <a:extLst>
              <a:ext uri="{FF2B5EF4-FFF2-40B4-BE49-F238E27FC236}">
                <a16:creationId xmlns:a16="http://schemas.microsoft.com/office/drawing/2014/main" id="{9A6C9EB0-EBB3-4CA7-B0C2-04290604DB5E}"/>
              </a:ext>
            </a:extLst>
          </p:cNvPr>
          <p:cNvPicPr>
            <a:picLocks noGrp="1" noChangeAspect="1"/>
          </p:cNvPicPr>
          <p:nvPr>
            <p:ph idx="1"/>
          </p:nvPr>
        </p:nvPicPr>
        <p:blipFill>
          <a:blip r:embed="rId2"/>
          <a:stretch>
            <a:fillRect/>
          </a:stretch>
        </p:blipFill>
        <p:spPr>
          <a:xfrm>
            <a:off x="838200" y="2179512"/>
            <a:ext cx="10515600" cy="3643563"/>
          </a:xfrm>
          <a:prstGeom prst="rect">
            <a:avLst/>
          </a:prstGeom>
        </p:spPr>
      </p:pic>
    </p:spTree>
    <p:extLst>
      <p:ext uri="{BB962C8B-B14F-4D97-AF65-F5344CB8AC3E}">
        <p14:creationId xmlns:p14="http://schemas.microsoft.com/office/powerpoint/2010/main" val="306054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4D11-E19A-4DAB-BAF0-EA5C0BCDA7DD}"/>
              </a:ext>
            </a:extLst>
          </p:cNvPr>
          <p:cNvSpPr>
            <a:spLocks noGrp="1"/>
          </p:cNvSpPr>
          <p:nvPr>
            <p:ph type="title"/>
          </p:nvPr>
        </p:nvSpPr>
        <p:spPr/>
        <p:txBody>
          <a:bodyPr/>
          <a:lstStyle/>
          <a:p>
            <a:r>
              <a:rPr lang="en-IN" dirty="0"/>
              <a:t>Results</a:t>
            </a:r>
            <a:endParaRPr lang="en-US" dirty="0"/>
          </a:p>
        </p:txBody>
      </p:sp>
      <p:sp>
        <p:nvSpPr>
          <p:cNvPr id="5" name="Rectangle 1">
            <a:extLst>
              <a:ext uri="{FF2B5EF4-FFF2-40B4-BE49-F238E27FC236}">
                <a16:creationId xmlns:a16="http://schemas.microsoft.com/office/drawing/2014/main" id="{7A01FB16-0D0D-43F3-B02D-3786E62456D8}"/>
              </a:ext>
            </a:extLst>
          </p:cNvPr>
          <p:cNvSpPr>
            <a:spLocks noChangeArrowheads="1"/>
          </p:cNvSpPr>
          <p:nvPr/>
        </p:nvSpPr>
        <p:spPr bwMode="auto">
          <a:xfrm>
            <a:off x="3581400" y="244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2B72B1E-F335-4459-90B9-8C69CFB22FC0}"/>
              </a:ext>
            </a:extLst>
          </p:cNvPr>
          <p:cNvPicPr>
            <a:picLocks noChangeAspect="1"/>
          </p:cNvPicPr>
          <p:nvPr/>
        </p:nvPicPr>
        <p:blipFill>
          <a:blip r:embed="rId2"/>
          <a:stretch>
            <a:fillRect/>
          </a:stretch>
        </p:blipFill>
        <p:spPr>
          <a:xfrm>
            <a:off x="0" y="1705011"/>
            <a:ext cx="12192000" cy="4238656"/>
          </a:xfrm>
          <a:prstGeom prst="rect">
            <a:avLst/>
          </a:prstGeom>
        </p:spPr>
      </p:pic>
    </p:spTree>
    <p:extLst>
      <p:ext uri="{BB962C8B-B14F-4D97-AF65-F5344CB8AC3E}">
        <p14:creationId xmlns:p14="http://schemas.microsoft.com/office/powerpoint/2010/main" val="5159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1136</Words>
  <Application>Microsoft Office PowerPoint</Application>
  <PresentationFormat>Widescreen</PresentationFormat>
  <Paragraphs>270</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Overview</vt:lpstr>
      <vt:lpstr>User profiling system overview</vt:lpstr>
      <vt:lpstr>PowerPoint Presentation</vt:lpstr>
      <vt:lpstr>PowerPoint Presentation</vt:lpstr>
      <vt:lpstr>ABSA using GRU with Attention mechanism</vt:lpstr>
      <vt:lpstr>PowerPoint Presentation</vt:lpstr>
      <vt:lpstr>Revised skipgram model</vt:lpstr>
      <vt:lpstr>Anomaly Detection</vt:lpstr>
      <vt:lpstr>Results</vt:lpstr>
      <vt:lpstr>Risk Assessment Scores</vt:lpstr>
      <vt:lpstr>Automated Motive Scoring in Text </vt:lpstr>
      <vt:lpstr>Examples for motive and non-motive sentences</vt:lpstr>
      <vt:lpstr>The Proposed Framework</vt:lpstr>
      <vt:lpstr>Performance Analysis- Beamforming</vt:lpstr>
      <vt:lpstr>Direction of Arrival Estimation</vt:lpstr>
      <vt:lpstr>Audio Analysis</vt:lpstr>
      <vt:lpstr>Thank You</vt:lpstr>
      <vt:lpstr>ABSA evaluation (dataset)</vt:lpstr>
      <vt:lpstr>PowerPoint Presentation</vt:lpstr>
      <vt:lpstr>Test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sandy durai</dc:creator>
  <cp:lastModifiedBy>sandy durai</cp:lastModifiedBy>
  <cp:revision>4</cp:revision>
  <dcterms:created xsi:type="dcterms:W3CDTF">2019-10-23T19:14:08Z</dcterms:created>
  <dcterms:modified xsi:type="dcterms:W3CDTF">2019-10-24T12:21:37Z</dcterms:modified>
</cp:coreProperties>
</file>