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P.Santhiya</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VV College 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Proposed System/Solution</a:t>
            </a:r>
            <a:endParaRPr lang="en-US" dirty="0">
              <a:latin typeface="Arial"/>
              <a:cs typeface="Arial"/>
            </a:endParaRPr>
          </a:p>
          <a:p>
            <a:pPr>
              <a:buFont typeface="Wingdings" panose="05000000000000000000" pitchFamily="2" charset="2"/>
              <a:buChar char="v"/>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Font typeface="Wingdings" panose="05000000000000000000" pitchFamily="2" charset="2"/>
              <a:buChar char="v"/>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v"/>
            </a:pPr>
            <a:r>
              <a:rPr lang="en-US" sz="2000" b="1" dirty="0">
                <a:latin typeface="Arial"/>
                <a:ea typeface="+mn-lt"/>
                <a:cs typeface="Arial"/>
              </a:rPr>
              <a:t>Result (Output Image)</a:t>
            </a:r>
          </a:p>
          <a:p>
            <a:pPr>
              <a:buFont typeface="Wingdings" panose="05000000000000000000" pitchFamily="2" charset="2"/>
              <a:buChar char="v"/>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Future Scope</a:t>
            </a:r>
          </a:p>
          <a:p>
            <a:pPr>
              <a:buFont typeface="Wingdings" panose="05000000000000000000" pitchFamily="2" charset="2"/>
              <a:buChar char="v"/>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rgbClr val="0D0D0D"/>
                </a:solidFill>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495935" lvl="1" indent="-171450">
              <a:buFont typeface="Wingdings" panose="05000000000000000000" pitchFamily="2" charset="2"/>
              <a:buChar char="v"/>
            </a:pPr>
            <a:r>
              <a:rPr lang="en-US" sz="1200" b="0" i="0" dirty="0">
                <a:solidFill>
                  <a:srgbClr val="0D0D0D"/>
                </a:solidFill>
                <a:effectLst/>
                <a:latin typeface="Times New Roman" panose="02020603050405020304" pitchFamily="18" charset="0"/>
                <a:cs typeface="Times New Roman" panose="02020603050405020304" pitchFamily="18" charset="0"/>
              </a:rPr>
              <a:t>     This involves gathering data related to keylogging activities, which may include keystrokes, timestamps, application usage, and other relevant information.</a:t>
            </a:r>
          </a:p>
          <a:p>
            <a:pPr marL="495935" lvl="1" indent="-171450">
              <a:buFont typeface="Wingdings" panose="05000000000000000000" pitchFamily="2" charset="2"/>
              <a:buChar char="v"/>
            </a:pPr>
            <a:r>
              <a:rPr lang="en-US" sz="1200" b="0" i="0" dirty="0">
                <a:solidFill>
                  <a:srgbClr val="0D0D0D"/>
                </a:solidFill>
                <a:effectLst/>
                <a:latin typeface="Times New Roman" panose="02020603050405020304" pitchFamily="18" charset="0"/>
                <a:cs typeface="Times New Roman" panose="02020603050405020304" pitchFamily="18" charset="0"/>
              </a:rPr>
              <a:t>    Data should include both normal user activity and potentially malicious behavior indicative of keylogging.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0" indent="0">
              <a:buNone/>
            </a:pPr>
            <a:r>
              <a:rPr lang="en-IN" sz="1200" b="1" dirty="0">
                <a:latin typeface="Times New Roman" panose="02020603050405020304" pitchFamily="18" charset="0"/>
                <a:ea typeface="+mn-lt"/>
                <a:cs typeface="Times New Roman" panose="02020603050405020304" pitchFamily="18" charset="0"/>
              </a:rPr>
              <a:t>        Data </a:t>
            </a:r>
            <a:r>
              <a:rPr lang="en-IN" sz="1200" b="1" dirty="0" err="1">
                <a:latin typeface="Times New Roman" panose="02020603050405020304" pitchFamily="18" charset="0"/>
                <a:ea typeface="+mn-lt"/>
                <a:cs typeface="Times New Roman" panose="02020603050405020304" pitchFamily="18" charset="0"/>
              </a:rPr>
              <a:t>Preprocessing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495935" lvl="1" indent="-171450">
              <a:buFont typeface="Wingdings" panose="05000000000000000000" pitchFamily="2" charset="2"/>
              <a:buChar char="v"/>
            </a:pPr>
            <a:r>
              <a:rPr lang="en-US" sz="1200" dirty="0">
                <a:latin typeface="Times New Roman" panose="02020603050405020304" pitchFamily="18" charset="0"/>
                <a:ea typeface="+mn-lt"/>
                <a:cs typeface="Times New Roman" panose="02020603050405020304" pitchFamily="18" charset="0"/>
              </a:rPr>
              <a:t>    Before feeding the data into machine learning algorithms, preprocessing steps like data cleaning, normalization, and feature extraction may be necessary to ensure the data is in      a suitable format for analysis.</a:t>
            </a:r>
            <a:endParaRPr lang="en-IN" sz="1200" dirty="0">
              <a:latin typeface="Times New Roman" panose="02020603050405020304" pitchFamily="18" charset="0"/>
              <a:ea typeface="+mn-lt"/>
              <a:cs typeface="Times New Roman" panose="02020603050405020304" pitchFamily="18" charset="0"/>
            </a:endParaRPr>
          </a:p>
          <a:p>
            <a:pPr marL="324485" lvl="1" indent="0">
              <a:buNone/>
            </a:pPr>
            <a:r>
              <a:rPr lang="en-IN" sz="1200" b="1" dirty="0">
                <a:latin typeface="Times New Roman" panose="02020603050405020304" pitchFamily="18" charset="0"/>
                <a:ea typeface="+mn-lt"/>
                <a:cs typeface="Times New Roman" panose="02020603050405020304" pitchFamily="18" charset="0"/>
              </a:rPr>
              <a:t>Machine Learning Algorithm:</a:t>
            </a:r>
          </a:p>
          <a:p>
            <a:pPr marL="495935" lvl="1" indent="-171450">
              <a:buFont typeface="Wingdings" panose="05000000000000000000" pitchFamily="2" charset="2"/>
              <a:buChar char="v"/>
            </a:pPr>
            <a:r>
              <a:rPr lang="en-US" sz="1200" i="0" dirty="0">
                <a:solidFill>
                  <a:srgbClr val="0D0D0D"/>
                </a:solidFill>
                <a:effectLst/>
                <a:latin typeface="Times New Roman" panose="02020603050405020304" pitchFamily="18" charset="0"/>
                <a:ea typeface="+mn-lt"/>
                <a:cs typeface="Times New Roman" panose="02020603050405020304" pitchFamily="18" charset="0"/>
              </a:rPr>
              <a:t>    Machine learning algorithms can be employed to detect and classify suspicious behavior indicative of keylogging activities. This may involve supervised learning techniques         where the algorithm is trained on labeled data to recognize patterns associated with keyloggers.</a:t>
            </a:r>
            <a:endParaRPr lang="en-US" sz="1200" i="0" dirty="0">
              <a:solidFill>
                <a:srgbClr val="0D0D0D"/>
              </a:solidFill>
              <a:effectLst/>
              <a:latin typeface="Times New Roman" panose="02020603050405020304" pitchFamily="18" charset="0"/>
              <a:cs typeface="Times New Roman" panose="02020603050405020304" pitchFamily="18" charset="0"/>
            </a:endParaRPr>
          </a:p>
          <a:p>
            <a:pPr marL="495935" lvl="1" indent="-171450">
              <a:buFont typeface="Wingdings" panose="05000000000000000000" pitchFamily="2" charset="2"/>
              <a:buChar char="v"/>
            </a:pPr>
            <a:r>
              <a:rPr lang="en-US" sz="1200" b="0" i="0" dirty="0">
                <a:solidFill>
                  <a:srgbClr val="0D0D0D"/>
                </a:solidFill>
                <a:effectLst/>
                <a:latin typeface="Times New Roman" panose="02020603050405020304" pitchFamily="18" charset="0"/>
                <a:cs typeface="Times New Roman" panose="02020603050405020304" pitchFamily="18" charset="0"/>
              </a:rPr>
              <a:t>   </a:t>
            </a:r>
            <a:r>
              <a:rPr lang="en-US" sz="1200" dirty="0">
                <a:solidFill>
                  <a:srgbClr val="0D0D0D"/>
                </a:solidFill>
                <a:latin typeface="Times New Roman" panose="02020603050405020304" pitchFamily="18" charset="0"/>
                <a:cs typeface="Times New Roman" panose="02020603050405020304" pitchFamily="18" charset="0"/>
              </a:rPr>
              <a:t>T</a:t>
            </a:r>
            <a:r>
              <a:rPr lang="en-US" sz="1200" b="0" i="0" dirty="0">
                <a:solidFill>
                  <a:srgbClr val="0D0D0D"/>
                </a:solidFill>
                <a:effectLst/>
                <a:latin typeface="Times New Roman" panose="02020603050405020304" pitchFamily="18" charset="0"/>
                <a:cs typeface="Times New Roman" panose="02020603050405020304" pitchFamily="18" charset="0"/>
              </a:rPr>
              <a:t>he model using the preprocessed data, ensuring a balanced dataset with both positive and negative samples.</a:t>
            </a:r>
          </a:p>
          <a:p>
            <a:pPr marL="324485" lvl="1" indent="0">
              <a:buNone/>
            </a:pPr>
            <a:r>
              <a:rPr lang="en-IN" sz="1200" b="1" dirty="0">
                <a:latin typeface="Times New Roman" panose="02020603050405020304" pitchFamily="18" charset="0"/>
                <a:ea typeface="+mn-lt"/>
                <a:cs typeface="Times New Roman" panose="02020603050405020304" pitchFamily="18" charset="0"/>
              </a:rPr>
              <a:t>Deployment:</a:t>
            </a:r>
          </a:p>
          <a:p>
            <a:pPr marL="495935" lvl="1"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Once the machine learning model is trained and validated, it needs to be deployed in a real-world environment where it can continuously monitor and analyze incoming data for potential threats</a:t>
            </a:r>
            <a:endParaRPr lang="en-IN" sz="1200" dirty="0">
              <a:latin typeface="Times New Roman" panose="02020603050405020304" pitchFamily="18" charset="0"/>
              <a:cs typeface="Times New Roman" panose="02020603050405020304" pitchFamily="18" charset="0"/>
            </a:endParaRPr>
          </a:p>
          <a:p>
            <a:pPr marL="495935" lvl="1" indent="-171450">
              <a:buFont typeface="Wingdings" panose="05000000000000000000" pitchFamily="2" charset="2"/>
              <a:buChar char="v"/>
            </a:pPr>
            <a:r>
              <a:rPr lang="en-US" sz="1200" b="0" i="0" dirty="0">
                <a:solidFill>
                  <a:srgbClr val="0D0D0D"/>
                </a:solidFill>
                <a:effectLst/>
                <a:latin typeface="Times New Roman" panose="02020603050405020304" pitchFamily="18" charset="0"/>
                <a:cs typeface="Times New Roman" panose="02020603050405020304" pitchFamily="18" charset="0"/>
              </a:rPr>
              <a:t>   Integrate the system into the operating system or security software to provide seamless protection.</a:t>
            </a:r>
          </a:p>
          <a:p>
            <a:pPr marL="324485" lvl="1" indent="0">
              <a:buNone/>
            </a:pPr>
            <a:r>
              <a:rPr lang="en-IN" sz="1200" b="1" dirty="0">
                <a:latin typeface="Times New Roman" panose="02020603050405020304" pitchFamily="18" charset="0"/>
                <a:ea typeface="+mn-lt"/>
                <a:cs typeface="Times New Roman" panose="02020603050405020304" pitchFamily="18" charset="0"/>
              </a:rPr>
              <a:t>Evaluation:</a:t>
            </a:r>
          </a:p>
          <a:p>
            <a:pPr marL="495935" lvl="1"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Regular evaluation and testing of the deployed system are crucial to ensure its effectiveness in detecting and mitigating keylogging attacks. This may involve assessing metrics such as accuracy, false positive rate, and detection time.</a:t>
            </a:r>
            <a:endParaRPr lang="en-IN" sz="1200" dirty="0">
              <a:latin typeface="Times New Roman" panose="02020603050405020304" pitchFamily="18" charset="0"/>
              <a:cs typeface="Times New Roman" panose="02020603050405020304" pitchFamily="18" charset="0"/>
            </a:endParaRPr>
          </a:p>
          <a:p>
            <a:pPr marL="324485" lvl="1"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Keyloggers are malicious software designed to record keystrokes on a device, often used to capture sensitive information like passwords and credit card numbers. Security measures aim to detect and prevent keylogging activities to safeguard user privacy and data integrity.</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Algorithm Selection:</a:t>
            </a:r>
            <a:endParaRPr lang="en-IN" sz="1400" dirty="0">
              <a:latin typeface="Times New Roman" panose="02020603050405020304" pitchFamily="18" charset="0"/>
              <a:cs typeface="Times New Roman" panose="02020603050405020304" pitchFamily="18" charset="0"/>
            </a:endParaRPr>
          </a:p>
          <a:p>
            <a:pPr marL="610235" lvl="1" indent="-285750">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 For detecting keyloggers, various machine learning algorithms can be employed, </a:t>
            </a:r>
            <a:r>
              <a:rPr lang="en-US" b="0" i="0" dirty="0" err="1">
                <a:solidFill>
                  <a:srgbClr val="0D0D0D"/>
                </a:solidFill>
                <a:effectLst/>
                <a:latin typeface="Times New Roman" panose="02020603050405020304" pitchFamily="18" charset="0"/>
                <a:cs typeface="Times New Roman" panose="02020603050405020304" pitchFamily="18" charset="0"/>
              </a:rPr>
              <a:t>including:Anomaly</a:t>
            </a:r>
            <a:r>
              <a:rPr lang="en-US" b="0" i="0" dirty="0">
                <a:solidFill>
                  <a:srgbClr val="0D0D0D"/>
                </a:solidFill>
                <a:effectLst/>
                <a:latin typeface="Times New Roman" panose="02020603050405020304" pitchFamily="18" charset="0"/>
                <a:cs typeface="Times New Roman" panose="02020603050405020304" pitchFamily="18" charset="0"/>
              </a:rPr>
              <a:t> Detection: Identifying unusual patterns in keystroke behavior.</a:t>
            </a:r>
          </a:p>
          <a:p>
            <a:pPr marL="610235" lvl="1" indent="-285750">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Classification Algorithms: Such as Decision Trees, Random Forests, or Support Vector Machines, trained to distinguish between normal and suspicious keystroke activities.</a:t>
            </a:r>
          </a:p>
          <a:p>
            <a:pPr marL="610235" lvl="1" indent="-285750">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Neural Networks: Deep learning models like Recurrent Neural Networks (RNNs) or Convolutional Neural Networks (CNNs) can learn complex patterns in keystroke data.</a:t>
            </a:r>
          </a:p>
          <a:p>
            <a:pPr marL="324485" lvl="1" indent="0">
              <a:buNone/>
            </a:pPr>
            <a:r>
              <a:rPr lang="en-IN" b="1" dirty="0">
                <a:latin typeface="Times New Roman" panose="02020603050405020304" pitchFamily="18" charset="0"/>
                <a:ea typeface="+mn-lt"/>
                <a:cs typeface="Times New Roman" panose="02020603050405020304" pitchFamily="18" charset="0"/>
              </a:rPr>
              <a:t>Data Input:</a:t>
            </a:r>
          </a:p>
          <a:p>
            <a:pPr marL="610235" lvl="1"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Keystroke dynamics: Timing between keystrokes, duration of keypresses, and sequences of key events.</a:t>
            </a:r>
          </a:p>
          <a:p>
            <a:pPr marL="610235" lvl="1"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Metadata: Information about applications being used, timestamps, and user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a:t>
            </a:r>
          </a:p>
          <a:p>
            <a:pPr marL="610235" lvl="1" indent="-285750">
              <a:buFont typeface="Wingdings" panose="05000000000000000000" pitchFamily="2" charset="2"/>
              <a:buChar char="v"/>
            </a:pP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Data: Instances where keylogging activities are known to have occurred, providing ground truth for algorithm training.</a:t>
            </a:r>
          </a:p>
          <a:p>
            <a:pPr marL="324485" lvl="1" indent="0">
              <a:buNone/>
            </a:pPr>
            <a:r>
              <a:rPr lang="en-IN" b="1" dirty="0">
                <a:latin typeface="Times New Roman" panose="02020603050405020304" pitchFamily="18" charset="0"/>
                <a:ea typeface="+mn-lt"/>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marL="629920" lvl="1" indent="-305435">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Train the selected algorithm(s) using the training data, optimizing model parameters to maximize performance metrics such as accuracy, precision, recall, and F1-score.</a:t>
            </a:r>
          </a:p>
          <a:p>
            <a:pPr marL="324485" lvl="1" indent="0">
              <a:buNone/>
            </a:pPr>
            <a:r>
              <a:rPr lang="en-IN" b="1" dirty="0">
                <a:latin typeface="Times New Roman" panose="02020603050405020304" pitchFamily="18" charset="0"/>
                <a:ea typeface="+mn-lt"/>
                <a:cs typeface="Times New Roman" panose="02020603050405020304" pitchFamily="18" charset="0"/>
              </a:rPr>
              <a:t>Prediction Process:</a:t>
            </a:r>
            <a:endParaRPr lang="en-IN" dirty="0">
              <a:latin typeface="Times New Roman" panose="02020603050405020304" pitchFamily="18" charset="0"/>
              <a:cs typeface="Times New Roman" panose="02020603050405020304" pitchFamily="18" charset="0"/>
            </a:endParaRPr>
          </a:p>
          <a:p>
            <a:pPr marL="629920" lvl="1" indent="-305435">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Implement appropriate response mechanisms based on the prediction results, such as alerting the user, blocking suspicious activity, or logging the event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9" name="Picture 8">
            <a:extLst>
              <a:ext uri="{FF2B5EF4-FFF2-40B4-BE49-F238E27FC236}">
                <a16:creationId xmlns:a16="http://schemas.microsoft.com/office/drawing/2014/main" id="{72E96D5A-46AE-087D-B2E7-92862EE76992}"/>
              </a:ext>
            </a:extLst>
          </p:cNvPr>
          <p:cNvPicPr>
            <a:picLocks noChangeAspect="1"/>
          </p:cNvPicPr>
          <p:nvPr/>
        </p:nvPicPr>
        <p:blipFill>
          <a:blip r:embed="rId2"/>
          <a:stretch>
            <a:fillRect/>
          </a:stretch>
        </p:blipFill>
        <p:spPr>
          <a:xfrm>
            <a:off x="829993" y="1715313"/>
            <a:ext cx="4972423" cy="3846749"/>
          </a:xfrm>
          <a:prstGeom prst="rect">
            <a:avLst/>
          </a:prstGeom>
        </p:spPr>
      </p:pic>
      <p:pic>
        <p:nvPicPr>
          <p:cNvPr id="11" name="Picture 10">
            <a:extLst>
              <a:ext uri="{FF2B5EF4-FFF2-40B4-BE49-F238E27FC236}">
                <a16:creationId xmlns:a16="http://schemas.microsoft.com/office/drawing/2014/main" id="{22743A34-4452-22DE-B8ED-F53819046F24}"/>
              </a:ext>
            </a:extLst>
          </p:cNvPr>
          <p:cNvPicPr>
            <a:picLocks noChangeAspect="1"/>
          </p:cNvPicPr>
          <p:nvPr/>
        </p:nvPicPr>
        <p:blipFill>
          <a:blip r:embed="rId3"/>
          <a:stretch>
            <a:fillRect/>
          </a:stretch>
        </p:blipFill>
        <p:spPr>
          <a:xfrm>
            <a:off x="6051217" y="1802380"/>
            <a:ext cx="5458266" cy="37535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9F7E-77A5-6A17-715B-80F12CC40166}"/>
              </a:ext>
            </a:extLst>
          </p:cNvPr>
          <p:cNvSpPr>
            <a:spLocks noGrp="1"/>
          </p:cNvSpPr>
          <p:nvPr>
            <p:ph type="title"/>
          </p:nvPr>
        </p:nvSpPr>
        <p:spPr>
          <a:xfrm>
            <a:off x="758173" y="771730"/>
            <a:ext cx="11029616" cy="530296"/>
          </a:xfrm>
        </p:spPr>
        <p:txBody>
          <a:bodyPr>
            <a:noAutofit/>
          </a:bodyPr>
          <a:lstStyle/>
          <a:p>
            <a:r>
              <a:rPr lang="en-IN" sz="4000" dirty="0" err="1">
                <a:solidFill>
                  <a:schemeClr val="accent1"/>
                </a:solidFill>
              </a:rPr>
              <a:t>conlusion</a:t>
            </a:r>
            <a:endParaRPr lang="en-IN" sz="4000" dirty="0">
              <a:solidFill>
                <a:schemeClr val="accent1"/>
              </a:solidFill>
            </a:endParaRPr>
          </a:p>
        </p:txBody>
      </p:sp>
      <p:sp>
        <p:nvSpPr>
          <p:cNvPr id="3" name="Content Placeholder 2">
            <a:extLst>
              <a:ext uri="{FF2B5EF4-FFF2-40B4-BE49-F238E27FC236}">
                <a16:creationId xmlns:a16="http://schemas.microsoft.com/office/drawing/2014/main" id="{453C6A83-3B5B-5FF5-9064-C17E20138BE7}"/>
              </a:ext>
            </a:extLst>
          </p:cNvPr>
          <p:cNvSpPr>
            <a:spLocks noGrp="1"/>
          </p:cNvSpPr>
          <p:nvPr>
            <p:ph idx="1"/>
          </p:nvPr>
        </p:nvSpPr>
        <p:spPr/>
        <p:txBody>
          <a:bodyPr/>
          <a:lstStyle/>
          <a:p>
            <a:pPr>
              <a:buFont typeface="Wingdings" panose="05000000000000000000" pitchFamily="2" charset="2"/>
              <a:buChar char="v"/>
            </a:pPr>
            <a:r>
              <a:rPr lang="en-US" dirty="0"/>
              <a:t>By leveraging advanced algorithms and machine learning techniques, organizations can develop robust systems capable of detecting and preventing keylogging activities in real-time. However, it's essential to complement these technical measures with ongoing user awareness training and adherence to best practices in cybersecurity. With a proactive stance and a comprehensive security strategy, businesses and individuals can mitigate the risks associated with keyloggers and safeguard sensitive information from unauthorized access and exploitation.</a:t>
            </a:r>
            <a:endParaRPr lang="en-IN" dirty="0"/>
          </a:p>
        </p:txBody>
      </p:sp>
    </p:spTree>
    <p:extLst>
      <p:ext uri="{BB962C8B-B14F-4D97-AF65-F5344CB8AC3E}">
        <p14:creationId xmlns:p14="http://schemas.microsoft.com/office/powerpoint/2010/main" val="15220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pPr>
              <a:buFont typeface="Wingdings" panose="05000000000000000000" pitchFamily="2" charset="2"/>
              <a:buChar char="v"/>
            </a:pPr>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154</TotalTime>
  <Words>1013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26</cp:revision>
  <dcterms:created xsi:type="dcterms:W3CDTF">2021-05-26T16:50:10Z</dcterms:created>
  <dcterms:modified xsi:type="dcterms:W3CDTF">2024-04-04T16:33:55Z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