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9" r:id="rId2"/>
    <p:sldId id="261" r:id="rId3"/>
    <p:sldId id="291" r:id="rId4"/>
    <p:sldId id="290" r:id="rId5"/>
    <p:sldId id="289" r:id="rId6"/>
    <p:sldId id="288" r:id="rId7"/>
    <p:sldId id="292" r:id="rId8"/>
    <p:sldId id="293" r:id="rId9"/>
    <p:sldId id="294" r:id="rId10"/>
    <p:sldId id="295" r:id="rId11"/>
    <p:sldId id="29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79CC93D-E52E-4D84-901B-11D7331DD495}">
          <p14:sldIdLst>
            <p14:sldId id="259"/>
          </p14:sldIdLst>
        </p14:section>
        <p14:section name="Overview and Objectives" id="{ABA716BF-3A5C-4ADB-94C9-CFEF84EBA240}">
          <p14:sldIdLst>
            <p14:sldId id="261"/>
            <p14:sldId id="281"/>
            <p14:sldId id="282"/>
            <p14:sldId id="283"/>
            <p14:sldId id="284"/>
            <p14:sldId id="262"/>
            <p14:sldId id="287"/>
          </p14:sldIdLst>
        </p14:section>
        <p14:section name="Topic 1" id="{6D9936A3-3945-4757-BC8B-B5C252D8E036}">
          <p14:sldIdLst>
            <p14:sldId id="286"/>
            <p14:sldId id="267"/>
          </p14:sldIdLst>
        </p14:section>
        <p14:section name="Sample Slides for Visuals" id="{BAB3A466-96C9-4230-9978-795378D75699}">
          <p14:sldIdLst>
            <p14:sldId id="268"/>
            <p14:sldId id="269"/>
            <p14:sldId id="270"/>
          </p14:sldIdLst>
        </p14:section>
        <p14:section name="Case Study" id="{8C0305C9-B152-4FBA-A789-FE1976D53990}">
          <p14:sldIdLst>
            <p14:sldId id="272"/>
            <p14:sldId id="274"/>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9ED6"/>
    <a:srgbClr val="0033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174" autoAdjust="0"/>
    <p:restoredTop sz="83977" autoAdjust="0"/>
  </p:normalViewPr>
  <p:slideViewPr>
    <p:cSldViewPr>
      <p:cViewPr varScale="1">
        <p:scale>
          <a:sx n="76" d="100"/>
          <a:sy n="76" d="100"/>
        </p:scale>
        <p:origin x="-1914" y="-13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4/4/2024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4/4/2024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xmlns=""/>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5000" y="838200"/>
            <a:ext cx="6180224" cy="1470025"/>
          </a:xfrm>
        </p:spPr>
        <p:txBody>
          <a:bodyPr/>
          <a:lstStyle/>
          <a:p>
            <a:r>
              <a:rPr lang="en-US" dirty="0" smtClean="0">
                <a:latin typeface="Arial" pitchFamily="34" charset="0"/>
                <a:cs typeface="Arial" pitchFamily="34" charset="0"/>
              </a:rPr>
              <a:t>K</a:t>
            </a:r>
            <a:r>
              <a:rPr smtClean="0">
                <a:latin typeface="Arial" pitchFamily="34" charset="0"/>
                <a:cs typeface="Arial" pitchFamily="34" charset="0"/>
              </a:rPr>
              <a:t>ey logger project</a:t>
            </a:r>
            <a:r>
              <a:rPr smtClean="0"/>
              <a:t/>
            </a:r>
            <a:br>
              <a:rPr smtClean="0"/>
            </a:br>
            <a:endParaRPr lang="en-US" dirty="0"/>
          </a:p>
        </p:txBody>
      </p:sp>
      <p:sp>
        <p:nvSpPr>
          <p:cNvPr id="3" name="Subtitle 2"/>
          <p:cNvSpPr>
            <a:spLocks noGrp="1"/>
          </p:cNvSpPr>
          <p:nvPr>
            <p:ph type="subTitle" idx="1"/>
            <p:custDataLst>
              <p:tags r:id="rId3"/>
            </p:custDataLst>
          </p:nvPr>
        </p:nvSpPr>
        <p:spPr>
          <a:xfrm>
            <a:off x="2514600" y="2895600"/>
            <a:ext cx="6248400" cy="2514600"/>
          </a:xfrm>
        </p:spPr>
        <p:txBody>
          <a:bodyPr>
            <a:normAutofit/>
          </a:bodyPr>
          <a:lstStyle/>
          <a:p>
            <a:r>
              <a:rPr lang="en-US" sz="2400" dirty="0" smtClean="0">
                <a:latin typeface="Arial" pitchFamily="34" charset="0"/>
                <a:cs typeface="Arial" pitchFamily="34" charset="0"/>
              </a:rPr>
              <a:t>SANTHIYA M</a:t>
            </a:r>
          </a:p>
          <a:p>
            <a:r>
              <a:rPr lang="en-US" sz="2400" dirty="0" smtClean="0">
                <a:latin typeface="Arial" pitchFamily="34" charset="0"/>
                <a:cs typeface="Arial" pitchFamily="34" charset="0"/>
              </a:rPr>
              <a:t>820421205058</a:t>
            </a:r>
          </a:p>
          <a:p>
            <a:r>
              <a:rPr lang="en-US" sz="2400" dirty="0" smtClean="0">
                <a:latin typeface="Arial" pitchFamily="34" charset="0"/>
                <a:cs typeface="Arial" pitchFamily="34" charset="0"/>
              </a:rPr>
              <a:t>BTECH-INFORMATION TECHNOLOGY</a:t>
            </a:r>
          </a:p>
          <a:p>
            <a:r>
              <a:rPr lang="en-US" sz="2400" dirty="0" smtClean="0">
                <a:latin typeface="Arial" pitchFamily="34" charset="0"/>
                <a:cs typeface="Arial" pitchFamily="34" charset="0"/>
              </a:rPr>
              <a:t>ANJALAI AMMAL MAHALINGAM ENGINEERING COLLEGE </a:t>
            </a:r>
            <a:endParaRPr lang="en-US" sz="2400" dirty="0" smtClean="0">
              <a:latin typeface="Arial" pitchFamily="34" charset="0"/>
              <a:cs typeface="Arial" pitchFamily="34" charset="0"/>
            </a:endParaRPr>
          </a:p>
          <a:p>
            <a:endParaRPr lang="en-US" sz="2400" dirty="0" smtClean="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References</a:t>
            </a:r>
            <a:endParaRPr lang="en-US" dirty="0"/>
          </a:p>
        </p:txBody>
      </p:sp>
      <p:sp>
        <p:nvSpPr>
          <p:cNvPr id="5" name="Content Placeholder 4"/>
          <p:cNvSpPr>
            <a:spLocks noGrp="1"/>
          </p:cNvSpPr>
          <p:nvPr>
            <p:ph idx="1"/>
            <p:custDataLst>
              <p:tags r:id="rId3"/>
            </p:custDataLst>
          </p:nvPr>
        </p:nvSpPr>
        <p:spPr/>
        <p:txBody>
          <a:bodyPr>
            <a:noAutofit/>
          </a:bodyPr>
          <a:lstStyle/>
          <a:p>
            <a:r>
              <a:rPr lang="en-US" sz="1800" dirty="0" smtClean="0">
                <a:latin typeface="Arial" pitchFamily="34" charset="0"/>
                <a:cs typeface="Arial" pitchFamily="34" charset="0"/>
              </a:rPr>
              <a:t>National Institute of Standards and Technology (NIST) Special Publication 800-61 Revision 2: Computer Security Incident Handling Guide.</a:t>
            </a:r>
          </a:p>
          <a:p>
            <a:r>
              <a:rPr lang="en-US" sz="1800" dirty="0" smtClean="0">
                <a:latin typeface="Arial" pitchFamily="34" charset="0"/>
                <a:cs typeface="Arial" pitchFamily="34" charset="0"/>
              </a:rPr>
              <a:t>SANS Institute, "Understanding and Defending Against </a:t>
            </a:r>
            <a:r>
              <a:rPr lang="en-US" sz="1800" dirty="0" err="1" smtClean="0">
                <a:latin typeface="Arial" pitchFamily="34" charset="0"/>
                <a:cs typeface="Arial" pitchFamily="34" charset="0"/>
              </a:rPr>
              <a:t>Keyloggers</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McAfee Labs Threats Report</a:t>
            </a:r>
            <a:r>
              <a:rPr lang="en-US" sz="1800" dirty="0" smtClean="0">
                <a:latin typeface="Arial" pitchFamily="34" charset="0"/>
                <a:cs typeface="Arial" pitchFamily="34" charset="0"/>
              </a:rPr>
              <a:t>.</a:t>
            </a:r>
          </a:p>
          <a:p>
            <a:endParaRPr lang="en-US" sz="1800"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1143000"/>
            <a:ext cx="8686800" cy="4343400"/>
          </a:xfrm>
        </p:spPr>
        <p:txBody>
          <a:bodyPr>
            <a:normAutofit/>
          </a:bodyPr>
          <a:lstStyle/>
          <a:p>
            <a:pPr algn="ctr"/>
            <a:r>
              <a:rPr sz="4800" smtClean="0">
                <a:latin typeface="Arial" pitchFamily="34" charset="0"/>
                <a:cs typeface="Arial" pitchFamily="34" charset="0"/>
              </a:rPr>
              <a:t>THANK YOU</a:t>
            </a:r>
            <a:endParaRPr lang="en-US" sz="4800" dirty="0">
              <a:latin typeface="Arial" pitchFamily="34" charset="0"/>
              <a:cs typeface="Arial" pitchFamily="34" charset="0"/>
            </a:endParaRPr>
          </a:p>
        </p:txBody>
      </p:sp>
      <p:sp>
        <p:nvSpPr>
          <p:cNvPr id="5" name="Content Placeholder 4"/>
          <p:cNvSpPr>
            <a:spLocks noGrp="1"/>
          </p:cNvSpPr>
          <p:nvPr>
            <p:ph idx="1"/>
            <p:custDataLst>
              <p:tags r:id="rId3"/>
            </p:custDataLst>
          </p:nvPr>
        </p:nvSpPr>
        <p:spPr>
          <a:xfrm>
            <a:off x="762000" y="152401"/>
            <a:ext cx="8077200" cy="1066799"/>
          </a:xfrm>
        </p:spPr>
        <p:txBody>
          <a:bodyPr>
            <a:noAutofit/>
          </a:bodyPr>
          <a:lstStyle/>
          <a:p>
            <a:pPr lvl="1">
              <a:buNone/>
            </a:pPr>
            <a:endParaRPr lang="en-US" sz="1400"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b="1" smtClean="0">
                <a:latin typeface="Arial" pitchFamily="34" charset="0"/>
                <a:cs typeface="Arial" pitchFamily="34" charset="0"/>
              </a:rPr>
              <a:t>OUTLINE</a:t>
            </a:r>
            <a:endParaRPr lang="en-US" b="1" dirty="0">
              <a:latin typeface="Arial" pitchFamily="34" charset="0"/>
              <a:cs typeface="Arial" pitchFamily="34" charset="0"/>
            </a:endParaRPr>
          </a:p>
        </p:txBody>
      </p:sp>
      <p:sp>
        <p:nvSpPr>
          <p:cNvPr id="5" name="Content Placeholder 4"/>
          <p:cNvSpPr>
            <a:spLocks noGrp="1"/>
          </p:cNvSpPr>
          <p:nvPr>
            <p:ph idx="1"/>
            <p:custDataLst>
              <p:tags r:id="rId3"/>
            </p:custDataLst>
          </p:nvPr>
        </p:nvSpPr>
        <p:spPr/>
        <p:txBody>
          <a:bodyPr>
            <a:normAutofit fontScale="92500" lnSpcReduction="10000"/>
          </a:bodyPr>
          <a:lstStyle/>
          <a:p>
            <a:pPr marL="305435" indent="-305435"/>
            <a:r>
              <a:rPr lang="en-US" dirty="0" smtClean="0">
                <a:latin typeface="Arial" pitchFamily="34" charset="0"/>
                <a:ea typeface="+mn-lt"/>
                <a:cs typeface="Arial" pitchFamily="34" charset="0"/>
              </a:rPr>
              <a:t>Problem </a:t>
            </a:r>
            <a:r>
              <a:rPr lang="en-US" dirty="0" smtClean="0">
                <a:latin typeface="Arial" pitchFamily="34" charset="0"/>
                <a:ea typeface="+mn-lt"/>
                <a:cs typeface="Arial" pitchFamily="34" charset="0"/>
              </a:rPr>
              <a:t>Statement</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Proposed System/Solution</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System Development </a:t>
            </a:r>
            <a:r>
              <a:rPr lang="en-US" dirty="0" smtClean="0">
                <a:latin typeface="Arial" pitchFamily="34" charset="0"/>
                <a:ea typeface="+mn-lt"/>
                <a:cs typeface="Arial" pitchFamily="34" charset="0"/>
              </a:rPr>
              <a:t>Approach</a:t>
            </a:r>
            <a:r>
              <a:rPr lang="en-US" dirty="0" smtClean="0">
                <a:latin typeface="Arial" pitchFamily="34" charset="0"/>
                <a:ea typeface="+mn-lt"/>
                <a:cs typeface="Arial" pitchFamily="34" charset="0"/>
              </a:rPr>
              <a:t> </a:t>
            </a:r>
          </a:p>
          <a:p>
            <a:pPr marL="305435" indent="-305435"/>
            <a:r>
              <a:rPr lang="en-US" dirty="0" smtClean="0">
                <a:latin typeface="Arial" pitchFamily="34" charset="0"/>
                <a:ea typeface="+mn-lt"/>
                <a:cs typeface="Arial" pitchFamily="34" charset="0"/>
              </a:rPr>
              <a:t>Algorithm &amp; Deployment  </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Result</a:t>
            </a:r>
            <a:endParaRPr lang="en-US" dirty="0" smtClean="0">
              <a:latin typeface="Arial" pitchFamily="34" charset="0"/>
              <a:ea typeface="+mn-lt"/>
              <a:cs typeface="Arial" pitchFamily="34" charset="0"/>
            </a:endParaRPr>
          </a:p>
          <a:p>
            <a:pPr marL="305435" indent="-305435"/>
            <a:r>
              <a:rPr lang="en-US" dirty="0" smtClean="0">
                <a:latin typeface="Arial" pitchFamily="34" charset="0"/>
                <a:ea typeface="+mn-lt"/>
                <a:cs typeface="Arial" pitchFamily="34" charset="0"/>
              </a:rPr>
              <a:t>Conclusion</a:t>
            </a:r>
            <a:endParaRPr lang="en-US" dirty="0" smtClean="0">
              <a:latin typeface="Arial" pitchFamily="34" charset="0"/>
              <a:cs typeface="Arial" pitchFamily="34" charset="0"/>
            </a:endParaRPr>
          </a:p>
          <a:p>
            <a:pPr marL="305435" indent="-305435"/>
            <a:r>
              <a:rPr lang="en-US" dirty="0" smtClean="0">
                <a:latin typeface="Arial" pitchFamily="34" charset="0"/>
                <a:ea typeface="+mn-lt"/>
                <a:cs typeface="Arial" pitchFamily="34" charset="0"/>
              </a:rPr>
              <a:t>Future Scope</a:t>
            </a:r>
          </a:p>
          <a:p>
            <a:pPr marL="305435" indent="-305435"/>
            <a:r>
              <a:rPr lang="en-US" dirty="0" smtClean="0">
                <a:latin typeface="Arial" pitchFamily="34" charset="0"/>
                <a:ea typeface="+mn-lt"/>
                <a:cs typeface="Arial" pitchFamily="34" charset="0"/>
              </a:rPr>
              <a:t>References</a:t>
            </a:r>
            <a:endParaRPr lang="en-US" dirty="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marL="305435" indent="-305435"/>
            <a:r>
              <a:rPr b="1" smtClean="0">
                <a:latin typeface="Arial"/>
                <a:ea typeface="+mn-lt"/>
                <a:cs typeface="Arial"/>
              </a:rPr>
              <a:t>Problem Statement</a:t>
            </a:r>
            <a:endParaRPr smtClean="0">
              <a:latin typeface="Arial"/>
              <a:cs typeface="Arial"/>
            </a:endParaRPr>
          </a:p>
        </p:txBody>
      </p:sp>
      <p:sp>
        <p:nvSpPr>
          <p:cNvPr id="5" name="Content Placeholder 4"/>
          <p:cNvSpPr>
            <a:spLocks noGrp="1"/>
          </p:cNvSpPr>
          <p:nvPr>
            <p:ph idx="1"/>
            <p:custDataLst>
              <p:tags r:id="rId3"/>
            </p:custDataLst>
          </p:nvPr>
        </p:nvSpPr>
        <p:spPr/>
        <p:txBody>
          <a:bodyPr>
            <a:normAutofit fontScale="85000" lnSpcReduction="10000"/>
          </a:bodyPr>
          <a:lstStyle/>
          <a:p>
            <a:pPr marL="305435" indent="-305435">
              <a:buNone/>
            </a:pPr>
            <a:r>
              <a:rPr lang="en-US" dirty="0" smtClean="0">
                <a:latin typeface="Arial" pitchFamily="34" charset="0"/>
                <a:cs typeface="Arial" pitchFamily="34" charset="0"/>
              </a:rPr>
              <a:t>            In </a:t>
            </a:r>
            <a:r>
              <a:rPr lang="en-US" dirty="0" smtClean="0">
                <a:latin typeface="Arial" pitchFamily="34" charset="0"/>
                <a:cs typeface="Arial" pitchFamily="34" charset="0"/>
              </a:rPr>
              <a:t>today's digital age, where </a:t>
            </a:r>
            <a:r>
              <a:rPr lang="en-US" dirty="0" err="1" smtClean="0">
                <a:latin typeface="Arial" pitchFamily="34" charset="0"/>
                <a:cs typeface="Arial" pitchFamily="34" charset="0"/>
              </a:rPr>
              <a:t>cybersecurity</a:t>
            </a:r>
            <a:r>
              <a:rPr lang="en-US" dirty="0" smtClean="0">
                <a:latin typeface="Arial" pitchFamily="34" charset="0"/>
                <a:cs typeface="Arial" pitchFamily="34" charset="0"/>
              </a:rPr>
              <a:t> threats loom large, one of the significant concerns is the proliferation of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 stealthy software tools designed to monitor and record keystrokes on a user's computer without their knowledge. </a:t>
            </a:r>
            <a:r>
              <a:rPr lang="en-US" dirty="0" err="1" smtClean="0">
                <a:latin typeface="Arial" pitchFamily="34" charset="0"/>
                <a:cs typeface="Arial" pitchFamily="34" charset="0"/>
              </a:rPr>
              <a:t>Keyloggers</a:t>
            </a:r>
            <a:r>
              <a:rPr lang="en-US" dirty="0" smtClean="0">
                <a:latin typeface="Arial" pitchFamily="34" charset="0"/>
                <a:cs typeface="Arial" pitchFamily="34" charset="0"/>
              </a:rPr>
              <a:t> pose a severe threat to individuals and organizations as they can capture sensitive information such as passwords, credit card details, and other personal data, leading to identity theft, financial loss, and privacy breaches.</a:t>
            </a:r>
            <a:endParaRPr lang="en-US" dirty="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077200" cy="797168"/>
          </a:xfrm>
        </p:spPr>
        <p:txBody>
          <a:bodyPr/>
          <a:lstStyle/>
          <a:p>
            <a:pPr marL="305435" indent="-305435"/>
            <a:r>
              <a:rPr b="1" smtClean="0">
                <a:latin typeface="Arial" pitchFamily="34" charset="0"/>
                <a:ea typeface="+mn-lt"/>
                <a:cs typeface="Arial" pitchFamily="34" charset="0"/>
              </a:rPr>
              <a:t>Proposed System/Solution</a:t>
            </a:r>
            <a:endParaRPr smtClean="0">
              <a:latin typeface="Arial" pitchFamily="34" charset="0"/>
              <a:cs typeface="Arial" pitchFamily="34" charset="0"/>
            </a:endParaRPr>
          </a:p>
        </p:txBody>
      </p:sp>
      <p:sp>
        <p:nvSpPr>
          <p:cNvPr id="5" name="Content Placeholder 4"/>
          <p:cNvSpPr>
            <a:spLocks noGrp="1"/>
          </p:cNvSpPr>
          <p:nvPr>
            <p:ph idx="1"/>
            <p:custDataLst>
              <p:tags r:id="rId3"/>
            </p:custDataLst>
          </p:nvPr>
        </p:nvSpPr>
        <p:spPr>
          <a:xfrm>
            <a:off x="762000" y="1143000"/>
            <a:ext cx="8077200" cy="5334000"/>
          </a:xfrm>
        </p:spPr>
        <p:txBody>
          <a:bodyPr>
            <a:noAutofit/>
          </a:bodyPr>
          <a:lstStyle/>
          <a:p>
            <a:r>
              <a:rPr lang="en-US" sz="1600" b="1" dirty="0" smtClean="0">
                <a:latin typeface="Arial" pitchFamily="34" charset="0"/>
                <a:cs typeface="Arial" pitchFamily="34" charset="0"/>
              </a:rPr>
              <a:t>Education and </a:t>
            </a:r>
            <a:r>
              <a:rPr lang="en-US" sz="1600" b="1" dirty="0" smtClean="0">
                <a:latin typeface="Arial" pitchFamily="34" charset="0"/>
                <a:cs typeface="Arial" pitchFamily="34" charset="0"/>
              </a:rPr>
              <a:t>Awareness:</a:t>
            </a:r>
          </a:p>
          <a:p>
            <a:pPr>
              <a:buNone/>
            </a:pPr>
            <a:r>
              <a:rPr lang="en-US" sz="1600" dirty="0" smtClean="0">
                <a:latin typeface="Arial" pitchFamily="34" charset="0"/>
                <a:cs typeface="Arial" pitchFamily="34" charset="0"/>
              </a:rPr>
              <a:t>      Conduct </a:t>
            </a:r>
            <a:r>
              <a:rPr lang="en-US" sz="1600" dirty="0" smtClean="0">
                <a:latin typeface="Arial" pitchFamily="34" charset="0"/>
                <a:cs typeface="Arial" pitchFamily="34" charset="0"/>
              </a:rPr>
              <a:t>regular </a:t>
            </a:r>
            <a:r>
              <a:rPr lang="en-US" sz="1600" dirty="0" err="1" smtClean="0">
                <a:latin typeface="Arial" pitchFamily="34" charset="0"/>
                <a:cs typeface="Arial" pitchFamily="34" charset="0"/>
              </a:rPr>
              <a:t>cybersecurity</a:t>
            </a:r>
            <a:r>
              <a:rPr lang="en-US" sz="1600" dirty="0" smtClean="0">
                <a:latin typeface="Arial" pitchFamily="34" charset="0"/>
                <a:cs typeface="Arial" pitchFamily="34" charset="0"/>
              </a:rPr>
              <a:t> awareness training sessions for individuals and organizations to educate them about the risks associated with </a:t>
            </a:r>
            <a:r>
              <a:rPr lang="en-US" sz="1600" dirty="0" err="1" smtClean="0">
                <a:latin typeface="Arial" pitchFamily="34" charset="0"/>
                <a:cs typeface="Arial" pitchFamily="34" charset="0"/>
              </a:rPr>
              <a:t>keyloggers</a:t>
            </a:r>
            <a:r>
              <a:rPr lang="en-US" sz="1600" dirty="0" smtClean="0">
                <a:latin typeface="Arial" pitchFamily="34" charset="0"/>
                <a:cs typeface="Arial" pitchFamily="34" charset="0"/>
              </a:rPr>
              <a:t>.</a:t>
            </a:r>
          </a:p>
          <a:p>
            <a:r>
              <a:rPr lang="en-US" sz="1600" b="1" dirty="0" smtClean="0">
                <a:latin typeface="Arial" pitchFamily="34" charset="0"/>
                <a:cs typeface="Arial" pitchFamily="34" charset="0"/>
              </a:rPr>
              <a:t>Endpoint Security </a:t>
            </a:r>
            <a:r>
              <a:rPr lang="en-US" sz="1600" b="1" dirty="0" smtClean="0">
                <a:latin typeface="Arial" pitchFamily="34" charset="0"/>
                <a:cs typeface="Arial" pitchFamily="34" charset="0"/>
              </a:rPr>
              <a:t>Measures:</a:t>
            </a:r>
          </a:p>
          <a:p>
            <a:pPr>
              <a:buNone/>
            </a:pPr>
            <a:r>
              <a:rPr lang="en-US" sz="1600" dirty="0" smtClean="0">
                <a:latin typeface="Arial" pitchFamily="34" charset="0"/>
                <a:cs typeface="Arial" pitchFamily="34" charset="0"/>
              </a:rPr>
              <a:t>      Implement </a:t>
            </a:r>
            <a:r>
              <a:rPr lang="en-US" sz="1600" dirty="0" smtClean="0">
                <a:latin typeface="Arial" pitchFamily="34" charset="0"/>
                <a:cs typeface="Arial" pitchFamily="34" charset="0"/>
              </a:rPr>
              <a:t>robust endpoint security solutions such as antivirus software, firewalls, and intrusion detection systems to detect and prevent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installations.</a:t>
            </a:r>
          </a:p>
          <a:p>
            <a:r>
              <a:rPr lang="en-US" sz="1600" b="1" dirty="0" smtClean="0">
                <a:latin typeface="Arial" pitchFamily="34" charset="0"/>
                <a:cs typeface="Arial" pitchFamily="34" charset="0"/>
              </a:rPr>
              <a:t>Behavior-based Detection </a:t>
            </a:r>
            <a:r>
              <a:rPr lang="en-US" sz="1600" b="1" dirty="0" smtClean="0">
                <a:latin typeface="Arial" pitchFamily="34" charset="0"/>
                <a:cs typeface="Arial" pitchFamily="34" charset="0"/>
              </a:rPr>
              <a:t>Techniques:</a:t>
            </a:r>
          </a:p>
          <a:p>
            <a:pPr>
              <a:buNone/>
            </a:pPr>
            <a:r>
              <a:rPr lang="en-US" sz="1600" dirty="0" smtClean="0">
                <a:latin typeface="Arial" pitchFamily="34" charset="0"/>
                <a:cs typeface="Arial" pitchFamily="34" charset="0"/>
              </a:rPr>
              <a:t>      Develop </a:t>
            </a:r>
            <a:r>
              <a:rPr lang="en-US" sz="1600" dirty="0" smtClean="0">
                <a:latin typeface="Arial" pitchFamily="34" charset="0"/>
                <a:cs typeface="Arial" pitchFamily="34" charset="0"/>
              </a:rPr>
              <a:t>and deploy behavior-based detection algorithms that analyze user interaction patterns and identify anomalies indicative of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activity.</a:t>
            </a:r>
          </a:p>
          <a:p>
            <a:r>
              <a:rPr lang="en-US" sz="1600" b="1" dirty="0" smtClean="0">
                <a:latin typeface="Arial" pitchFamily="34" charset="0"/>
                <a:cs typeface="Arial" pitchFamily="34" charset="0"/>
              </a:rPr>
              <a:t>Multi-factor Authentication (MFA</a:t>
            </a:r>
            <a:r>
              <a:rPr lang="en-US" sz="1600" b="1" dirty="0" smtClean="0">
                <a:latin typeface="Arial" pitchFamily="34" charset="0"/>
                <a:cs typeface="Arial" pitchFamily="34" charset="0"/>
              </a:rPr>
              <a:t>):</a:t>
            </a:r>
          </a:p>
          <a:p>
            <a:pPr>
              <a:buNone/>
            </a:pPr>
            <a:r>
              <a:rPr lang="en-US" sz="1600" dirty="0" smtClean="0">
                <a:latin typeface="Arial" pitchFamily="34" charset="0"/>
                <a:cs typeface="Arial" pitchFamily="34" charset="0"/>
              </a:rPr>
              <a:t>      Implement </a:t>
            </a:r>
            <a:r>
              <a:rPr lang="en-US" sz="1600" dirty="0" smtClean="0">
                <a:latin typeface="Arial" pitchFamily="34" charset="0"/>
                <a:cs typeface="Arial" pitchFamily="34" charset="0"/>
              </a:rPr>
              <a:t>multi-factor authentication (MFA) mechanisms to add an extra layer of security beyond passwords, making it harder for </a:t>
            </a:r>
            <a:r>
              <a:rPr lang="en-US" sz="1600" dirty="0" err="1" smtClean="0">
                <a:latin typeface="Arial" pitchFamily="34" charset="0"/>
                <a:cs typeface="Arial" pitchFamily="34" charset="0"/>
              </a:rPr>
              <a:t>keyloggers</a:t>
            </a:r>
            <a:r>
              <a:rPr lang="en-US" sz="1600" dirty="0" smtClean="0">
                <a:latin typeface="Arial" pitchFamily="34" charset="0"/>
                <a:cs typeface="Arial" pitchFamily="34" charset="0"/>
              </a:rPr>
              <a:t> to compromise user accounts.</a:t>
            </a:r>
          </a:p>
          <a:p>
            <a:pPr marL="342900" lvl="1" indent="-342900">
              <a:buFont typeface="Arial" pitchFamily="34" charset="0"/>
              <a:buChar char="•"/>
            </a:pPr>
            <a:r>
              <a:rPr lang="en-US" sz="1600" b="1" dirty="0" smtClean="0">
                <a:latin typeface="Arial" pitchFamily="34" charset="0"/>
                <a:cs typeface="Arial" pitchFamily="34" charset="0"/>
              </a:rPr>
              <a:t>Encrypted </a:t>
            </a:r>
            <a:r>
              <a:rPr lang="en-US" sz="1600" b="1" dirty="0" smtClean="0">
                <a:latin typeface="Arial" pitchFamily="34" charset="0"/>
                <a:cs typeface="Arial" pitchFamily="34" charset="0"/>
              </a:rPr>
              <a:t>Communication </a:t>
            </a:r>
            <a:r>
              <a:rPr lang="en-US" sz="1600" b="1" dirty="0" smtClean="0">
                <a:latin typeface="Arial" pitchFamily="34" charset="0"/>
                <a:cs typeface="Arial" pitchFamily="34" charset="0"/>
              </a:rPr>
              <a:t>Channels:</a:t>
            </a:r>
          </a:p>
          <a:p>
            <a:pPr marL="342900" lvl="1" indent="-342900">
              <a:buNone/>
            </a:pPr>
            <a:r>
              <a:rPr lang="en-US" sz="1600" dirty="0" smtClean="0">
                <a:latin typeface="Arial" pitchFamily="34" charset="0"/>
                <a:cs typeface="Arial" pitchFamily="34" charset="0"/>
              </a:rPr>
              <a:t>      While encrypted communication channels are crucial for overall security, they are not directly related to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detection and prevention. Encrypted channels protect data during transmission but do not inherently prevent </a:t>
            </a:r>
            <a:r>
              <a:rPr lang="en-US" sz="1600" dirty="0" err="1" smtClean="0">
                <a:latin typeface="Arial" pitchFamily="34" charset="0"/>
                <a:cs typeface="Arial" pitchFamily="34" charset="0"/>
              </a:rPr>
              <a:t>keylogger</a:t>
            </a:r>
            <a:r>
              <a:rPr lang="en-US" sz="1600" dirty="0" smtClean="0">
                <a:latin typeface="Arial" pitchFamily="34" charset="0"/>
                <a:cs typeface="Arial" pitchFamily="34" charset="0"/>
              </a:rPr>
              <a:t> installations or activities on the user's device.</a:t>
            </a:r>
            <a:endParaRPr lang="en-US" sz="1600" dirty="0" smtClean="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b="1" smtClean="0">
                <a:latin typeface="Arial"/>
                <a:ea typeface="+mn-lt"/>
                <a:cs typeface="Calibri"/>
              </a:rPr>
              <a:t>System </a:t>
            </a:r>
            <a:r>
              <a:rPr b="1" smtClean="0">
                <a:latin typeface="Arial"/>
                <a:ea typeface="+mn-lt"/>
                <a:cs typeface="+mn-lt"/>
              </a:rPr>
              <a:t>Development Approach</a:t>
            </a:r>
            <a:endParaRPr lang="en-US" dirty="0"/>
          </a:p>
        </p:txBody>
      </p:sp>
      <p:sp>
        <p:nvSpPr>
          <p:cNvPr id="5" name="Content Placeholder 4"/>
          <p:cNvSpPr>
            <a:spLocks noGrp="1"/>
          </p:cNvSpPr>
          <p:nvPr>
            <p:ph idx="1"/>
            <p:custDataLst>
              <p:tags r:id="rId3"/>
            </p:custDataLst>
          </p:nvPr>
        </p:nvSpPr>
        <p:spPr/>
        <p:txBody>
          <a:bodyPr>
            <a:normAutofit fontScale="32500" lnSpcReduction="20000"/>
          </a:bodyPr>
          <a:lstStyle/>
          <a:p>
            <a:r>
              <a:rPr lang="en-US" sz="5500" b="1" dirty="0" smtClean="0">
                <a:latin typeface="Arial" pitchFamily="34" charset="0"/>
                <a:cs typeface="Arial" pitchFamily="34" charset="0"/>
              </a:rPr>
              <a:t>System Requirements:</a:t>
            </a:r>
          </a:p>
          <a:p>
            <a:pPr>
              <a:buNone/>
            </a:pPr>
            <a:r>
              <a:rPr lang="en-US" sz="5500" dirty="0" smtClean="0">
                <a:latin typeface="Arial" pitchFamily="34" charset="0"/>
                <a:cs typeface="Arial" pitchFamily="34" charset="0"/>
              </a:rPr>
              <a:t> </a:t>
            </a:r>
            <a:r>
              <a:rPr lang="en-US" sz="5500" dirty="0" smtClean="0">
                <a:latin typeface="Arial" pitchFamily="34" charset="0"/>
                <a:cs typeface="Arial" pitchFamily="34" charset="0"/>
              </a:rPr>
              <a:t>  - </a:t>
            </a:r>
            <a:r>
              <a:rPr lang="en-US" sz="5500" dirty="0" smtClean="0">
                <a:latin typeface="Arial" pitchFamily="34" charset="0"/>
                <a:cs typeface="Arial" pitchFamily="34" charset="0"/>
              </a:rPr>
              <a:t>Cross-platform </a:t>
            </a:r>
            <a:r>
              <a:rPr lang="en-US" sz="5500" dirty="0" smtClean="0">
                <a:latin typeface="Arial" pitchFamily="34" charset="0"/>
                <a:cs typeface="Arial" pitchFamily="34" charset="0"/>
              </a:rPr>
              <a:t>Compatibility</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a:t>
            </a:r>
            <a:r>
              <a:rPr lang="en-US" sz="5500" dirty="0" smtClean="0">
                <a:latin typeface="Arial" pitchFamily="34" charset="0"/>
                <a:cs typeface="Arial" pitchFamily="34" charset="0"/>
              </a:rPr>
              <a:t>Scalability</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Real-time </a:t>
            </a:r>
            <a:r>
              <a:rPr lang="en-US" sz="5500" dirty="0" smtClean="0">
                <a:latin typeface="Arial" pitchFamily="34" charset="0"/>
                <a:cs typeface="Arial" pitchFamily="34" charset="0"/>
              </a:rPr>
              <a:t>Monitoring</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a:t>
            </a:r>
            <a:r>
              <a:rPr lang="en-US" sz="5500" dirty="0" smtClean="0">
                <a:latin typeface="Arial" pitchFamily="34" charset="0"/>
                <a:cs typeface="Arial" pitchFamily="34" charset="0"/>
              </a:rPr>
              <a:t>Low Resource </a:t>
            </a:r>
            <a:r>
              <a:rPr lang="en-US" sz="5500" dirty="0" smtClean="0">
                <a:latin typeface="Arial" pitchFamily="34" charset="0"/>
                <a:cs typeface="Arial" pitchFamily="34" charset="0"/>
              </a:rPr>
              <a:t>Consumption</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Customization and </a:t>
            </a:r>
            <a:r>
              <a:rPr lang="en-US" sz="5500" dirty="0" smtClean="0">
                <a:latin typeface="Arial" pitchFamily="34" charset="0"/>
                <a:cs typeface="Arial" pitchFamily="34" charset="0"/>
              </a:rPr>
              <a:t>Configuration</a:t>
            </a:r>
          </a:p>
          <a:p>
            <a:r>
              <a:rPr lang="en-US" sz="5500" b="1" dirty="0" smtClean="0">
                <a:latin typeface="Arial" pitchFamily="34" charset="0"/>
                <a:cs typeface="Arial" pitchFamily="34" charset="0"/>
              </a:rPr>
              <a:t>Libraries Required to Build the </a:t>
            </a:r>
            <a:r>
              <a:rPr lang="en-US" sz="5500" b="1" dirty="0" smtClean="0">
                <a:latin typeface="Arial" pitchFamily="34" charset="0"/>
                <a:cs typeface="Arial" pitchFamily="34" charset="0"/>
              </a:rPr>
              <a:t>Model:</a:t>
            </a:r>
            <a:endParaRPr lang="en-US" sz="5500" b="1" dirty="0" smtClean="0">
              <a:latin typeface="Arial" pitchFamily="34" charset="0"/>
              <a:cs typeface="Arial" pitchFamily="34" charset="0"/>
            </a:endParaRPr>
          </a:p>
          <a:p>
            <a:pPr>
              <a:buNone/>
            </a:pPr>
            <a:r>
              <a:rPr lang="en-US" sz="5500" dirty="0" smtClean="0">
                <a:latin typeface="Arial" pitchFamily="34" charset="0"/>
                <a:cs typeface="Arial" pitchFamily="34" charset="0"/>
              </a:rPr>
              <a:t>   - </a:t>
            </a:r>
            <a:r>
              <a:rPr lang="en-US" sz="5500" dirty="0" err="1" smtClean="0">
                <a:latin typeface="Arial" pitchFamily="34" charset="0"/>
                <a:cs typeface="Arial" pitchFamily="34" charset="0"/>
              </a:rPr>
              <a:t>PyInput</a:t>
            </a:r>
            <a:r>
              <a:rPr lang="en-US" sz="5500" dirty="0" smtClean="0">
                <a:latin typeface="Arial" pitchFamily="34" charset="0"/>
                <a:cs typeface="Arial" pitchFamily="34" charset="0"/>
              </a:rPr>
              <a:t> </a:t>
            </a:r>
            <a:r>
              <a:rPr lang="en-US" sz="5500" dirty="0" smtClean="0">
                <a:latin typeface="Arial" pitchFamily="34" charset="0"/>
                <a:cs typeface="Arial" pitchFamily="34" charset="0"/>
              </a:rPr>
              <a:t>Library</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JSON </a:t>
            </a:r>
            <a:r>
              <a:rPr lang="en-US" sz="5500" dirty="0" smtClean="0">
                <a:latin typeface="Arial" pitchFamily="34" charset="0"/>
                <a:cs typeface="Arial" pitchFamily="34" charset="0"/>
              </a:rPr>
              <a:t>Library</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a:t>
            </a:r>
            <a:r>
              <a:rPr lang="en-US" sz="5500" dirty="0" err="1" smtClean="0">
                <a:latin typeface="Arial" pitchFamily="34" charset="0"/>
                <a:cs typeface="Arial" pitchFamily="34" charset="0"/>
              </a:rPr>
              <a:t>NumPy</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 </a:t>
            </a:r>
            <a:r>
              <a:rPr lang="en-US" sz="5500" dirty="0" err="1" smtClean="0">
                <a:latin typeface="Arial" pitchFamily="34" charset="0"/>
                <a:cs typeface="Arial" pitchFamily="34" charset="0"/>
              </a:rPr>
              <a:t>Scikit</a:t>
            </a:r>
            <a:r>
              <a:rPr lang="en-US" sz="5500" dirty="0" smtClean="0">
                <a:latin typeface="Arial" pitchFamily="34" charset="0"/>
                <a:cs typeface="Arial" pitchFamily="34" charset="0"/>
              </a:rPr>
              <a:t>-learn</a:t>
            </a:r>
          </a:p>
          <a:p>
            <a:pPr>
              <a:buNone/>
            </a:pPr>
            <a:r>
              <a:rPr lang="en-US" sz="5500" dirty="0" smtClean="0">
                <a:latin typeface="Arial" pitchFamily="34" charset="0"/>
                <a:cs typeface="Arial" pitchFamily="34" charset="0"/>
              </a:rPr>
              <a:t>   - </a:t>
            </a:r>
            <a:r>
              <a:rPr lang="en-US" sz="5500" dirty="0" err="1" smtClean="0">
                <a:latin typeface="Arial" pitchFamily="34" charset="0"/>
                <a:cs typeface="Arial" pitchFamily="34" charset="0"/>
              </a:rPr>
              <a:t>TensorFlow</a:t>
            </a:r>
            <a:r>
              <a:rPr lang="en-US" sz="5500" dirty="0" smtClean="0">
                <a:latin typeface="Arial" pitchFamily="34" charset="0"/>
                <a:cs typeface="Arial" pitchFamily="34" charset="0"/>
              </a:rPr>
              <a:t> or </a:t>
            </a:r>
            <a:r>
              <a:rPr lang="en-US" sz="5500" dirty="0" err="1" smtClean="0">
                <a:latin typeface="Arial" pitchFamily="34" charset="0"/>
                <a:cs typeface="Arial" pitchFamily="34" charset="0"/>
              </a:rPr>
              <a:t>PyTorch</a:t>
            </a:r>
            <a:endParaRPr lang="en-US" sz="5500" dirty="0" smtClean="0">
              <a:latin typeface="Arial" pitchFamily="34" charset="0"/>
              <a:cs typeface="Arial" pitchFamily="34" charset="0"/>
            </a:endParaRPr>
          </a:p>
          <a:p>
            <a:pPr>
              <a:buNone/>
            </a:pPr>
            <a:r>
              <a:rPr lang="en-US" sz="5500" dirty="0" smtClean="0">
                <a:latin typeface="Arial" pitchFamily="34" charset="0"/>
                <a:cs typeface="Arial" pitchFamily="34" charset="0"/>
              </a:rPr>
              <a:t> </a:t>
            </a:r>
            <a:r>
              <a:rPr lang="en-US" sz="5500" dirty="0" smtClean="0">
                <a:latin typeface="Arial" pitchFamily="34" charset="0"/>
                <a:cs typeface="Arial" pitchFamily="34" charset="0"/>
              </a:rPr>
              <a:t>  -</a:t>
            </a:r>
            <a:r>
              <a:rPr lang="en-US" sz="5500" dirty="0" err="1" smtClean="0">
                <a:latin typeface="Arial" pitchFamily="34" charset="0"/>
                <a:cs typeface="Arial" pitchFamily="34" charset="0"/>
              </a:rPr>
              <a:t>OpenSSL</a:t>
            </a:r>
            <a:r>
              <a:rPr lang="en-US" sz="5500" dirty="0" smtClean="0">
                <a:latin typeface="Arial" pitchFamily="34" charset="0"/>
                <a:cs typeface="Arial" pitchFamily="34" charset="0"/>
              </a:rPr>
              <a:t> or cryptography</a:t>
            </a:r>
          </a:p>
          <a:p>
            <a:endParaRPr lang="en-US" sz="6400" dirty="0" smtClean="0">
              <a:latin typeface="Arial" pitchFamily="34" charset="0"/>
              <a:cs typeface="Arial" pitchFamily="34" charset="0"/>
            </a:endParaRPr>
          </a:p>
          <a:p>
            <a:endParaRPr lang="en-US" sz="6400" b="1" dirty="0" smtClean="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A</a:t>
            </a:r>
            <a:r>
              <a:rPr smtClean="0"/>
              <a:t>lgorithm and deployment</a:t>
            </a:r>
            <a:endParaRPr lang="en-US" dirty="0"/>
          </a:p>
        </p:txBody>
      </p:sp>
      <p:sp>
        <p:nvSpPr>
          <p:cNvPr id="5" name="Content Placeholder 4"/>
          <p:cNvSpPr>
            <a:spLocks noGrp="1"/>
          </p:cNvSpPr>
          <p:nvPr>
            <p:ph idx="1"/>
            <p:custDataLst>
              <p:tags r:id="rId3"/>
            </p:custDataLst>
          </p:nvPr>
        </p:nvSpPr>
        <p:spPr/>
        <p:txBody>
          <a:bodyPr>
            <a:noAutofit/>
          </a:bodyPr>
          <a:lstStyle/>
          <a:p>
            <a:r>
              <a:rPr lang="en-US" sz="2000" b="1" dirty="0" smtClean="0">
                <a:latin typeface="Arial" pitchFamily="34" charset="0"/>
                <a:cs typeface="Arial" pitchFamily="34" charset="0"/>
              </a:rPr>
              <a:t>Algorithm:</a:t>
            </a:r>
            <a:endParaRPr lang="en-US" sz="2000" dirty="0" smtClean="0">
              <a:latin typeface="Arial" pitchFamily="34" charset="0"/>
              <a:cs typeface="Arial" pitchFamily="34" charset="0"/>
            </a:endParaRPr>
          </a:p>
          <a:p>
            <a:pPr>
              <a:buNone/>
            </a:pPr>
            <a:r>
              <a:rPr lang="en-US" sz="1800" dirty="0" smtClean="0">
                <a:latin typeface="Arial" pitchFamily="34" charset="0"/>
                <a:cs typeface="Arial" pitchFamily="34" charset="0"/>
              </a:rPr>
              <a:t>Behavior-based Detection Algorithm using Machine </a:t>
            </a:r>
            <a:r>
              <a:rPr lang="en-US" sz="1800" dirty="0" smtClean="0">
                <a:latin typeface="Arial" pitchFamily="34" charset="0"/>
                <a:cs typeface="Arial" pitchFamily="34" charset="0"/>
              </a:rPr>
              <a:t>Learning:</a:t>
            </a:r>
          </a:p>
          <a:p>
            <a:pPr>
              <a:buNone/>
            </a:pPr>
            <a:r>
              <a:rPr lang="en-US" sz="1800" dirty="0" smtClean="0">
                <a:latin typeface="Arial" pitchFamily="34" charset="0"/>
                <a:cs typeface="Arial" pitchFamily="34" charset="0"/>
              </a:rPr>
              <a:t> </a:t>
            </a:r>
            <a:r>
              <a:rPr lang="en-US" sz="1800" dirty="0" smtClean="0">
                <a:latin typeface="Arial" pitchFamily="34" charset="0"/>
                <a:cs typeface="Arial" pitchFamily="34" charset="0"/>
              </a:rPr>
              <a:t>     -Utilize </a:t>
            </a:r>
            <a:r>
              <a:rPr lang="en-US" sz="1800" dirty="0" smtClean="0">
                <a:latin typeface="Arial" pitchFamily="34" charset="0"/>
                <a:cs typeface="Arial" pitchFamily="34" charset="0"/>
              </a:rPr>
              <a:t>supervised learning techniques such as Random Forest or Support Vector Machines (SVM) to train a model on labeled datasets of normal and anomalous user </a:t>
            </a:r>
            <a:r>
              <a:rPr lang="en-US" sz="1800" dirty="0" smtClean="0">
                <a:latin typeface="Arial" pitchFamily="34" charset="0"/>
                <a:cs typeface="Arial" pitchFamily="34" charset="0"/>
              </a:rPr>
              <a:t>behavior.</a:t>
            </a:r>
          </a:p>
          <a:p>
            <a:pPr>
              <a:buNone/>
            </a:pPr>
            <a:r>
              <a:rPr lang="en-US" sz="1800" dirty="0" smtClean="0">
                <a:latin typeface="Arial" pitchFamily="34" charset="0"/>
                <a:cs typeface="Arial" pitchFamily="34" charset="0"/>
              </a:rPr>
              <a:t> </a:t>
            </a:r>
            <a:r>
              <a:rPr lang="en-US" sz="1800" dirty="0" smtClean="0">
                <a:latin typeface="Arial" pitchFamily="34" charset="0"/>
                <a:cs typeface="Arial" pitchFamily="34" charset="0"/>
              </a:rPr>
              <a:t>      -Extract </a:t>
            </a:r>
            <a:r>
              <a:rPr lang="en-US" sz="1800" dirty="0" smtClean="0">
                <a:latin typeface="Arial" pitchFamily="34" charset="0"/>
                <a:cs typeface="Arial" pitchFamily="34" charset="0"/>
              </a:rPr>
              <a:t>features from user interaction patterns such as keystroke dynamics, mouse movements, and application </a:t>
            </a:r>
            <a:r>
              <a:rPr lang="en-US" sz="1800" dirty="0" smtClean="0">
                <a:latin typeface="Arial" pitchFamily="34" charset="0"/>
                <a:cs typeface="Arial" pitchFamily="34" charset="0"/>
              </a:rPr>
              <a:t>usage.</a:t>
            </a:r>
          </a:p>
          <a:p>
            <a:pPr>
              <a:buNone/>
            </a:pPr>
            <a:r>
              <a:rPr lang="en-US" sz="1800" dirty="0" smtClean="0">
                <a:latin typeface="Arial" pitchFamily="34" charset="0"/>
                <a:cs typeface="Arial" pitchFamily="34" charset="0"/>
              </a:rPr>
              <a:t>       -Continuously </a:t>
            </a:r>
            <a:r>
              <a:rPr lang="en-US" sz="1800" dirty="0" smtClean="0">
                <a:latin typeface="Arial" pitchFamily="34" charset="0"/>
                <a:cs typeface="Arial" pitchFamily="34" charset="0"/>
              </a:rPr>
              <a:t>update the model with new data to improve detection accuracy and adapt to emerging </a:t>
            </a:r>
            <a:r>
              <a:rPr lang="en-US" sz="1800" dirty="0" err="1" smtClean="0">
                <a:latin typeface="Arial" pitchFamily="34" charset="0"/>
                <a:cs typeface="Arial" pitchFamily="34" charset="0"/>
              </a:rPr>
              <a:t>keylogger</a:t>
            </a:r>
            <a:r>
              <a:rPr lang="en-US" sz="1800" dirty="0" smtClean="0">
                <a:latin typeface="Arial" pitchFamily="34" charset="0"/>
                <a:cs typeface="Arial" pitchFamily="34" charset="0"/>
              </a:rPr>
              <a:t> variants.</a:t>
            </a:r>
          </a:p>
          <a:p>
            <a:r>
              <a:rPr lang="en-US" sz="2000" b="1" dirty="0" smtClean="0">
                <a:latin typeface="Arial" pitchFamily="34" charset="0"/>
                <a:cs typeface="Arial" pitchFamily="34" charset="0"/>
              </a:rPr>
              <a:t>Deployment:</a:t>
            </a:r>
            <a:endParaRPr lang="en-US" sz="2000" dirty="0" smtClean="0">
              <a:latin typeface="Arial" pitchFamily="34" charset="0"/>
              <a:cs typeface="Arial" pitchFamily="34" charset="0"/>
            </a:endParaRPr>
          </a:p>
          <a:p>
            <a:pPr>
              <a:buNone/>
            </a:pPr>
            <a:r>
              <a:rPr lang="en-US" sz="1800" dirty="0" smtClean="0">
                <a:latin typeface="Arial" pitchFamily="34" charset="0"/>
                <a:cs typeface="Arial" pitchFamily="34" charset="0"/>
              </a:rPr>
              <a:t>      -Integrate </a:t>
            </a:r>
            <a:r>
              <a:rPr lang="en-US" sz="1800" dirty="0" smtClean="0">
                <a:latin typeface="Arial" pitchFamily="34" charset="0"/>
                <a:cs typeface="Arial" pitchFamily="34" charset="0"/>
              </a:rPr>
              <a:t>the detection system into endpoint security solutions or deploy it as a standalone application for individual users and organizations.</a:t>
            </a:r>
          </a:p>
          <a:p>
            <a:pPr>
              <a:buNone/>
            </a:pPr>
            <a:r>
              <a:rPr lang="en-US" sz="1800" dirty="0" smtClean="0">
                <a:latin typeface="Arial" pitchFamily="34" charset="0"/>
                <a:cs typeface="Arial" pitchFamily="34" charset="0"/>
              </a:rPr>
              <a:t>       -Ensure </a:t>
            </a:r>
            <a:r>
              <a:rPr lang="en-US" sz="1800" dirty="0" smtClean="0">
                <a:latin typeface="Arial" pitchFamily="34" charset="0"/>
                <a:cs typeface="Arial" pitchFamily="34" charset="0"/>
              </a:rPr>
              <a:t>compatibility with various operating systems and platforms to maximize coverage and accessibility.</a:t>
            </a:r>
          </a:p>
          <a:p>
            <a:pPr>
              <a:buNone/>
            </a:pPr>
            <a:r>
              <a:rPr lang="en-US" sz="1800" dirty="0" smtClean="0">
                <a:latin typeface="Arial" pitchFamily="34" charset="0"/>
                <a:cs typeface="Arial" pitchFamily="34" charset="0"/>
              </a:rPr>
              <a:t>      -Provide </a:t>
            </a:r>
            <a:r>
              <a:rPr lang="en-US" sz="1800" dirty="0" smtClean="0">
                <a:latin typeface="Arial" pitchFamily="34" charset="0"/>
                <a:cs typeface="Arial" pitchFamily="34" charset="0"/>
              </a:rPr>
              <a:t>user-friendly interfaces and dashboards for monitoring and managing detection alerts and security settings.</a:t>
            </a:r>
            <a:endParaRPr lang="en-US" sz="1800" dirty="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smtClean="0"/>
              <a:t>Result</a:t>
            </a:r>
            <a:endParaRPr lang="en-US" dirty="0"/>
          </a:p>
        </p:txBody>
      </p:sp>
      <p:sp>
        <p:nvSpPr>
          <p:cNvPr id="5" name="Content Placeholder 4"/>
          <p:cNvSpPr>
            <a:spLocks noGrp="1"/>
          </p:cNvSpPr>
          <p:nvPr>
            <p:ph idx="1"/>
            <p:custDataLst>
              <p:tags r:id="rId3"/>
            </p:custDataLst>
          </p:nvPr>
        </p:nvSpPr>
        <p:spPr/>
        <p:txBody>
          <a:bodyPr>
            <a:noAutofit/>
          </a:bodyPr>
          <a:lstStyle/>
          <a:p>
            <a:r>
              <a:rPr lang="en-US" sz="1800" dirty="0" smtClean="0">
                <a:latin typeface="Arial" pitchFamily="34" charset="0"/>
                <a:cs typeface="Arial" pitchFamily="34" charset="0"/>
              </a:rPr>
              <a:t>Evaluate the system's performance using metrics such as detection rate, false positive rate, and response time to alerts.</a:t>
            </a:r>
          </a:p>
          <a:p>
            <a:r>
              <a:rPr lang="en-US" sz="1800" dirty="0" smtClean="0">
                <a:latin typeface="Arial" pitchFamily="34" charset="0"/>
                <a:cs typeface="Arial" pitchFamily="34" charset="0"/>
              </a:rPr>
              <a:t>Present case studies or real-world examples demonstrating successful detection and prevention of </a:t>
            </a:r>
            <a:r>
              <a:rPr lang="en-US" sz="1800" dirty="0" err="1" smtClean="0">
                <a:latin typeface="Arial" pitchFamily="34" charset="0"/>
                <a:cs typeface="Arial" pitchFamily="34" charset="0"/>
              </a:rPr>
              <a:t>keylogger</a:t>
            </a:r>
            <a:r>
              <a:rPr lang="en-US" sz="1800" dirty="0" smtClean="0">
                <a:latin typeface="Arial" pitchFamily="34" charset="0"/>
                <a:cs typeface="Arial" pitchFamily="34" charset="0"/>
              </a:rPr>
              <a:t> attacks.</a:t>
            </a:r>
          </a:p>
          <a:p>
            <a:r>
              <a:rPr lang="en-US" sz="1800" dirty="0" smtClean="0">
                <a:latin typeface="Arial" pitchFamily="34" charset="0"/>
                <a:cs typeface="Arial" pitchFamily="34" charset="0"/>
              </a:rPr>
              <a:t>Solicit feedback from users and security experts to identify areas for improvement and refinement.</a:t>
            </a:r>
            <a:endParaRPr lang="en-US" sz="1800" dirty="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smtClean="0"/>
              <a:t>Conclusion</a:t>
            </a:r>
            <a:endParaRPr lang="en-US" dirty="0"/>
          </a:p>
        </p:txBody>
      </p:sp>
      <p:sp>
        <p:nvSpPr>
          <p:cNvPr id="5" name="Content Placeholder 4"/>
          <p:cNvSpPr>
            <a:spLocks noGrp="1"/>
          </p:cNvSpPr>
          <p:nvPr>
            <p:ph idx="1"/>
            <p:custDataLst>
              <p:tags r:id="rId3"/>
            </p:custDataLst>
          </p:nvPr>
        </p:nvSpPr>
        <p:spPr/>
        <p:txBody>
          <a:bodyPr>
            <a:noAutofit/>
          </a:bodyPr>
          <a:lstStyle/>
          <a:p>
            <a:pPr>
              <a:buNone/>
            </a:pPr>
            <a:r>
              <a:rPr lang="en-US" sz="1800" dirty="0" smtClean="0"/>
              <a:t>       </a:t>
            </a:r>
            <a:r>
              <a:rPr lang="en-US" sz="1800" dirty="0" smtClean="0">
                <a:latin typeface="Arial" pitchFamily="34" charset="0"/>
                <a:cs typeface="Arial" pitchFamily="34" charset="0"/>
              </a:rPr>
              <a:t>The </a:t>
            </a:r>
            <a:r>
              <a:rPr lang="en-US" sz="1800" dirty="0" smtClean="0">
                <a:latin typeface="Arial" pitchFamily="34" charset="0"/>
                <a:cs typeface="Arial" pitchFamily="34" charset="0"/>
              </a:rPr>
              <a:t>proposed </a:t>
            </a:r>
            <a:r>
              <a:rPr lang="en-US" sz="1800" dirty="0" err="1" smtClean="0">
                <a:latin typeface="Arial" pitchFamily="34" charset="0"/>
                <a:cs typeface="Arial" pitchFamily="34" charset="0"/>
              </a:rPr>
              <a:t>Keylogger</a:t>
            </a:r>
            <a:r>
              <a:rPr lang="en-US" sz="1800" dirty="0" smtClean="0">
                <a:latin typeface="Arial" pitchFamily="34" charset="0"/>
                <a:cs typeface="Arial" pitchFamily="34" charset="0"/>
              </a:rPr>
              <a:t> Detection and Prevention system combines education, endpoint security measures, behavior-based detection techniques, encrypted communication channels, and multi-factor authentication to mitigate the risks posed by </a:t>
            </a:r>
            <a:r>
              <a:rPr lang="en-US" sz="1800" dirty="0" err="1" smtClean="0">
                <a:latin typeface="Arial" pitchFamily="34" charset="0"/>
                <a:cs typeface="Arial" pitchFamily="34" charset="0"/>
              </a:rPr>
              <a:t>keyloggers</a:t>
            </a:r>
            <a:r>
              <a:rPr lang="en-US" sz="1800" dirty="0" smtClean="0">
                <a:latin typeface="Arial" pitchFamily="34" charset="0"/>
                <a:cs typeface="Arial" pitchFamily="34" charset="0"/>
              </a:rPr>
              <a:t>. By raising awareness, implementing robust security measures, and leveraging advanced detection algorithms, individuals and organizations can protect sensitive information and safeguard against identity theft, financial loss, and privacy breaches.</a:t>
            </a:r>
            <a:endParaRPr lang="en-US" sz="1800" dirty="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Future scope</a:t>
            </a:r>
            <a:endParaRPr lang="en-US" dirty="0"/>
          </a:p>
        </p:txBody>
      </p:sp>
      <p:sp>
        <p:nvSpPr>
          <p:cNvPr id="5" name="Content Placeholder 4"/>
          <p:cNvSpPr>
            <a:spLocks noGrp="1"/>
          </p:cNvSpPr>
          <p:nvPr>
            <p:ph idx="1"/>
            <p:custDataLst>
              <p:tags r:id="rId3"/>
            </p:custDataLst>
          </p:nvPr>
        </p:nvSpPr>
        <p:spPr/>
        <p:txBody>
          <a:bodyPr>
            <a:noAutofit/>
          </a:bodyPr>
          <a:lstStyle/>
          <a:p>
            <a:r>
              <a:rPr lang="en-US" sz="1800" dirty="0" smtClean="0">
                <a:latin typeface="Arial" pitchFamily="34" charset="0"/>
                <a:cs typeface="Arial" pitchFamily="34" charset="0"/>
              </a:rPr>
              <a:t>Explore the integration of advanced AI techniques such as deep learning and natural language processing for more accurate and efficient detection of </a:t>
            </a:r>
            <a:r>
              <a:rPr lang="en-US" sz="1800" dirty="0" err="1" smtClean="0">
                <a:latin typeface="Arial" pitchFamily="34" charset="0"/>
                <a:cs typeface="Arial" pitchFamily="34" charset="0"/>
              </a:rPr>
              <a:t>keylogger</a:t>
            </a:r>
            <a:r>
              <a:rPr lang="en-US" sz="1800" dirty="0" smtClean="0">
                <a:latin typeface="Arial" pitchFamily="34" charset="0"/>
                <a:cs typeface="Arial" pitchFamily="34" charset="0"/>
              </a:rPr>
              <a:t> activity.</a:t>
            </a:r>
          </a:p>
          <a:p>
            <a:r>
              <a:rPr lang="en-US" sz="1800" dirty="0" smtClean="0">
                <a:latin typeface="Arial" pitchFamily="34" charset="0"/>
                <a:cs typeface="Arial" pitchFamily="34" charset="0"/>
              </a:rPr>
              <a:t>Enhance collaboration and information sharing among security researchers and industry stakeholders to stay ahead of evolving </a:t>
            </a:r>
            <a:r>
              <a:rPr lang="en-US" sz="1800" dirty="0" err="1" smtClean="0">
                <a:latin typeface="Arial" pitchFamily="34" charset="0"/>
                <a:cs typeface="Arial" pitchFamily="34" charset="0"/>
              </a:rPr>
              <a:t>keylogger</a:t>
            </a:r>
            <a:r>
              <a:rPr lang="en-US" sz="1800" dirty="0" smtClean="0">
                <a:latin typeface="Arial" pitchFamily="34" charset="0"/>
                <a:cs typeface="Arial" pitchFamily="34" charset="0"/>
              </a:rPr>
              <a:t> threats.</a:t>
            </a:r>
          </a:p>
          <a:p>
            <a:r>
              <a:rPr lang="en-US" sz="1800" dirty="0" smtClean="0">
                <a:latin typeface="Arial" pitchFamily="34" charset="0"/>
                <a:cs typeface="Arial" pitchFamily="34" charset="0"/>
              </a:rPr>
              <a:t>Extend the system's capabilities to detect and prevent other forms of malware and cyber threats beyond </a:t>
            </a:r>
            <a:r>
              <a:rPr lang="en-US" sz="1800" dirty="0" err="1" smtClean="0">
                <a:latin typeface="Arial" pitchFamily="34" charset="0"/>
                <a:cs typeface="Arial" pitchFamily="34" charset="0"/>
              </a:rPr>
              <a:t>keyloggers</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1419</Words>
  <Application>Microsoft Office PowerPoint</Application>
  <PresentationFormat>On-screen Show (4:3)</PresentationFormat>
  <Paragraphs>124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Training</vt:lpstr>
      <vt:lpstr>Key logger project </vt:lpstr>
      <vt:lpstr>OUTLINE</vt:lpstr>
      <vt:lpstr>Problem Statement</vt:lpstr>
      <vt:lpstr>Proposed System/Solution</vt:lpstr>
      <vt:lpstr>System Development Approach</vt:lpstr>
      <vt:lpstr>Algorithm and deployment</vt:lpstr>
      <vt:lpstr>Result</vt:lpstr>
      <vt:lpstr>Conclusion</vt:lpstr>
      <vt:lpstr>Future scope</vt:lpstr>
      <vt:lpstr>References</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2024-04-04T06:01:27Z</dcterms:created>
  <dcterms:modified xsi:type="dcterms:W3CDTF">2024-04-04T07:01:19Z</dcterms:modified>
</cp:coreProperties>
</file>