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4" roundtripDataSignature="AMtx7mgFpThbmh3whCrcdeACKSq29aad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0: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6"/>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6"/>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9"/>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9"/>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5"/>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5"/>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5"/>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5"/>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5"/>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5"/>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5"/>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5"/>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5"/>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4.jpg"/><Relationship Id="rId5" Type="http://schemas.openxmlformats.org/officeDocument/2006/relationships/hyperlink" Target="https://thebluediamondgallery.com/finger01/e/employee.html" TargetMode="External"/><Relationship Id="rId6"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a:off x="2554542" y="3314150"/>
            <a:ext cx="86106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VISHALI I</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NO:312209653/asunm1353312209653</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 COMMERCE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ANNA ADARSH COLLEGE FOR WOMEN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67" name="Google Shape;67;p1"/>
          <p:cNvSpPr txBox="1"/>
          <p:nvPr/>
        </p:nvSpPr>
        <p:spPr>
          <a:xfrm>
            <a:off x="288925" y="4319221"/>
            <a:ext cx="12192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6" name="Google Shape;196;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7" name="Google Shape;197;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8" name="Google Shape;198;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0"/>
          <p:cNvSpPr txBox="1"/>
          <p:nvPr>
            <p:ph type="title"/>
          </p:nvPr>
        </p:nvSpPr>
        <p:spPr>
          <a:xfrm>
            <a:off x="755332" y="385444"/>
            <a:ext cx="10681335"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sz="4800">
                <a:latin typeface="Trebuchet MS"/>
                <a:ea typeface="Trebuchet MS"/>
                <a:cs typeface="Trebuchet MS"/>
                <a:sym typeface="Trebuchet MS"/>
              </a:rPr>
              <a:t>MODELLING</a:t>
            </a:r>
            <a:br>
              <a:rPr lang="en-US" sz="4800">
                <a:latin typeface="Trebuchet MS"/>
                <a:ea typeface="Trebuchet MS"/>
                <a:cs typeface="Trebuchet MS"/>
                <a:sym typeface="Trebuchet MS"/>
              </a:rPr>
            </a:br>
            <a:endParaRPr/>
          </a:p>
        </p:txBody>
      </p:sp>
      <p:sp>
        <p:nvSpPr>
          <p:cNvPr id="200" name="Google Shape;200;p10"/>
          <p:cNvSpPr txBox="1"/>
          <p:nvPr>
            <p:ph idx="1" type="body"/>
          </p:nvPr>
        </p:nvSpPr>
        <p:spPr>
          <a:xfrm>
            <a:off x="457200" y="1219200"/>
            <a:ext cx="9525000" cy="664521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3600">
                <a:solidFill>
                  <a:srgbClr val="538CD5"/>
                </a:solidFill>
              </a:rPr>
              <a:t>Data collection </a:t>
            </a:r>
            <a:endParaRPr/>
          </a:p>
          <a:p>
            <a:pPr indent="0" lvl="0" marL="0" rtl="0" algn="l">
              <a:spcBef>
                <a:spcPts val="0"/>
              </a:spcBef>
              <a:spcAft>
                <a:spcPts val="0"/>
              </a:spcAft>
              <a:buNone/>
            </a:pPr>
            <a:r>
              <a:t/>
            </a:r>
            <a:endParaRPr/>
          </a:p>
          <a:p>
            <a:pPr indent="-285750" lvl="0" marL="285750" rtl="0" algn="l">
              <a:spcBef>
                <a:spcPts val="0"/>
              </a:spcBef>
              <a:spcAft>
                <a:spcPts val="0"/>
              </a:spcAft>
              <a:buSzPts val="2000"/>
              <a:buFont typeface="Noto Sans Symbols"/>
              <a:buChar char="⮚"/>
            </a:pPr>
            <a:r>
              <a:rPr lang="en-US" sz="2000"/>
              <a:t>The employee performance analysis table are taken from the website called Kaggle .</a:t>
            </a:r>
            <a:endParaRPr/>
          </a:p>
          <a:p>
            <a:pPr indent="-158750" lvl="0" marL="285750" rtl="0" algn="l">
              <a:spcBef>
                <a:spcPts val="0"/>
              </a:spcBef>
              <a:spcAft>
                <a:spcPts val="0"/>
              </a:spcAft>
              <a:buSzPts val="2000"/>
              <a:buFont typeface="Noto Sans Symbols"/>
              <a:buNone/>
            </a:pPr>
            <a:r>
              <a:t/>
            </a:r>
            <a:endParaRPr sz="2000"/>
          </a:p>
          <a:p>
            <a:pPr indent="-285750" lvl="0" marL="285750" rtl="0" algn="l">
              <a:spcBef>
                <a:spcPts val="0"/>
              </a:spcBef>
              <a:spcAft>
                <a:spcPts val="0"/>
              </a:spcAft>
              <a:buSzPts val="2000"/>
              <a:buFont typeface="Noto Sans Symbols"/>
              <a:buChar char="⮚"/>
            </a:pPr>
            <a:r>
              <a:rPr lang="en-US" sz="2000"/>
              <a:t>From the data we had some missing figures to identify the missing terms we use conditional techniques to identify the missing terms like exit data etc..</a:t>
            </a:r>
            <a:endParaRPr/>
          </a:p>
          <a:p>
            <a:pPr indent="-158750" lvl="0" marL="285750" rtl="0" algn="l">
              <a:spcBef>
                <a:spcPts val="0"/>
              </a:spcBef>
              <a:spcAft>
                <a:spcPts val="0"/>
              </a:spcAft>
              <a:buSzPts val="2000"/>
              <a:buFont typeface="Noto Sans Symbols"/>
              <a:buNone/>
            </a:pPr>
            <a:r>
              <a:t/>
            </a:r>
            <a:endParaRPr sz="2000"/>
          </a:p>
          <a:p>
            <a:pPr indent="-285750" lvl="0" marL="285750" rtl="0" algn="l">
              <a:spcBef>
                <a:spcPts val="0"/>
              </a:spcBef>
              <a:spcAft>
                <a:spcPts val="0"/>
              </a:spcAft>
              <a:buSzPts val="2000"/>
              <a:buFont typeface="Noto Sans Symbols"/>
              <a:buChar char="⮚"/>
            </a:pPr>
            <a:r>
              <a:rPr lang="en-US" sz="2000"/>
              <a:t>Then we used filtering and sorting to fill the  missing figues</a:t>
            </a:r>
            <a:endParaRPr sz="2000"/>
          </a:p>
          <a:p>
            <a:pPr indent="0" lvl="0" marL="0" rtl="0" algn="l">
              <a:spcBef>
                <a:spcPts val="0"/>
              </a:spcBef>
              <a:spcAft>
                <a:spcPts val="0"/>
              </a:spcAft>
              <a:buNone/>
            </a:pPr>
            <a:r>
              <a:t/>
            </a:r>
            <a:endParaRPr/>
          </a:p>
          <a:p>
            <a:pPr indent="0" lvl="0" marL="0" rtl="0" algn="l">
              <a:spcBef>
                <a:spcPts val="0"/>
              </a:spcBef>
              <a:spcAft>
                <a:spcPts val="0"/>
              </a:spcAft>
              <a:buNone/>
            </a:pPr>
            <a:r>
              <a:rPr lang="en-US" sz="3600">
                <a:solidFill>
                  <a:srgbClr val="538CD5"/>
                </a:solidFill>
              </a:rPr>
              <a:t>Features collection </a:t>
            </a:r>
            <a:endParaRPr/>
          </a:p>
          <a:p>
            <a:pPr indent="0" lvl="0" marL="0" rtl="0" algn="l">
              <a:spcBef>
                <a:spcPts val="0"/>
              </a:spcBef>
              <a:spcAft>
                <a:spcPts val="0"/>
              </a:spcAft>
              <a:buNone/>
            </a:pPr>
            <a:r>
              <a:t/>
            </a:r>
            <a:endParaRPr/>
          </a:p>
          <a:p>
            <a:pPr indent="-342900" lvl="0" marL="342900" rtl="0" algn="l">
              <a:spcBef>
                <a:spcPts val="0"/>
              </a:spcBef>
              <a:spcAft>
                <a:spcPts val="0"/>
              </a:spcAft>
              <a:buSzPts val="2000"/>
              <a:buFont typeface="Noto Sans Symbols"/>
              <a:buChar char="⮚"/>
            </a:pPr>
            <a:r>
              <a:rPr lang="en-US" sz="2000"/>
              <a:t>Pivot table</a:t>
            </a:r>
            <a:endParaRPr/>
          </a:p>
          <a:p>
            <a:pPr indent="-215900" lvl="0" marL="342900" rtl="0" algn="l">
              <a:spcBef>
                <a:spcPts val="0"/>
              </a:spcBef>
              <a:spcAft>
                <a:spcPts val="0"/>
              </a:spcAft>
              <a:buSzPts val="2000"/>
              <a:buFont typeface="Noto Sans Symbols"/>
              <a:buNone/>
            </a:pPr>
            <a:r>
              <a:t/>
            </a:r>
            <a:endParaRPr sz="2000"/>
          </a:p>
          <a:p>
            <a:pPr indent="-342900" lvl="0" marL="342900" rtl="0" algn="l">
              <a:spcBef>
                <a:spcPts val="0"/>
              </a:spcBef>
              <a:spcAft>
                <a:spcPts val="0"/>
              </a:spcAft>
              <a:buSzPts val="2000"/>
              <a:buFont typeface="Noto Sans Symbols"/>
              <a:buChar char="⮚"/>
            </a:pPr>
            <a:r>
              <a:rPr lang="en-US" sz="2000"/>
              <a:t>Charts</a:t>
            </a:r>
            <a:endParaRPr/>
          </a:p>
          <a:p>
            <a:pPr indent="-215900" lvl="0" marL="342900" rtl="0" algn="l">
              <a:spcBef>
                <a:spcPts val="0"/>
              </a:spcBef>
              <a:spcAft>
                <a:spcPts val="0"/>
              </a:spcAft>
              <a:buSzPts val="2000"/>
              <a:buFont typeface="Noto Sans Symbols"/>
              <a:buNone/>
            </a:pPr>
            <a:r>
              <a:t/>
            </a:r>
            <a:endParaRPr sz="2000"/>
          </a:p>
          <a:p>
            <a:pPr indent="-342900" lvl="0" marL="342900" rtl="0" algn="l">
              <a:spcBef>
                <a:spcPts val="0"/>
              </a:spcBef>
              <a:spcAft>
                <a:spcPts val="0"/>
              </a:spcAft>
              <a:buSzPts val="2000"/>
              <a:buFont typeface="Noto Sans Symbols"/>
              <a:buChar char="⮚"/>
            </a:pPr>
            <a:r>
              <a:rPr lang="en-US" sz="2000"/>
              <a:t>Conditional formatting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txBox="1"/>
          <p:nvPr>
            <p:ph idx="1" type="body"/>
          </p:nvPr>
        </p:nvSpPr>
        <p:spPr>
          <a:xfrm>
            <a:off x="152400" y="0"/>
            <a:ext cx="9677400" cy="612475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sz="2800"/>
          </a:p>
          <a:p>
            <a:pPr indent="0" lvl="0" marL="0" rtl="0" algn="l">
              <a:spcBef>
                <a:spcPts val="0"/>
              </a:spcBef>
              <a:spcAft>
                <a:spcPts val="0"/>
              </a:spcAft>
              <a:buNone/>
            </a:pPr>
            <a:r>
              <a:t/>
            </a:r>
            <a:endParaRPr/>
          </a:p>
          <a:p>
            <a:pPr indent="0" lvl="0" marL="0" rtl="0" algn="l">
              <a:spcBef>
                <a:spcPts val="0"/>
              </a:spcBef>
              <a:spcAft>
                <a:spcPts val="0"/>
              </a:spcAft>
              <a:buNone/>
            </a:pPr>
            <a:r>
              <a:rPr lang="en-US" sz="2400">
                <a:solidFill>
                  <a:srgbClr val="538CD5"/>
                </a:solidFill>
              </a:rPr>
              <a:t> </a:t>
            </a:r>
            <a:r>
              <a:rPr lang="en-US" sz="3600">
                <a:solidFill>
                  <a:srgbClr val="538CD5"/>
                </a:solidFill>
              </a:rPr>
              <a:t>Pivot table </a:t>
            </a:r>
            <a:endParaRPr/>
          </a:p>
          <a:p>
            <a:pPr indent="-342900" lvl="0" marL="342900" rtl="0" algn="l">
              <a:spcBef>
                <a:spcPts val="0"/>
              </a:spcBef>
              <a:spcAft>
                <a:spcPts val="0"/>
              </a:spcAft>
              <a:buSzPts val="2000"/>
              <a:buFont typeface="Calibri"/>
              <a:buAutoNum type="arabicPeriod"/>
            </a:pPr>
            <a:r>
              <a:rPr lang="en-US" sz="2000"/>
              <a:t>Click insert </a:t>
            </a:r>
            <a:endParaRPr/>
          </a:p>
          <a:p>
            <a:pPr indent="-342900" lvl="0" marL="342900" rtl="0" algn="l">
              <a:spcBef>
                <a:spcPts val="0"/>
              </a:spcBef>
              <a:spcAft>
                <a:spcPts val="0"/>
              </a:spcAft>
              <a:buSzPts val="2000"/>
              <a:buFont typeface="Calibri"/>
              <a:buAutoNum type="arabicPeriod"/>
            </a:pPr>
            <a:r>
              <a:rPr lang="en-US" sz="2000"/>
              <a:t>From the insert bar click pivot table in new excel sheet </a:t>
            </a:r>
            <a:endParaRPr/>
          </a:p>
          <a:p>
            <a:pPr indent="-342900" lvl="0" marL="342900" rtl="0" algn="l">
              <a:spcBef>
                <a:spcPts val="0"/>
              </a:spcBef>
              <a:spcAft>
                <a:spcPts val="0"/>
              </a:spcAft>
              <a:buSzPts val="2000"/>
              <a:buFont typeface="Calibri"/>
              <a:buAutoNum type="arabicPeriod"/>
            </a:pPr>
            <a:r>
              <a:rPr lang="en-US" sz="2000"/>
              <a:t>Select business unit and drag it in row </a:t>
            </a:r>
            <a:endParaRPr/>
          </a:p>
          <a:p>
            <a:pPr indent="-342900" lvl="0" marL="342900" rtl="0" algn="l">
              <a:spcBef>
                <a:spcPts val="0"/>
              </a:spcBef>
              <a:spcAft>
                <a:spcPts val="0"/>
              </a:spcAft>
              <a:buSzPts val="2000"/>
              <a:buFont typeface="Calibri"/>
              <a:buAutoNum type="arabicPeriod"/>
            </a:pPr>
            <a:r>
              <a:rPr lang="en-US" sz="2000"/>
              <a:t>Then select performance level and drag it in column</a:t>
            </a:r>
            <a:endParaRPr/>
          </a:p>
          <a:p>
            <a:pPr indent="0" lvl="0" marL="0" rtl="0" algn="l">
              <a:spcBef>
                <a:spcPts val="0"/>
              </a:spcBef>
              <a:spcAft>
                <a:spcPts val="0"/>
              </a:spcAft>
              <a:buNone/>
            </a:pPr>
            <a:r>
              <a:rPr lang="en-US" sz="2000"/>
              <a:t>5 .  Select gender in value</a:t>
            </a:r>
            <a:endParaRPr/>
          </a:p>
          <a:p>
            <a:pPr indent="0" lvl="0" marL="0" rtl="0" algn="l">
              <a:spcBef>
                <a:spcPts val="0"/>
              </a:spcBef>
              <a:spcAft>
                <a:spcPts val="0"/>
              </a:spcAft>
              <a:buNone/>
            </a:pPr>
            <a:r>
              <a:t/>
            </a:r>
            <a:endParaRPr sz="2000"/>
          </a:p>
          <a:p>
            <a:pPr indent="0" lvl="0" marL="0" rtl="0" algn="l">
              <a:spcBef>
                <a:spcPts val="0"/>
              </a:spcBef>
              <a:spcAft>
                <a:spcPts val="0"/>
              </a:spcAft>
              <a:buNone/>
            </a:pPr>
            <a:r>
              <a:rPr lang="en-US" sz="3600">
                <a:solidFill>
                  <a:srgbClr val="538CD5"/>
                </a:solidFill>
              </a:rPr>
              <a:t>Performance level</a:t>
            </a:r>
            <a:endParaRPr/>
          </a:p>
          <a:p>
            <a:pPr indent="-342900" lvl="0" marL="342900" rtl="0" algn="l">
              <a:spcBef>
                <a:spcPts val="0"/>
              </a:spcBef>
              <a:spcAft>
                <a:spcPts val="0"/>
              </a:spcAft>
              <a:buSzPts val="2000"/>
              <a:buFont typeface="Noto Sans Symbols"/>
              <a:buChar char="⮚"/>
            </a:pPr>
            <a:r>
              <a:rPr lang="en-US" sz="2000"/>
              <a:t>From the pivot table we can see the analysis for female male and all and we can access all type of employees by  inerting slicers to see how many are full time ,part time and contract based employees.</a:t>
            </a:r>
            <a:endParaRPr/>
          </a:p>
          <a:p>
            <a:pPr indent="-215900" lvl="0" marL="342900" rtl="0" algn="l">
              <a:spcBef>
                <a:spcPts val="0"/>
              </a:spcBef>
              <a:spcAft>
                <a:spcPts val="0"/>
              </a:spcAft>
              <a:buSzPts val="2000"/>
              <a:buFont typeface="Noto Sans Symbols"/>
              <a:buNone/>
            </a:pPr>
            <a:r>
              <a:t/>
            </a:r>
            <a:endParaRPr sz="2000"/>
          </a:p>
          <a:p>
            <a:pPr indent="-342900" lvl="0" marL="342900" rtl="0" algn="l">
              <a:spcBef>
                <a:spcPts val="0"/>
              </a:spcBef>
              <a:spcAft>
                <a:spcPts val="0"/>
              </a:spcAft>
              <a:buSzPts val="2000"/>
              <a:buFont typeface="Noto Sans Symbols"/>
              <a:buChar char="⮚"/>
            </a:pPr>
            <a:r>
              <a:rPr lang="en-US" sz="2000"/>
              <a:t>Insert graph for better analysis the graph shows the accurate levels and the performance of employees. We can see the various graph by changing the options in the graph options.</a:t>
            </a:r>
            <a:endParaRPr/>
          </a:p>
          <a:p>
            <a:pPr indent="-215900" lvl="0" marL="342900" rtl="0" algn="l">
              <a:spcBef>
                <a:spcPts val="0"/>
              </a:spcBef>
              <a:spcAft>
                <a:spcPts val="0"/>
              </a:spcAft>
              <a:buSzPts val="2000"/>
              <a:buFont typeface="Noto Sans Symbols"/>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3" name="Google Shape;213;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4" name="Google Shape;214;p12"/>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15" name="Google Shape;215;p12"/>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16" name="Google Shape;216;p12"/>
          <p:cNvGraphicFramePr/>
          <p:nvPr/>
        </p:nvGraphicFramePr>
        <p:xfrm>
          <a:off x="1447800" y="1600200"/>
          <a:ext cx="7620000" cy="4038600"/>
        </p:xfrm>
        <a:graphic>
          <a:graphicData uri="http://schemas.openxmlformats.org/drawingml/2006/chart">
            <c:chart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3"/>
          <p:cNvSpPr txBox="1"/>
          <p:nvPr>
            <p:ph type="title"/>
          </p:nvPr>
        </p:nvSpPr>
        <p:spPr>
          <a:xfrm>
            <a:off x="755332" y="385444"/>
            <a:ext cx="10681335" cy="43088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800"/>
              <a:t>Pie chart for high level performance</a:t>
            </a:r>
            <a:endParaRPr sz="2800"/>
          </a:p>
        </p:txBody>
      </p:sp>
      <p:graphicFrame>
        <p:nvGraphicFramePr>
          <p:cNvPr id="222" name="Google Shape;222;p13"/>
          <p:cNvGraphicFramePr/>
          <p:nvPr/>
        </p:nvGraphicFramePr>
        <p:xfrm>
          <a:off x="2667000" y="1219200"/>
          <a:ext cx="5715000" cy="3657600"/>
        </p:xfrm>
        <a:graphic>
          <a:graphicData uri="http://schemas.openxmlformats.org/drawingml/2006/chart">
            <c:chart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8" name="Google Shape;228;p14"/>
          <p:cNvSpPr txBox="1"/>
          <p:nvPr>
            <p:ph idx="1" type="body"/>
          </p:nvPr>
        </p:nvSpPr>
        <p:spPr>
          <a:xfrm>
            <a:off x="609600" y="1577340"/>
            <a:ext cx="8991600" cy="2585323"/>
          </a:xfrm>
          <a:prstGeom prst="rect">
            <a:avLst/>
          </a:prstGeom>
          <a:noFill/>
          <a:ln>
            <a:noFill/>
          </a:ln>
        </p:spPr>
        <p:txBody>
          <a:bodyPr anchorCtr="0" anchor="t" bIns="0" lIns="0" spcFirstLastPara="1" rIns="0" wrap="square" tIns="0">
            <a:spAutoFit/>
          </a:bodyPr>
          <a:lstStyle/>
          <a:p>
            <a:pPr indent="-457200" lvl="0" marL="457200" rtl="0" algn="l">
              <a:spcBef>
                <a:spcPts val="0"/>
              </a:spcBef>
              <a:spcAft>
                <a:spcPts val="0"/>
              </a:spcAft>
              <a:buSzPts val="2800"/>
              <a:buFont typeface="Noto Sans Symbols"/>
              <a:buChar char="❑"/>
            </a:pPr>
            <a:r>
              <a:rPr lang="en-US" sz="2800"/>
              <a:t>From the above analysis the low level,medium level to be improved by assigning various tasks and training in their field </a:t>
            </a:r>
            <a:endParaRPr/>
          </a:p>
          <a:p>
            <a:pPr indent="-279400" lvl="0" marL="457200" rtl="0" algn="l">
              <a:spcBef>
                <a:spcPts val="0"/>
              </a:spcBef>
              <a:spcAft>
                <a:spcPts val="0"/>
              </a:spcAft>
              <a:buSzPts val="2800"/>
              <a:buFont typeface="Noto Sans Symbols"/>
              <a:buNone/>
            </a:pPr>
            <a:r>
              <a:t/>
            </a:r>
            <a:endParaRPr sz="2800"/>
          </a:p>
          <a:p>
            <a:pPr indent="-457200" lvl="0" marL="457200" rtl="0" algn="l">
              <a:spcBef>
                <a:spcPts val="0"/>
              </a:spcBef>
              <a:spcAft>
                <a:spcPts val="0"/>
              </a:spcAft>
              <a:buSzPts val="2800"/>
              <a:buFont typeface="Noto Sans Symbols"/>
              <a:buChar char="❑"/>
            </a:pPr>
            <a:r>
              <a:rPr lang="en-US" sz="2800"/>
              <a:t>The current high and very high level employees are improve their intensity by rewards and appreciations towards their growth to increase their participation and to give more potential towards their project</a:t>
            </a:r>
            <a:r>
              <a:rPr lang="en-US"/>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3" name="Google Shape;73;p2"/>
          <p:cNvGrpSpPr/>
          <p:nvPr/>
        </p:nvGrpSpPr>
        <p:grpSpPr>
          <a:xfrm>
            <a:off x="7448612" y="0"/>
            <a:ext cx="4743796" cy="6858466"/>
            <a:chOff x="7448612" y="0"/>
            <a:chExt cx="4743796" cy="6858466"/>
          </a:xfrm>
        </p:grpSpPr>
        <p:sp>
          <p:nvSpPr>
            <p:cNvPr id="74" name="Google Shape;74;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3" name="Google Shape;83;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8" name="Google Shape;88;p2"/>
          <p:cNvGrpSpPr/>
          <p:nvPr/>
        </p:nvGrpSpPr>
        <p:grpSpPr>
          <a:xfrm>
            <a:off x="466725" y="6410325"/>
            <a:ext cx="3705225" cy="295275"/>
            <a:chOff x="466725" y="6410325"/>
            <a:chExt cx="3705225" cy="295275"/>
          </a:xfrm>
        </p:grpSpPr>
        <p:pic>
          <p:nvPicPr>
            <p:cNvPr id="89" name="Google Shape;89;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0" name="Google Shape;90;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1" name="Google Shape;91;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2" name="Google Shape;92;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8" name="Google Shape;98;p3"/>
          <p:cNvGrpSpPr/>
          <p:nvPr/>
        </p:nvGrpSpPr>
        <p:grpSpPr>
          <a:xfrm>
            <a:off x="7448612" y="0"/>
            <a:ext cx="4743796" cy="6858466"/>
            <a:chOff x="7448612" y="0"/>
            <a:chExt cx="4743796" cy="6858466"/>
          </a:xfrm>
        </p:grpSpPr>
        <p:sp>
          <p:nvSpPr>
            <p:cNvPr id="99" name="Google Shape;99;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8" name="Google Shape;108;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0" name="Google Shape;110;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2" name="Google Shape;112;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3" name="Google Shape;113;p3"/>
          <p:cNvGrpSpPr/>
          <p:nvPr/>
        </p:nvGrpSpPr>
        <p:grpSpPr>
          <a:xfrm>
            <a:off x="47625" y="3819523"/>
            <a:ext cx="4124325" cy="3009898"/>
            <a:chOff x="47625" y="3819523"/>
            <a:chExt cx="4124325" cy="3009898"/>
          </a:xfrm>
        </p:grpSpPr>
        <p:pic>
          <p:nvPicPr>
            <p:cNvPr id="114" name="Google Shape;114;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5" name="Google Shape;115;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6" name="Google Shape;116;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7" name="Google Shape;117;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8" name="Google Shape;118;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4"/>
          <p:cNvGrpSpPr/>
          <p:nvPr/>
        </p:nvGrpSpPr>
        <p:grpSpPr>
          <a:xfrm>
            <a:off x="7991475" y="2933700"/>
            <a:ext cx="2762250" cy="3257550"/>
            <a:chOff x="7991475" y="2933700"/>
            <a:chExt cx="2762250" cy="3257550"/>
          </a:xfrm>
        </p:grpSpPr>
        <p:sp>
          <p:nvSpPr>
            <p:cNvPr id="125" name="Google Shape;125;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7" name="Google Shape;127;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8" name="Google Shape;128;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4"/>
          <p:cNvSpPr txBox="1"/>
          <p:nvPr>
            <p:ph type="title"/>
          </p:nvPr>
        </p:nvSpPr>
        <p:spPr>
          <a:xfrm>
            <a:off x="755332" y="385444"/>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sp>
        <p:nvSpPr>
          <p:cNvPr id="130" name="Google Shape;130;p4"/>
          <p:cNvSpPr txBox="1"/>
          <p:nvPr>
            <p:ph idx="1" type="body"/>
          </p:nvPr>
        </p:nvSpPr>
        <p:spPr>
          <a:xfrm>
            <a:off x="990600" y="2004632"/>
            <a:ext cx="7848600" cy="2585323"/>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SzPts val="2800"/>
              <a:buFont typeface="Arial"/>
              <a:buChar char="•"/>
            </a:pPr>
            <a:r>
              <a:rPr lang="en-US" sz="2800"/>
              <a:t>Analysing employee performance to track their working skills and to motivate the low level employees by various tasks .</a:t>
            </a:r>
            <a:endParaRPr/>
          </a:p>
          <a:p>
            <a:pPr indent="-107950" lvl="0" marL="285750" rtl="0" algn="l">
              <a:spcBef>
                <a:spcPts val="0"/>
              </a:spcBef>
              <a:spcAft>
                <a:spcPts val="0"/>
              </a:spcAft>
              <a:buSzPts val="2800"/>
              <a:buFont typeface="Arial"/>
              <a:buNone/>
            </a:pPr>
            <a:r>
              <a:t/>
            </a:r>
            <a:endParaRPr sz="2800"/>
          </a:p>
          <a:p>
            <a:pPr indent="-285750" lvl="0" marL="285750" rtl="0" algn="l">
              <a:spcBef>
                <a:spcPts val="0"/>
              </a:spcBef>
              <a:spcAft>
                <a:spcPts val="0"/>
              </a:spcAft>
              <a:buSzPts val="2800"/>
              <a:buFont typeface="Arial"/>
              <a:buChar char="•"/>
            </a:pPr>
            <a:r>
              <a:rPr lang="en-US" sz="2800"/>
              <a:t>To track the performance and give rewards to improve the current performance</a:t>
            </a:r>
            <a:r>
              <a:rPr lang="en-US"/>
              <a:t>.</a:t>
            </a:r>
            <a:endParaRPr/>
          </a:p>
        </p:txBody>
      </p:sp>
      <p:sp>
        <p:nvSpPr>
          <p:cNvPr id="131" name="Google Shape;131;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32" name="Google Shape;132;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5"/>
          <p:cNvGrpSpPr/>
          <p:nvPr/>
        </p:nvGrpSpPr>
        <p:grpSpPr>
          <a:xfrm>
            <a:off x="8658225" y="2647950"/>
            <a:ext cx="3533775" cy="3810000"/>
            <a:chOff x="8658225" y="2647950"/>
            <a:chExt cx="3533775" cy="3810000"/>
          </a:xfrm>
        </p:grpSpPr>
        <p:sp>
          <p:nvSpPr>
            <p:cNvPr id="138" name="Google Shape;138;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0" name="Google Shape;140;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1" name="Google Shape;141;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5"/>
          <p:cNvSpPr txBox="1"/>
          <p:nvPr>
            <p:ph type="title"/>
          </p:nvPr>
        </p:nvSpPr>
        <p:spPr>
          <a:xfrm>
            <a:off x="739775" y="829627"/>
            <a:ext cx="526351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3" name="Google Shape;143;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5" name="Google Shape;145;p5"/>
          <p:cNvSpPr txBox="1"/>
          <p:nvPr/>
        </p:nvSpPr>
        <p:spPr>
          <a:xfrm>
            <a:off x="1066800" y="2362200"/>
            <a:ext cx="7924800" cy="3477875"/>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a:p>
          <a:p>
            <a:pPr indent="-342900" lvl="0" marL="342900" marR="0" rtl="0" algn="l">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In this project we known about the employees how they perform by various graph and pivot table</a:t>
            </a:r>
            <a:endParaRPr/>
          </a:p>
          <a:p>
            <a:pPr indent="-165100" lvl="0" marL="342900" marR="0" rtl="0" algn="l">
              <a:spcBef>
                <a:spcPts val="0"/>
              </a:spcBef>
              <a:spcAft>
                <a:spcPts val="0"/>
              </a:spcAft>
              <a:buClr>
                <a:schemeClr val="dk1"/>
              </a:buClr>
              <a:buSzPts val="2800"/>
              <a:buFont typeface="Noto Sans Symbols"/>
              <a:buNone/>
            </a:pPr>
            <a:r>
              <a:t/>
            </a:r>
            <a:endParaRPr sz="2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Employee performance analysis is important to identify the performance level toward the project and improve their level by assigning new taks to emerge themselves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6"/>
          <p:cNvSpPr txBox="1"/>
          <p:nvPr>
            <p:ph type="title"/>
          </p:nvPr>
        </p:nvSpPr>
        <p:spPr>
          <a:xfrm>
            <a:off x="755332" y="385444"/>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sp>
        <p:nvSpPr>
          <p:cNvPr id="154" name="Google Shape;154;p6"/>
          <p:cNvSpPr txBox="1"/>
          <p:nvPr>
            <p:ph idx="1" type="body"/>
          </p:nvPr>
        </p:nvSpPr>
        <p:spPr>
          <a:xfrm>
            <a:off x="609600" y="1577340"/>
            <a:ext cx="10972800" cy="2708434"/>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SzPts val="2800"/>
              <a:buFont typeface="Noto Sans Symbols"/>
              <a:buChar char="▪"/>
            </a:pPr>
            <a:r>
              <a:rPr lang="en-US" sz="2800"/>
              <a:t>Employees</a:t>
            </a:r>
            <a:endParaRPr/>
          </a:p>
          <a:p>
            <a:pPr indent="-107950" lvl="0" marL="285750" rtl="0" algn="l">
              <a:spcBef>
                <a:spcPts val="0"/>
              </a:spcBef>
              <a:spcAft>
                <a:spcPts val="0"/>
              </a:spcAft>
              <a:buSzPts val="2800"/>
              <a:buFont typeface="Noto Sans Symbols"/>
              <a:buNone/>
            </a:pPr>
            <a:r>
              <a:t/>
            </a:r>
            <a:endParaRPr sz="2800"/>
          </a:p>
          <a:p>
            <a:pPr indent="-285750" lvl="0" marL="285750" rtl="0" algn="l">
              <a:spcBef>
                <a:spcPts val="0"/>
              </a:spcBef>
              <a:spcAft>
                <a:spcPts val="0"/>
              </a:spcAft>
              <a:buSzPts val="2800"/>
              <a:buFont typeface="Noto Sans Symbols"/>
              <a:buChar char="▪"/>
            </a:pPr>
            <a:r>
              <a:rPr lang="en-US" sz="2800"/>
              <a:t>Organisations</a:t>
            </a:r>
            <a:endParaRPr sz="2800"/>
          </a:p>
          <a:p>
            <a:pPr indent="-107950" lvl="0" marL="285750" rtl="0" algn="l">
              <a:spcBef>
                <a:spcPts val="0"/>
              </a:spcBef>
              <a:spcAft>
                <a:spcPts val="0"/>
              </a:spcAft>
              <a:buSzPts val="2800"/>
              <a:buFont typeface="Noto Sans Symbols"/>
              <a:buNone/>
            </a:pPr>
            <a:r>
              <a:t/>
            </a:r>
            <a:endParaRPr sz="2800"/>
          </a:p>
          <a:p>
            <a:pPr indent="-285750" lvl="0" marL="285750" rtl="0" algn="l">
              <a:spcBef>
                <a:spcPts val="0"/>
              </a:spcBef>
              <a:spcAft>
                <a:spcPts val="0"/>
              </a:spcAft>
              <a:buSzPts val="2800"/>
              <a:buFont typeface="Noto Sans Symbols"/>
              <a:buChar char="▪"/>
            </a:pPr>
            <a:r>
              <a:rPr lang="en-US" sz="2800"/>
              <a:t>Employers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5" name="Google Shape;155;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56" name="Google Shape;156;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pic>
        <p:nvPicPr>
          <p:cNvPr id="157" name="Google Shape;157;p6"/>
          <p:cNvPicPr preferRelativeResize="0"/>
          <p:nvPr/>
        </p:nvPicPr>
        <p:blipFill rotWithShape="1">
          <a:blip r:embed="rId4">
            <a:alphaModFix/>
          </a:blip>
          <a:srcRect b="0" l="0" r="0" t="0"/>
          <a:stretch/>
        </p:blipFill>
        <p:spPr>
          <a:xfrm>
            <a:off x="5562600" y="1501139"/>
            <a:ext cx="4038600" cy="2410657"/>
          </a:xfrm>
          <a:prstGeom prst="rect">
            <a:avLst/>
          </a:prstGeom>
          <a:noFill/>
          <a:ln>
            <a:noFill/>
          </a:ln>
        </p:spPr>
      </p:pic>
      <p:sp>
        <p:nvSpPr>
          <p:cNvPr id="158" name="Google Shape;158;p6"/>
          <p:cNvSpPr txBox="1"/>
          <p:nvPr/>
        </p:nvSpPr>
        <p:spPr>
          <a:xfrm>
            <a:off x="3124200" y="7270553"/>
            <a:ext cx="1028700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u="sng">
                <a:solidFill>
                  <a:schemeClr val="dk1"/>
                </a:solidFill>
                <a:latin typeface="Calibri"/>
                <a:ea typeface="Calibri"/>
                <a:cs typeface="Calibri"/>
                <a:sym typeface="Calibri"/>
                <a:hlinkClick r:id="rId5">
                  <a:extLst>
                    <a:ext uri="{A12FA001-AC4F-418D-AE19-62706E023703}">
                      <ahyp:hlinkClr val="tx"/>
                    </a:ext>
                  </a:extLst>
                </a:hlinkClick>
              </a:rPr>
              <a:t>This Photo</a:t>
            </a:r>
            <a:r>
              <a:rPr lang="en-US" sz="900">
                <a:solidFill>
                  <a:schemeClr val="dk1"/>
                </a:solidFill>
                <a:latin typeface="Calibri"/>
                <a:ea typeface="Calibri"/>
                <a:cs typeface="Calibri"/>
                <a:sym typeface="Calibri"/>
              </a:rPr>
              <a:t> by Unknown Author is licensed under </a:t>
            </a:r>
            <a:r>
              <a:rPr lang="en-US" sz="900" u="sng">
                <a:solidFill>
                  <a:schemeClr val="dk1"/>
                </a:solidFill>
                <a:latin typeface="Calibri"/>
                <a:ea typeface="Calibri"/>
                <a:cs typeface="Calibri"/>
                <a:sym typeface="Calibri"/>
                <a:hlinkClick r:id="rId6">
                  <a:extLst>
                    <a:ext uri="{A12FA001-AC4F-418D-AE19-62706E023703}">
                      <ahyp:hlinkClr val="tx"/>
                    </a:ext>
                  </a:extLst>
                </a:hlinkClick>
              </a:rPr>
              <a:t>CC BY-SA</a:t>
            </a:r>
            <a:endParaRPr sz="9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7"/>
          <p:cNvPicPr preferRelativeResize="0"/>
          <p:nvPr/>
        </p:nvPicPr>
        <p:blipFill rotWithShape="1">
          <a:blip r:embed="rId3">
            <a:alphaModFix/>
          </a:blip>
          <a:srcRect b="0" l="0" r="0" t="0"/>
          <a:stretch/>
        </p:blipFill>
        <p:spPr>
          <a:xfrm>
            <a:off x="143491" y="1447800"/>
            <a:ext cx="2695574" cy="3248025"/>
          </a:xfrm>
          <a:prstGeom prst="rect">
            <a:avLst/>
          </a:prstGeom>
          <a:noFill/>
          <a:ln>
            <a:noFill/>
          </a:ln>
        </p:spPr>
      </p:pic>
      <p:sp>
        <p:nvSpPr>
          <p:cNvPr id="164" name="Google Shape;164;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7"/>
          <p:cNvSpPr txBox="1"/>
          <p:nvPr>
            <p:ph type="title"/>
          </p:nvPr>
        </p:nvSpPr>
        <p:spPr>
          <a:xfrm>
            <a:off x="755332" y="385444"/>
            <a:ext cx="10681335"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sp>
        <p:nvSpPr>
          <p:cNvPr id="168" name="Google Shape;168;p7"/>
          <p:cNvSpPr txBox="1"/>
          <p:nvPr>
            <p:ph idx="1" type="body"/>
          </p:nvPr>
        </p:nvSpPr>
        <p:spPr>
          <a:xfrm>
            <a:off x="3352800" y="2019300"/>
            <a:ext cx="5562600" cy="3937665"/>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SzPts val="2400"/>
              <a:buFont typeface="Noto Sans Symbols"/>
              <a:buChar char="▪"/>
            </a:pPr>
            <a:r>
              <a:rPr lang="en-US" sz="2400"/>
              <a:t>Filtering – remove missing</a:t>
            </a:r>
            <a:endParaRPr/>
          </a:p>
          <a:p>
            <a:pPr indent="-190500" lvl="0" marL="342900" rtl="0" algn="l">
              <a:spcBef>
                <a:spcPts val="0"/>
              </a:spcBef>
              <a:spcAft>
                <a:spcPts val="0"/>
              </a:spcAft>
              <a:buSzPts val="2400"/>
              <a:buFont typeface="Noto Sans Symbols"/>
              <a:buNone/>
            </a:pPr>
            <a:r>
              <a:t/>
            </a:r>
            <a:endParaRPr sz="2400"/>
          </a:p>
          <a:p>
            <a:pPr indent="-342900" lvl="0" marL="342900" rtl="0" algn="l">
              <a:spcBef>
                <a:spcPts val="0"/>
              </a:spcBef>
              <a:spcAft>
                <a:spcPts val="0"/>
              </a:spcAft>
              <a:buSzPts val="2400"/>
              <a:buFont typeface="Noto Sans Symbols"/>
              <a:buChar char="▪"/>
            </a:pPr>
            <a:r>
              <a:rPr lang="en-US" sz="2400"/>
              <a:t>Charts    - visualization repots</a:t>
            </a:r>
            <a:endParaRPr/>
          </a:p>
          <a:p>
            <a:pPr indent="-190500" lvl="0" marL="342900" rtl="0" algn="l">
              <a:spcBef>
                <a:spcPts val="0"/>
              </a:spcBef>
              <a:spcAft>
                <a:spcPts val="0"/>
              </a:spcAft>
              <a:buSzPts val="2400"/>
              <a:buFont typeface="Noto Sans Symbols"/>
              <a:buNone/>
            </a:pPr>
            <a:r>
              <a:t/>
            </a:r>
            <a:endParaRPr sz="2400"/>
          </a:p>
          <a:p>
            <a:pPr indent="-342900" lvl="0" marL="342900" rtl="0" algn="l">
              <a:spcBef>
                <a:spcPts val="0"/>
              </a:spcBef>
              <a:spcAft>
                <a:spcPts val="0"/>
              </a:spcAft>
              <a:buSzPts val="2400"/>
              <a:buFont typeface="Noto Sans Symbols"/>
              <a:buChar char="▪"/>
            </a:pPr>
            <a:r>
              <a:rPr lang="en-US" sz="2400"/>
              <a:t>Pivot tabe – summary</a:t>
            </a:r>
            <a:endParaRPr/>
          </a:p>
          <a:p>
            <a:pPr indent="-190500" lvl="0" marL="342900" rtl="0" algn="l">
              <a:spcBef>
                <a:spcPts val="0"/>
              </a:spcBef>
              <a:spcAft>
                <a:spcPts val="0"/>
              </a:spcAft>
              <a:buSzPts val="2400"/>
              <a:buFont typeface="Noto Sans Symbols"/>
              <a:buNone/>
            </a:pPr>
            <a:r>
              <a:t/>
            </a:r>
            <a:endParaRPr sz="2400"/>
          </a:p>
          <a:p>
            <a:pPr indent="-342900" lvl="0" marL="342900" rtl="0" algn="l">
              <a:spcBef>
                <a:spcPts val="0"/>
              </a:spcBef>
              <a:spcAft>
                <a:spcPts val="0"/>
              </a:spcAft>
              <a:buSzPts val="2400"/>
              <a:buFont typeface="Noto Sans Symbols"/>
              <a:buChar char="▪"/>
            </a:pPr>
            <a:r>
              <a:rPr lang="en-US" sz="2400"/>
              <a:t>Conditional formatting – identify missing</a:t>
            </a:r>
            <a:endParaRPr/>
          </a:p>
          <a:p>
            <a:pPr indent="-190500" lvl="0" marL="342900" rtl="0" algn="l">
              <a:spcBef>
                <a:spcPts val="0"/>
              </a:spcBef>
              <a:spcAft>
                <a:spcPts val="0"/>
              </a:spcAft>
              <a:buSzPts val="2400"/>
              <a:buFont typeface="Noto Sans Symbols"/>
              <a:buNone/>
            </a:pPr>
            <a:r>
              <a:t/>
            </a:r>
            <a:endParaRPr sz="2400"/>
          </a:p>
          <a:p>
            <a:pPr indent="-342900" lvl="0" marL="342900" rtl="0" algn="l">
              <a:spcBef>
                <a:spcPts val="0"/>
              </a:spcBef>
              <a:spcAft>
                <a:spcPts val="0"/>
              </a:spcAft>
              <a:buSzPts val="2400"/>
              <a:buFont typeface="Noto Sans Symbols"/>
              <a:buChar char="▪"/>
            </a:pPr>
            <a:r>
              <a:rPr lang="en-US" sz="2400"/>
              <a:t>Formula   - performance level </a:t>
            </a:r>
            <a:endParaRPr sz="2400"/>
          </a:p>
        </p:txBody>
      </p:sp>
      <p:sp>
        <p:nvSpPr>
          <p:cNvPr id="169" name="Google Shape;169;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70" name="Google Shape;170;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6" name="Google Shape;176;p8"/>
          <p:cNvSpPr txBox="1"/>
          <p:nvPr>
            <p:ph idx="1" type="body"/>
          </p:nvPr>
        </p:nvSpPr>
        <p:spPr>
          <a:xfrm>
            <a:off x="228600" y="1371600"/>
            <a:ext cx="10820400" cy="489364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000"/>
              <a:t>Employee data set  - the employee datas are taken from the Kaggle to analysis employe performance</a:t>
            </a:r>
            <a:endParaRPr/>
          </a:p>
          <a:p>
            <a:pPr indent="0" lvl="0" marL="0" rtl="0" algn="l">
              <a:spcBef>
                <a:spcPts val="0"/>
              </a:spcBef>
              <a:spcAft>
                <a:spcPts val="0"/>
              </a:spcAft>
              <a:buNone/>
            </a:pPr>
            <a:r>
              <a:t/>
            </a:r>
            <a:endParaRPr sz="2000"/>
          </a:p>
          <a:p>
            <a:pPr indent="0" lvl="0" marL="0" rtl="0" algn="l">
              <a:spcBef>
                <a:spcPts val="0"/>
              </a:spcBef>
              <a:spcAft>
                <a:spcPts val="0"/>
              </a:spcAft>
              <a:buNone/>
            </a:pPr>
            <a:r>
              <a:rPr lang="en-US" sz="2000">
                <a:solidFill>
                  <a:srgbClr val="FF0000"/>
                </a:solidFill>
              </a:rPr>
              <a:t>9</a:t>
            </a:r>
            <a:r>
              <a:rPr lang="en-US" sz="2000"/>
              <a:t> features</a:t>
            </a:r>
            <a:endParaRPr/>
          </a:p>
          <a:p>
            <a:pPr indent="0" lvl="0" marL="0" rtl="0" algn="l">
              <a:spcBef>
                <a:spcPts val="0"/>
              </a:spcBef>
              <a:spcAft>
                <a:spcPts val="0"/>
              </a:spcAft>
              <a:buNone/>
            </a:pPr>
            <a:r>
              <a:t/>
            </a:r>
            <a:endParaRPr sz="2000"/>
          </a:p>
          <a:p>
            <a:pPr indent="0" lvl="0" marL="0" rtl="0" algn="l">
              <a:spcBef>
                <a:spcPts val="0"/>
              </a:spcBef>
              <a:spcAft>
                <a:spcPts val="0"/>
              </a:spcAft>
              <a:buNone/>
            </a:pPr>
            <a:r>
              <a:rPr lang="en-US" sz="2000">
                <a:solidFill>
                  <a:srgbClr val="FF0000"/>
                </a:solidFill>
              </a:rPr>
              <a:t>Employee ID</a:t>
            </a:r>
            <a:r>
              <a:rPr lang="en-US" sz="2000"/>
              <a:t>: Unique identifier for each employee in the organization.</a:t>
            </a:r>
            <a:endParaRPr/>
          </a:p>
          <a:p>
            <a:pPr indent="0" lvl="0" marL="0" rtl="0" algn="l">
              <a:spcBef>
                <a:spcPts val="0"/>
              </a:spcBef>
              <a:spcAft>
                <a:spcPts val="0"/>
              </a:spcAft>
              <a:buNone/>
            </a:pPr>
            <a:r>
              <a:t/>
            </a:r>
            <a:endParaRPr sz="2000"/>
          </a:p>
          <a:p>
            <a:pPr indent="0" lvl="0" marL="0" rtl="0" algn="l">
              <a:spcBef>
                <a:spcPts val="0"/>
              </a:spcBef>
              <a:spcAft>
                <a:spcPts val="0"/>
              </a:spcAft>
              <a:buNone/>
            </a:pPr>
            <a:r>
              <a:rPr lang="en-US" sz="2000">
                <a:solidFill>
                  <a:srgbClr val="FF0000"/>
                </a:solidFill>
              </a:rPr>
              <a:t>First Name</a:t>
            </a:r>
            <a:r>
              <a:rPr lang="en-US" sz="2000"/>
              <a:t>: The first name of the employee.</a:t>
            </a:r>
            <a:endParaRPr/>
          </a:p>
          <a:p>
            <a:pPr indent="0" lvl="0" marL="0" rtl="0" algn="l">
              <a:spcBef>
                <a:spcPts val="0"/>
              </a:spcBef>
              <a:spcAft>
                <a:spcPts val="0"/>
              </a:spcAft>
              <a:buNone/>
            </a:pPr>
            <a:r>
              <a:t/>
            </a:r>
            <a:endParaRPr sz="2000"/>
          </a:p>
          <a:p>
            <a:pPr indent="0" lvl="0" marL="0" rtl="0" algn="l">
              <a:spcBef>
                <a:spcPts val="0"/>
              </a:spcBef>
              <a:spcAft>
                <a:spcPts val="0"/>
              </a:spcAft>
              <a:buNone/>
            </a:pPr>
            <a:r>
              <a:rPr lang="en-US" sz="2000">
                <a:solidFill>
                  <a:srgbClr val="FF0000"/>
                </a:solidFill>
              </a:rPr>
              <a:t>Title:</a:t>
            </a:r>
            <a:r>
              <a:rPr lang="en-US" sz="2000"/>
              <a:t> The job title or position of the employee within the organization</a:t>
            </a:r>
            <a:endParaRPr/>
          </a:p>
          <a:p>
            <a:pPr indent="0" lvl="0" marL="0" rtl="0" algn="l">
              <a:spcBef>
                <a:spcPts val="0"/>
              </a:spcBef>
              <a:spcAft>
                <a:spcPts val="0"/>
              </a:spcAft>
              <a:buNone/>
            </a:pPr>
            <a:r>
              <a:rPr lang="en-US" sz="2000"/>
              <a:t>.</a:t>
            </a:r>
            <a:endParaRPr/>
          </a:p>
          <a:p>
            <a:pPr indent="0" lvl="0" marL="0" rtl="0" algn="l">
              <a:spcBef>
                <a:spcPts val="0"/>
              </a:spcBef>
              <a:spcAft>
                <a:spcPts val="0"/>
              </a:spcAft>
              <a:buNone/>
            </a:pPr>
            <a:r>
              <a:rPr lang="en-US" sz="2000"/>
              <a:t>.</a:t>
            </a:r>
            <a:r>
              <a:rPr lang="en-US" sz="2000">
                <a:solidFill>
                  <a:srgbClr val="FF0000"/>
                </a:solidFill>
              </a:rPr>
              <a:t>Business Unit</a:t>
            </a:r>
            <a:r>
              <a:rPr lang="en-US" sz="2000"/>
              <a:t>: The specific business unit or department to which the employee belongs.</a:t>
            </a:r>
            <a:endParaRPr/>
          </a:p>
          <a:p>
            <a:pPr indent="0" lvl="0" marL="0" rtl="0" algn="l">
              <a:spcBef>
                <a:spcPts val="0"/>
              </a:spcBef>
              <a:spcAft>
                <a:spcPts val="0"/>
              </a:spcAft>
              <a:buNone/>
            </a:pPr>
            <a:r>
              <a:t/>
            </a:r>
            <a:endParaRPr sz="2000"/>
          </a:p>
          <a:p>
            <a:pPr indent="0" lvl="0" marL="0" rtl="0" algn="l">
              <a:spcBef>
                <a:spcPts val="0"/>
              </a:spcBef>
              <a:spcAft>
                <a:spcPts val="0"/>
              </a:spcAft>
              <a:buNone/>
            </a:pPr>
            <a:r>
              <a:rPr lang="en-US" sz="2000">
                <a:solidFill>
                  <a:srgbClr val="FF0000"/>
                </a:solidFill>
              </a:rPr>
              <a:t>Employee Status</a:t>
            </a:r>
            <a:r>
              <a:rPr lang="en-US" sz="2000"/>
              <a:t>: The current employment status of the employee (e.g., Active, On Leave, Terminated).</a:t>
            </a:r>
            <a:endParaRPr/>
          </a:p>
          <a:p>
            <a:pPr indent="0" lvl="0" marL="0" rtl="0" algn="l">
              <a:spcBef>
                <a:spcPts val="0"/>
              </a:spcBef>
              <a:spcAft>
                <a:spcPts val="0"/>
              </a:spcAft>
              <a:buNone/>
            </a:pPr>
            <a:r>
              <a:t/>
            </a:r>
            <a:endParaRPr sz="2000"/>
          </a:p>
          <a:p>
            <a:pPr indent="0" lvl="0" marL="0" rtl="0" algn="l">
              <a:spcBef>
                <a:spcPts val="0"/>
              </a:spcBef>
              <a:spcAft>
                <a:spcPts val="0"/>
              </a:spcAft>
              <a:buNone/>
            </a:pPr>
            <a:r>
              <a:rPr lang="en-US" sz="2000">
                <a:solidFill>
                  <a:srgbClr val="FF0000"/>
                </a:solidFill>
              </a:rPr>
              <a:t>Employee Type</a:t>
            </a:r>
            <a:r>
              <a:rPr lang="en-US" sz="2000"/>
              <a:t>: The type of employment the employee has (e.g., Full-time, Part-time, Contract).</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2" name="Google Shape;182;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5" name="Google Shape;185;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6" name="Google Shape;186;p9"/>
          <p:cNvSpPr txBox="1"/>
          <p:nvPr>
            <p:ph type="title"/>
          </p:nvPr>
        </p:nvSpPr>
        <p:spPr>
          <a:xfrm>
            <a:off x="755332" y="385444"/>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7" name="Google Shape;187;p9"/>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88" name="Google Shape;188;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9" name="Google Shape;189;p9"/>
          <p:cNvSpPr txBox="1"/>
          <p:nvPr/>
        </p:nvSpPr>
        <p:spPr>
          <a:xfrm>
            <a:off x="1219200" y="2354703"/>
            <a:ext cx="8686800" cy="954107"/>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rgbClr val="0D0D0D"/>
              </a:buClr>
              <a:buSzPts val="2800"/>
              <a:buFont typeface="Arial"/>
              <a:buChar char="•"/>
            </a:pPr>
            <a:r>
              <a:rPr b="0" i="0" lang="en-US" sz="2800">
                <a:solidFill>
                  <a:srgbClr val="0D0D0D"/>
                </a:solidFill>
                <a:latin typeface="Times New Roman"/>
                <a:ea typeface="Times New Roman"/>
                <a:cs typeface="Times New Roman"/>
                <a:sym typeface="Times New Roman"/>
              </a:rPr>
              <a:t>=IFS(Z30&gt;=5,"VERY HIGH",Z30&gt;=4"HIGH",Z30&gt;=3"MED","TRUE","LOW"</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