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617" y="185356"/>
            <a:ext cx="8295640" cy="1053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4677" y="1611630"/>
            <a:ext cx="9730105" cy="4789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 descr="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7651" y="3159442"/>
            <a:ext cx="2317115" cy="10229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b="0">
                <a:latin typeface="Trebuchet MS"/>
                <a:cs typeface="Trebuchet MS"/>
              </a:rPr>
              <a:t>SANTHIYA</a:t>
            </a:r>
            <a:r>
              <a:rPr dirty="0" sz="3200" spc="-125" b="0">
                <a:latin typeface="Trebuchet MS"/>
                <a:cs typeface="Trebuchet MS"/>
              </a:rPr>
              <a:t> </a:t>
            </a:r>
            <a:r>
              <a:rPr dirty="0" sz="3200" spc="-50" b="0">
                <a:latin typeface="Trebuchet MS"/>
                <a:cs typeface="Trebuchet MS"/>
              </a:rPr>
              <a:t>A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200" b="0">
                <a:latin typeface="Trebuchet MS"/>
                <a:cs typeface="Trebuchet MS"/>
              </a:rPr>
              <a:t>CSE 3rd</a:t>
            </a:r>
            <a:r>
              <a:rPr dirty="0" sz="3200" spc="-75" b="0">
                <a:latin typeface="Trebuchet MS"/>
                <a:cs typeface="Trebuchet MS"/>
              </a:rPr>
              <a:t> </a:t>
            </a:r>
            <a:r>
              <a:rPr dirty="0" sz="3200" spc="-20" b="0">
                <a:latin typeface="Trebuchet MS"/>
                <a:cs typeface="Trebuchet MS"/>
              </a:rPr>
              <a:t>year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57200" y="247650"/>
            <a:ext cx="85725" cy="895350"/>
          </a:xfrm>
          <a:custGeom>
            <a:avLst/>
            <a:gdLst/>
            <a:ahLst/>
            <a:cxnLst/>
            <a:rect l="l" t="t" r="r" b="b"/>
            <a:pathLst>
              <a:path w="85725" h="895350">
                <a:moveTo>
                  <a:pt x="85725" y="0"/>
                </a:moveTo>
                <a:lnTo>
                  <a:pt x="0" y="0"/>
                </a:lnTo>
                <a:lnTo>
                  <a:pt x="0" y="895350"/>
                </a:lnTo>
                <a:lnTo>
                  <a:pt x="85725" y="895350"/>
                </a:lnTo>
                <a:lnTo>
                  <a:pt x="857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6100" y="4495800"/>
            <a:ext cx="1381125" cy="21526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8807" y="201612"/>
            <a:ext cx="683196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THE</a:t>
            </a:r>
            <a:r>
              <a:rPr dirty="0" sz="4250" spc="-70"/>
              <a:t> </a:t>
            </a:r>
            <a:r>
              <a:rPr dirty="0" sz="4250"/>
              <a:t>WOW</a:t>
            </a:r>
            <a:r>
              <a:rPr dirty="0" sz="4250" spc="10"/>
              <a:t> </a:t>
            </a:r>
            <a:r>
              <a:rPr dirty="0" sz="4250"/>
              <a:t>IN</a:t>
            </a:r>
            <a:r>
              <a:rPr dirty="0" sz="4250" spc="-95"/>
              <a:t> </a:t>
            </a:r>
            <a:r>
              <a:rPr dirty="0" sz="4250"/>
              <a:t>MY</a:t>
            </a:r>
            <a:r>
              <a:rPr dirty="0" sz="4250" spc="-25"/>
              <a:t>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536257" y="1211262"/>
            <a:ext cx="10074910" cy="44170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3495">
              <a:lnSpc>
                <a:spcPct val="100400"/>
              </a:lnSpc>
              <a:spcBef>
                <a:spcPts val="90"/>
              </a:spcBef>
            </a:pP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dirty="0" sz="240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Virtual</a:t>
            </a:r>
            <a:r>
              <a:rPr dirty="0" sz="2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Interior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Assistant</a:t>
            </a:r>
            <a:r>
              <a:rPr dirty="0" sz="2400" spc="-1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introduces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groundbreaking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approach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to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interior</a:t>
            </a:r>
            <a:r>
              <a:rPr dirty="0" sz="2400" spc="-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design,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offering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unparalleled</a:t>
            </a:r>
            <a:r>
              <a:rPr dirty="0" sz="2400" spc="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level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customization,</a:t>
            </a:r>
            <a:r>
              <a:rPr dirty="0" sz="2400" spc="-1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convenience,</a:t>
            </a:r>
            <a:r>
              <a:rPr dirty="0" sz="2400" spc="-1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collaboration.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wow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factor</a:t>
            </a:r>
            <a:r>
              <a:rPr dirty="0" sz="2400" spc="-1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solution</a:t>
            </a:r>
            <a:r>
              <a:rPr dirty="0" sz="2400" spc="-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lies</a:t>
            </a:r>
            <a:r>
              <a:rPr dirty="0" sz="2400" spc="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its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ability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to:</a:t>
            </a:r>
            <a:endParaRPr sz="2400">
              <a:latin typeface="Calibri"/>
              <a:cs typeface="Calibri"/>
            </a:endParaRPr>
          </a:p>
          <a:p>
            <a:pPr marL="250190" indent="-238125">
              <a:lnSpc>
                <a:spcPts val="2850"/>
              </a:lnSpc>
              <a:buSzPct val="95833"/>
              <a:buAutoNum type="arabicPeriod"/>
              <a:tabLst>
                <a:tab pos="250190" algn="l"/>
              </a:tabLst>
            </a:pP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Transform</a:t>
            </a:r>
            <a:r>
              <a:rPr dirty="0" sz="2400" spc="2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Vision</a:t>
            </a:r>
            <a:r>
              <a:rPr dirty="0" sz="2400" spc="-5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into</a:t>
            </a:r>
            <a:r>
              <a:rPr dirty="0" sz="2400" spc="-6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Reality:</a:t>
            </a:r>
            <a:r>
              <a:rPr dirty="0" sz="2400" spc="2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dirty="0" sz="2400" spc="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platform,</a:t>
            </a:r>
            <a:r>
              <a:rPr dirty="0" sz="2400" spc="-11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dirty="0" sz="2400" spc="-1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turn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interior</a:t>
            </a:r>
            <a:endParaRPr sz="2400">
              <a:latin typeface="Calibri"/>
              <a:cs typeface="Calibri"/>
            </a:endParaRPr>
          </a:p>
          <a:p>
            <a:pPr algn="just" marL="12700" marR="88265">
              <a:lnSpc>
                <a:spcPct val="99100"/>
              </a:lnSpc>
              <a:spcBef>
                <a:spcPts val="75"/>
              </a:spcBef>
            </a:pP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visions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into</a:t>
            </a:r>
            <a:r>
              <a:rPr dirty="0" sz="2400" spc="-11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tangible,</a:t>
            </a:r>
            <a:r>
              <a:rPr dirty="0" sz="24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immersive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experiences.</a:t>
            </a:r>
            <a:r>
              <a:rPr dirty="0" sz="2400" spc="-1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ability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visualize</a:t>
            </a:r>
            <a:r>
              <a:rPr dirty="0" sz="24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room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layouts,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experiment</a:t>
            </a:r>
            <a:r>
              <a:rPr dirty="0" sz="2400" spc="-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decor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options,</a:t>
            </a:r>
            <a:r>
              <a:rPr dirty="0" sz="2400" spc="-1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see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designs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come</a:t>
            </a:r>
            <a:r>
              <a:rPr dirty="0" sz="2400" spc="-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life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dirty="0" sz="2400" spc="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3D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creates</a:t>
            </a:r>
            <a:r>
              <a:rPr dirty="0" sz="2400" spc="-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 truly</a:t>
            </a:r>
            <a:r>
              <a:rPr dirty="0" sz="240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transformative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journey.</a:t>
            </a:r>
            <a:endParaRPr sz="2400">
              <a:latin typeface="Calibri"/>
              <a:cs typeface="Calibri"/>
            </a:endParaRPr>
          </a:p>
          <a:p>
            <a:pPr marL="12700" marR="5080" indent="-1270">
              <a:lnSpc>
                <a:spcPct val="99700"/>
              </a:lnSpc>
              <a:spcBef>
                <a:spcPts val="60"/>
              </a:spcBef>
              <a:buSzPct val="95833"/>
              <a:buAutoNum type="arabicPeriod" startAt="2"/>
              <a:tabLst>
                <a:tab pos="249554" algn="l"/>
              </a:tabLst>
            </a:pP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Empower</a:t>
            </a:r>
            <a:r>
              <a:rPr dirty="0" sz="2400" spc="-6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Users: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We</a:t>
            </a:r>
            <a:r>
              <a:rPr dirty="0" sz="2400" spc="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empower</a:t>
            </a:r>
            <a:r>
              <a:rPr dirty="0" sz="2400" spc="-11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users to</a:t>
            </a:r>
            <a:r>
              <a:rPr dirty="0" sz="2400" spc="-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take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control</a:t>
            </a:r>
            <a:r>
              <a:rPr dirty="0" sz="2400" spc="-1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projects,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providing</a:t>
            </a:r>
            <a:r>
              <a:rPr dirty="0" sz="24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them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1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tools,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resources,</a:t>
            </a:r>
            <a:r>
              <a:rPr dirty="0" sz="2400" spc="-1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inspiration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needed</a:t>
            </a:r>
            <a:r>
              <a:rPr dirty="0" sz="2400" spc="-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achieve</a:t>
            </a:r>
            <a:r>
              <a:rPr dirty="0" sz="2400" spc="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their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desired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aesthetic</a:t>
            </a:r>
            <a:r>
              <a:rPr dirty="0" sz="2400" spc="-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functional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goals.</a:t>
            </a:r>
            <a:r>
              <a:rPr dirty="0" sz="24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Whether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they're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decorating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240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new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home,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renovating</a:t>
            </a:r>
            <a:r>
              <a:rPr dirty="0" sz="24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existing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space,</a:t>
            </a:r>
            <a:r>
              <a:rPr dirty="0" sz="2400" spc="-1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or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simply</a:t>
            </a:r>
            <a:r>
              <a:rPr dirty="0" sz="240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looking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inspiration,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our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platform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puts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power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professional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interior</a:t>
            </a:r>
            <a:r>
              <a:rPr dirty="0" sz="24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at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fingertips.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76250" y="381000"/>
            <a:ext cx="85725" cy="895350"/>
          </a:xfrm>
          <a:custGeom>
            <a:avLst/>
            <a:gdLst/>
            <a:ahLst/>
            <a:cxnLst/>
            <a:rect l="l" t="t" r="r" b="b"/>
            <a:pathLst>
              <a:path w="85725" h="895350">
                <a:moveTo>
                  <a:pt x="85725" y="0"/>
                </a:moveTo>
                <a:lnTo>
                  <a:pt x="0" y="0"/>
                </a:lnTo>
                <a:lnTo>
                  <a:pt x="0" y="895350"/>
                </a:lnTo>
                <a:lnTo>
                  <a:pt x="85725" y="895350"/>
                </a:lnTo>
                <a:lnTo>
                  <a:pt x="857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6100" y="4495800"/>
            <a:ext cx="1381125" cy="21526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6133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THE</a:t>
            </a:r>
            <a:r>
              <a:rPr dirty="0" sz="4250" spc="-60"/>
              <a:t> </a:t>
            </a:r>
            <a:r>
              <a:rPr dirty="0" sz="4250"/>
              <a:t>WOW</a:t>
            </a:r>
            <a:r>
              <a:rPr dirty="0" sz="4250" spc="10"/>
              <a:t> </a:t>
            </a:r>
            <a:r>
              <a:rPr dirty="0" sz="4250"/>
              <a:t>IN</a:t>
            </a:r>
            <a:r>
              <a:rPr dirty="0" sz="4250" spc="-95"/>
              <a:t> </a:t>
            </a:r>
            <a:r>
              <a:rPr dirty="0" sz="4250"/>
              <a:t>MY</a:t>
            </a:r>
            <a:r>
              <a:rPr dirty="0" sz="4250" spc="-15"/>
              <a:t>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834">
              <a:lnSpc>
                <a:spcPct val="100099"/>
              </a:lnSpc>
              <a:spcBef>
                <a:spcPts val="100"/>
              </a:spcBef>
              <a:buAutoNum type="arabicPeriod" startAt="3"/>
              <a:tabLst>
                <a:tab pos="469900" algn="l"/>
              </a:tabLst>
            </a:pPr>
            <a:r>
              <a:rPr dirty="0" b="1">
                <a:latin typeface="Calibri"/>
                <a:cs typeface="Calibri"/>
              </a:rPr>
              <a:t>Streamline</a:t>
            </a:r>
            <a:r>
              <a:rPr dirty="0" spc="-9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Shopping</a:t>
            </a:r>
            <a:r>
              <a:rPr dirty="0" spc="-6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Experience: </a:t>
            </a:r>
            <a:r>
              <a:rPr dirty="0"/>
              <a:t>Integrating</a:t>
            </a:r>
            <a:r>
              <a:rPr dirty="0" spc="-110"/>
              <a:t> </a:t>
            </a:r>
            <a:r>
              <a:rPr dirty="0"/>
              <a:t>with</a:t>
            </a:r>
            <a:r>
              <a:rPr dirty="0" spc="-135"/>
              <a:t> </a:t>
            </a:r>
            <a:r>
              <a:rPr dirty="0"/>
              <a:t>leading</a:t>
            </a:r>
            <a:r>
              <a:rPr dirty="0" spc="-55"/>
              <a:t> </a:t>
            </a:r>
            <a:r>
              <a:rPr dirty="0"/>
              <a:t>retailers</a:t>
            </a:r>
            <a:r>
              <a:rPr dirty="0" spc="-25"/>
              <a:t> and </a:t>
            </a:r>
            <a:r>
              <a:rPr dirty="0"/>
              <a:t>decor</a:t>
            </a:r>
            <a:r>
              <a:rPr dirty="0" spc="-125"/>
              <a:t> </a:t>
            </a:r>
            <a:r>
              <a:rPr dirty="0"/>
              <a:t>brands,</a:t>
            </a:r>
            <a:r>
              <a:rPr dirty="0" spc="-40"/>
              <a:t> </a:t>
            </a:r>
            <a:r>
              <a:rPr dirty="0"/>
              <a:t>our</a:t>
            </a:r>
            <a:r>
              <a:rPr dirty="0" spc="-45"/>
              <a:t> </a:t>
            </a:r>
            <a:r>
              <a:rPr dirty="0"/>
              <a:t>platform</a:t>
            </a:r>
            <a:r>
              <a:rPr dirty="0" spc="-10"/>
              <a:t> streamlines</a:t>
            </a:r>
            <a:r>
              <a:rPr dirty="0" spc="-7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shopping</a:t>
            </a:r>
            <a:r>
              <a:rPr dirty="0" spc="-114"/>
              <a:t> </a:t>
            </a:r>
            <a:r>
              <a:rPr dirty="0"/>
              <a:t>experience,</a:t>
            </a:r>
            <a:r>
              <a:rPr dirty="0" spc="-35"/>
              <a:t> </a:t>
            </a:r>
            <a:r>
              <a:rPr dirty="0"/>
              <a:t>making</a:t>
            </a:r>
            <a:r>
              <a:rPr dirty="0" spc="-110"/>
              <a:t> </a:t>
            </a:r>
            <a:r>
              <a:rPr dirty="0" spc="-25"/>
              <a:t>it </a:t>
            </a:r>
            <a:r>
              <a:rPr dirty="0"/>
              <a:t>easier</a:t>
            </a:r>
            <a:r>
              <a:rPr dirty="0" spc="-75"/>
              <a:t> </a:t>
            </a:r>
            <a:r>
              <a:rPr dirty="0"/>
              <a:t>than</a:t>
            </a:r>
            <a:r>
              <a:rPr dirty="0" spc="-50"/>
              <a:t> </a:t>
            </a:r>
            <a:r>
              <a:rPr dirty="0"/>
              <a:t>ever for</a:t>
            </a:r>
            <a:r>
              <a:rPr dirty="0" spc="-70"/>
              <a:t> </a:t>
            </a:r>
            <a:r>
              <a:rPr dirty="0"/>
              <a:t>users</a:t>
            </a:r>
            <a:r>
              <a:rPr dirty="0" spc="-100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/>
              <a:t>discover,</a:t>
            </a:r>
            <a:r>
              <a:rPr dirty="0" spc="-60"/>
              <a:t> </a:t>
            </a:r>
            <a:r>
              <a:rPr dirty="0"/>
              <a:t>visualize,</a:t>
            </a:r>
            <a:r>
              <a:rPr dirty="0" spc="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purchase</a:t>
            </a:r>
            <a:r>
              <a:rPr dirty="0" spc="-125"/>
              <a:t> </a:t>
            </a:r>
            <a:r>
              <a:rPr dirty="0" spc="-10"/>
              <a:t>premium </a:t>
            </a:r>
            <a:r>
              <a:rPr dirty="0"/>
              <a:t>products</a:t>
            </a:r>
            <a:r>
              <a:rPr dirty="0" spc="-135"/>
              <a:t> </a:t>
            </a:r>
            <a:r>
              <a:rPr dirty="0"/>
              <a:t>that</a:t>
            </a:r>
            <a:r>
              <a:rPr dirty="0" spc="-65"/>
              <a:t> </a:t>
            </a:r>
            <a:r>
              <a:rPr dirty="0"/>
              <a:t>align</a:t>
            </a:r>
            <a:r>
              <a:rPr dirty="0" spc="20"/>
              <a:t> </a:t>
            </a:r>
            <a:r>
              <a:rPr dirty="0"/>
              <a:t>with</a:t>
            </a:r>
            <a:r>
              <a:rPr dirty="0" spc="-45"/>
              <a:t> </a:t>
            </a:r>
            <a:r>
              <a:rPr dirty="0"/>
              <a:t>their</a:t>
            </a:r>
            <a:r>
              <a:rPr dirty="0" spc="-65"/>
              <a:t> </a:t>
            </a:r>
            <a:r>
              <a:rPr dirty="0"/>
              <a:t>design</a:t>
            </a:r>
            <a:r>
              <a:rPr dirty="0" spc="-50"/>
              <a:t> </a:t>
            </a:r>
            <a:r>
              <a:rPr dirty="0"/>
              <a:t>vision.</a:t>
            </a:r>
            <a:r>
              <a:rPr dirty="0" spc="-60"/>
              <a:t> </a:t>
            </a: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integration</a:t>
            </a:r>
            <a:r>
              <a:rPr dirty="0" spc="-45"/>
              <a:t> </a:t>
            </a:r>
            <a:r>
              <a:rPr dirty="0"/>
              <a:t>adds</a:t>
            </a:r>
            <a:r>
              <a:rPr dirty="0" spc="-95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 spc="-25"/>
              <a:t>new </a:t>
            </a:r>
            <a:r>
              <a:rPr dirty="0"/>
              <a:t>dimension</a:t>
            </a:r>
            <a:r>
              <a:rPr dirty="0" spc="-10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/>
              <a:t>convenience</a:t>
            </a:r>
            <a:r>
              <a:rPr dirty="0" spc="-11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accessibility</a:t>
            </a:r>
            <a:r>
              <a:rPr dirty="0" spc="-80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interior</a:t>
            </a:r>
            <a:r>
              <a:rPr dirty="0" spc="-50"/>
              <a:t> </a:t>
            </a:r>
            <a:r>
              <a:rPr dirty="0"/>
              <a:t>design</a:t>
            </a:r>
            <a:r>
              <a:rPr dirty="0" spc="-35"/>
              <a:t> </a:t>
            </a:r>
            <a:r>
              <a:rPr dirty="0" spc="-10"/>
              <a:t>process, </a:t>
            </a:r>
            <a:r>
              <a:rPr dirty="0"/>
              <a:t>allowing</a:t>
            </a:r>
            <a:r>
              <a:rPr dirty="0" spc="20"/>
              <a:t> </a:t>
            </a:r>
            <a:r>
              <a:rPr dirty="0"/>
              <a:t>users</a:t>
            </a:r>
            <a:r>
              <a:rPr dirty="0" spc="-7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shop</a:t>
            </a:r>
            <a:r>
              <a:rPr dirty="0" spc="-9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/>
              <a:t>confidence</a:t>
            </a:r>
            <a:r>
              <a:rPr dirty="0" spc="-165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 spc="-10"/>
              <a:t>ease.</a:t>
            </a:r>
          </a:p>
          <a:p>
            <a:pPr marL="469900" indent="-457200">
              <a:lnSpc>
                <a:spcPts val="2855"/>
              </a:lnSpc>
              <a:buAutoNum type="arabicPeriod" startAt="3"/>
              <a:tabLst>
                <a:tab pos="469900" algn="l"/>
              </a:tabLst>
            </a:pPr>
            <a:r>
              <a:rPr dirty="0" b="1">
                <a:latin typeface="Calibri"/>
                <a:cs typeface="Calibri"/>
              </a:rPr>
              <a:t>Personalization</a:t>
            </a:r>
            <a:r>
              <a:rPr dirty="0" spc="-9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and</a:t>
            </a:r>
            <a:r>
              <a:rPr dirty="0" spc="-9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Innovation:</a:t>
            </a:r>
            <a:r>
              <a:rPr dirty="0" spc="35" b="1">
                <a:latin typeface="Calibri"/>
                <a:cs typeface="Calibri"/>
              </a:rPr>
              <a:t> </a:t>
            </a:r>
            <a:r>
              <a:rPr dirty="0"/>
              <a:t>Our</a:t>
            </a:r>
            <a:r>
              <a:rPr dirty="0" spc="-90"/>
              <a:t> </a:t>
            </a:r>
            <a:r>
              <a:rPr dirty="0"/>
              <a:t>platform</a:t>
            </a:r>
            <a:r>
              <a:rPr dirty="0" spc="-55"/>
              <a:t> </a:t>
            </a:r>
            <a:r>
              <a:rPr dirty="0"/>
              <a:t>leverages</a:t>
            </a:r>
            <a:r>
              <a:rPr dirty="0" spc="10"/>
              <a:t> </a:t>
            </a:r>
            <a:r>
              <a:rPr dirty="0"/>
              <a:t>advanced</a:t>
            </a:r>
            <a:r>
              <a:rPr dirty="0" spc="-70"/>
              <a:t> </a:t>
            </a:r>
            <a:r>
              <a:rPr dirty="0"/>
              <a:t>AI</a:t>
            </a:r>
            <a:r>
              <a:rPr dirty="0" spc="-85"/>
              <a:t> </a:t>
            </a:r>
            <a:r>
              <a:rPr dirty="0" spc="-25"/>
              <a:t>and</a:t>
            </a:r>
          </a:p>
          <a:p>
            <a:pPr marL="469900" marR="69850">
              <a:lnSpc>
                <a:spcPct val="100099"/>
              </a:lnSpc>
              <a:spcBef>
                <a:spcPts val="50"/>
              </a:spcBef>
            </a:pPr>
            <a:r>
              <a:rPr dirty="0"/>
              <a:t>machine</a:t>
            </a:r>
            <a:r>
              <a:rPr dirty="0" spc="-135"/>
              <a:t> </a:t>
            </a:r>
            <a:r>
              <a:rPr dirty="0"/>
              <a:t>learning</a:t>
            </a:r>
            <a:r>
              <a:rPr dirty="0" spc="-60"/>
              <a:t> </a:t>
            </a:r>
            <a:r>
              <a:rPr dirty="0"/>
              <a:t>technologies</a:t>
            </a:r>
            <a:r>
              <a:rPr dirty="0" spc="-130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/>
              <a:t>deliver</a:t>
            </a:r>
            <a:r>
              <a:rPr dirty="0" spc="-35"/>
              <a:t> </a:t>
            </a:r>
            <a:r>
              <a:rPr dirty="0"/>
              <a:t>personalized</a:t>
            </a:r>
            <a:r>
              <a:rPr dirty="0" spc="-85"/>
              <a:t> </a:t>
            </a:r>
            <a:r>
              <a:rPr dirty="0" spc="-10"/>
              <a:t>design recommendations</a:t>
            </a:r>
            <a:r>
              <a:rPr dirty="0" spc="-13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innovative</a:t>
            </a:r>
            <a:r>
              <a:rPr dirty="0" spc="35"/>
              <a:t> </a:t>
            </a:r>
            <a:r>
              <a:rPr dirty="0"/>
              <a:t>features</a:t>
            </a:r>
            <a:r>
              <a:rPr dirty="0" spc="-5"/>
              <a:t> </a:t>
            </a:r>
            <a:r>
              <a:rPr dirty="0"/>
              <a:t>that</a:t>
            </a:r>
            <a:r>
              <a:rPr dirty="0" spc="-100"/>
              <a:t> </a:t>
            </a:r>
            <a:r>
              <a:rPr dirty="0"/>
              <a:t>cater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10"/>
              <a:t>unique</a:t>
            </a:r>
            <a:r>
              <a:rPr dirty="0" spc="-110"/>
              <a:t> </a:t>
            </a:r>
            <a:r>
              <a:rPr dirty="0" spc="-10"/>
              <a:t>needs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preferences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each</a:t>
            </a:r>
            <a:r>
              <a:rPr dirty="0" spc="-50"/>
              <a:t> </a:t>
            </a:r>
            <a:r>
              <a:rPr dirty="0"/>
              <a:t>user.</a:t>
            </a:r>
            <a:r>
              <a:rPr dirty="0" spc="-125"/>
              <a:t> </a:t>
            </a:r>
            <a:r>
              <a:rPr dirty="0"/>
              <a:t>From</a:t>
            </a:r>
            <a:r>
              <a:rPr dirty="0" spc="-30"/>
              <a:t> </a:t>
            </a:r>
            <a:r>
              <a:rPr dirty="0"/>
              <a:t>style</a:t>
            </a:r>
            <a:r>
              <a:rPr dirty="0" spc="-50"/>
              <a:t> </a:t>
            </a:r>
            <a:r>
              <a:rPr dirty="0"/>
              <a:t>preferences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10"/>
              <a:t>budget </a:t>
            </a:r>
            <a:r>
              <a:rPr dirty="0"/>
              <a:t>constraints</a:t>
            </a:r>
            <a:r>
              <a:rPr dirty="0" spc="-14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spatial</a:t>
            </a:r>
            <a:r>
              <a:rPr dirty="0" spc="-45"/>
              <a:t> </a:t>
            </a:r>
            <a:r>
              <a:rPr dirty="0"/>
              <a:t>constraints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lifestyle</a:t>
            </a:r>
            <a:r>
              <a:rPr dirty="0" spc="60"/>
              <a:t> </a:t>
            </a:r>
            <a:r>
              <a:rPr dirty="0" spc="-10"/>
              <a:t>considerations,</a:t>
            </a:r>
            <a:r>
              <a:rPr dirty="0" spc="-165"/>
              <a:t> </a:t>
            </a:r>
            <a:r>
              <a:rPr dirty="0"/>
              <a:t>our</a:t>
            </a:r>
            <a:r>
              <a:rPr dirty="0" spc="-35"/>
              <a:t> </a:t>
            </a:r>
            <a:r>
              <a:rPr dirty="0" spc="-10"/>
              <a:t>platform </a:t>
            </a:r>
            <a:r>
              <a:rPr dirty="0"/>
              <a:t>adapts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20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/>
              <a:t>individual</a:t>
            </a:r>
            <a:r>
              <a:rPr dirty="0" spc="60"/>
              <a:t> </a:t>
            </a:r>
            <a:r>
              <a:rPr dirty="0"/>
              <a:t>requirements</a:t>
            </a:r>
            <a:r>
              <a:rPr dirty="0" spc="-95"/>
              <a:t> </a:t>
            </a:r>
            <a:r>
              <a:rPr dirty="0"/>
              <a:t>of</a:t>
            </a:r>
            <a:r>
              <a:rPr dirty="0" spc="-110"/>
              <a:t> </a:t>
            </a:r>
            <a:r>
              <a:rPr dirty="0"/>
              <a:t>each</a:t>
            </a:r>
            <a:r>
              <a:rPr dirty="0" spc="-50"/>
              <a:t> </a:t>
            </a:r>
            <a:r>
              <a:rPr dirty="0"/>
              <a:t>user,</a:t>
            </a:r>
            <a:r>
              <a:rPr dirty="0" spc="-55"/>
              <a:t> </a:t>
            </a:r>
            <a:r>
              <a:rPr dirty="0"/>
              <a:t>ensuring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80"/>
              <a:t> </a:t>
            </a:r>
            <a:r>
              <a:rPr dirty="0" spc="-10"/>
              <a:t>truly </a:t>
            </a:r>
            <a:r>
              <a:rPr dirty="0"/>
              <a:t>customized</a:t>
            </a:r>
            <a:r>
              <a:rPr dirty="0" spc="-160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/>
              <a:t>tailored</a:t>
            </a:r>
            <a:r>
              <a:rPr dirty="0" spc="30"/>
              <a:t> </a:t>
            </a:r>
            <a:r>
              <a:rPr dirty="0"/>
              <a:t>design</a:t>
            </a:r>
            <a:r>
              <a:rPr dirty="0" spc="-114"/>
              <a:t> </a:t>
            </a:r>
            <a:r>
              <a:rPr dirty="0" spc="-10"/>
              <a:t>experience.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39399" y="6493994"/>
            <a:ext cx="85090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-5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40409" y="6472554"/>
            <a:ext cx="1796414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35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47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nual</a:t>
            </a:r>
            <a:r>
              <a:rPr dirty="0" sz="1100" spc="-114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81000" y="180975"/>
            <a:ext cx="85725" cy="971550"/>
          </a:xfrm>
          <a:custGeom>
            <a:avLst/>
            <a:gdLst/>
            <a:ahLst/>
            <a:cxnLst/>
            <a:rect l="l" t="t" r="r" b="b"/>
            <a:pathLst>
              <a:path w="85725" h="971550">
                <a:moveTo>
                  <a:pt x="85725" y="0"/>
                </a:moveTo>
                <a:lnTo>
                  <a:pt x="0" y="0"/>
                </a:lnTo>
                <a:lnTo>
                  <a:pt x="0" y="971550"/>
                </a:lnTo>
                <a:lnTo>
                  <a:pt x="85725" y="971550"/>
                </a:lnTo>
                <a:lnTo>
                  <a:pt x="857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7234" y="273113"/>
            <a:ext cx="330454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MODELLING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688975" y="1158303"/>
            <a:ext cx="9909810" cy="47885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40640">
              <a:lnSpc>
                <a:spcPct val="100400"/>
              </a:lnSpc>
              <a:spcBef>
                <a:spcPts val="90"/>
              </a:spcBef>
            </a:pP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demonstrate</a:t>
            </a:r>
            <a:r>
              <a:rPr dirty="0" sz="2400" spc="-1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modeling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process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Virtual</a:t>
            </a:r>
            <a:r>
              <a:rPr dirty="0" sz="24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Interior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Assistant,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we'll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utilize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live</a:t>
            </a:r>
            <a:r>
              <a:rPr dirty="0" sz="2400" spc="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sample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showcase</a:t>
            </a:r>
            <a:r>
              <a:rPr dirty="0" sz="2400" spc="-1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key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features and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functionalities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platform.</a:t>
            </a:r>
            <a:r>
              <a:rPr dirty="0" sz="240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1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modeling</a:t>
            </a:r>
            <a:r>
              <a:rPr dirty="0" sz="240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process</a:t>
            </a:r>
            <a:r>
              <a:rPr dirty="0" sz="2400" spc="-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involves</a:t>
            </a:r>
            <a:r>
              <a:rPr dirty="0" sz="2400" spc="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several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stages,</a:t>
            </a:r>
            <a:r>
              <a:rPr dirty="0" sz="2400" spc="-1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including</a:t>
            </a:r>
            <a:r>
              <a:rPr dirty="0" sz="240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data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collection,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preprocessing,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model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training,</a:t>
            </a:r>
            <a:r>
              <a:rPr dirty="0" sz="2400" spc="-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evaluation.</a:t>
            </a:r>
            <a:r>
              <a:rPr dirty="0" sz="2400" spc="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Here's</a:t>
            </a:r>
            <a:r>
              <a:rPr dirty="0" sz="2400" spc="-1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overview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how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we'll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approach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each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stage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using</a:t>
            </a:r>
            <a:r>
              <a:rPr dirty="0" sz="2400" spc="-1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live</a:t>
            </a:r>
            <a:r>
              <a:rPr dirty="0" sz="2400" spc="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sample</a:t>
            </a:r>
            <a:r>
              <a:rPr dirty="0" sz="2400" spc="-11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data:</a:t>
            </a:r>
            <a:endParaRPr sz="2400">
              <a:latin typeface="Calibri"/>
              <a:cs typeface="Calibri"/>
            </a:endParaRPr>
          </a:p>
          <a:p>
            <a:pPr marL="249554" indent="-238125">
              <a:lnSpc>
                <a:spcPts val="2840"/>
              </a:lnSpc>
              <a:buSzPct val="95833"/>
              <a:buAutoNum type="arabicPeriod"/>
              <a:tabLst>
                <a:tab pos="249554" algn="l"/>
              </a:tabLst>
            </a:pP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dirty="0" sz="2400" spc="-5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Collection:</a:t>
            </a:r>
            <a:r>
              <a:rPr dirty="0" sz="2400" spc="1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We'll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gather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diverse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range</a:t>
            </a:r>
            <a:r>
              <a:rPr dirty="0" sz="2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interior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data,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including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room</a:t>
            </a:r>
            <a:r>
              <a:rPr dirty="0" sz="2400" spc="-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layouts,</a:t>
            </a:r>
            <a:r>
              <a:rPr dirty="0" sz="2400" spc="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furniture</a:t>
            </a:r>
            <a:r>
              <a:rPr dirty="0" sz="2400" spc="-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items,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decor</a:t>
            </a:r>
            <a:r>
              <a:rPr dirty="0" sz="2400" spc="-1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styles,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color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palettes,</a:t>
            </a:r>
            <a:r>
              <a:rPr dirty="0" sz="2400" spc="-1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user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860"/>
              </a:lnSpc>
              <a:spcBef>
                <a:spcPts val="160"/>
              </a:spcBef>
            </a:pP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preferences.</a:t>
            </a:r>
            <a:r>
              <a:rPr dirty="0" sz="2400" spc="-1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This</a:t>
            </a:r>
            <a:r>
              <a:rPr dirty="0" sz="2400" spc="-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will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be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sourced</a:t>
            </a:r>
            <a:r>
              <a:rPr dirty="0" sz="2400" spc="-1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from</a:t>
            </a:r>
            <a:r>
              <a:rPr dirty="0" sz="2400" spc="-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reputable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interior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2400" spc="-1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databases, e-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commerce</a:t>
            </a:r>
            <a:r>
              <a:rPr dirty="0" sz="2400" spc="-1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platforms,</a:t>
            </a:r>
            <a:r>
              <a:rPr dirty="0" sz="240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user-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generated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content.</a:t>
            </a:r>
            <a:endParaRPr sz="2400">
              <a:latin typeface="Calibri"/>
              <a:cs typeface="Calibri"/>
            </a:endParaRPr>
          </a:p>
          <a:p>
            <a:pPr marL="12700" marR="570230" indent="-635">
              <a:lnSpc>
                <a:spcPts val="2850"/>
              </a:lnSpc>
              <a:spcBef>
                <a:spcPts val="70"/>
              </a:spcBef>
              <a:buSzPct val="95833"/>
              <a:buAutoNum type="arabicPeriod" startAt="2"/>
              <a:tabLst>
                <a:tab pos="250190" algn="l"/>
              </a:tabLst>
            </a:pP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dirty="0" sz="2400" spc="-6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Preprocessing:</a:t>
            </a:r>
            <a:r>
              <a:rPr dirty="0" sz="2400" spc="7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Before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training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models,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we'll</a:t>
            </a:r>
            <a:r>
              <a:rPr dirty="0" sz="2400" spc="-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preprocess</a:t>
            </a:r>
            <a:r>
              <a:rPr dirty="0" sz="2400" spc="-1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raw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ensure</a:t>
            </a:r>
            <a:r>
              <a:rPr dirty="0" sz="2400" spc="-1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consistency,</a:t>
            </a:r>
            <a:r>
              <a:rPr dirty="0" sz="2400" spc="-11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accuracy,</a:t>
            </a:r>
            <a:r>
              <a:rPr dirty="0" sz="2400" spc="-1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usability.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This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may</a:t>
            </a:r>
            <a:r>
              <a:rPr dirty="0" sz="2400" spc="-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involve</a:t>
            </a:r>
            <a:r>
              <a:rPr dirty="0" sz="2400" spc="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data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cleaning,</a:t>
            </a:r>
            <a:r>
              <a:rPr dirty="0" sz="2400" spc="-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feature</a:t>
            </a:r>
            <a:r>
              <a:rPr dirty="0" sz="240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engineering,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normalization,</a:t>
            </a:r>
            <a:r>
              <a:rPr dirty="0" sz="2400" spc="-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dirty="0" sz="2400" spc="-1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augmentation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0"/>
              </a:lnSpc>
            </a:pP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techniques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enhance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1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quality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relevance</a:t>
            </a:r>
            <a:r>
              <a:rPr dirty="0" sz="24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dataset.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81000" y="180975"/>
            <a:ext cx="85725" cy="971550"/>
          </a:xfrm>
          <a:custGeom>
            <a:avLst/>
            <a:gdLst/>
            <a:ahLst/>
            <a:cxnLst/>
            <a:rect l="l" t="t" r="r" b="b"/>
            <a:pathLst>
              <a:path w="85725" h="971550">
                <a:moveTo>
                  <a:pt x="85725" y="0"/>
                </a:moveTo>
                <a:lnTo>
                  <a:pt x="0" y="0"/>
                </a:lnTo>
                <a:lnTo>
                  <a:pt x="0" y="971550"/>
                </a:lnTo>
                <a:lnTo>
                  <a:pt x="85725" y="971550"/>
                </a:lnTo>
                <a:lnTo>
                  <a:pt x="857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091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MODELLING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799147" y="1541144"/>
            <a:ext cx="8682990" cy="405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834">
              <a:lnSpc>
                <a:spcPct val="100099"/>
              </a:lnSpc>
              <a:spcBef>
                <a:spcPts val="100"/>
              </a:spcBef>
              <a:buAutoNum type="arabicPeriod" startAt="3"/>
              <a:tabLst>
                <a:tab pos="469900" algn="l"/>
              </a:tabLst>
            </a:pP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Model</a:t>
            </a:r>
            <a:r>
              <a:rPr dirty="0" sz="2400" spc="-5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Training:</a:t>
            </a:r>
            <a:r>
              <a:rPr dirty="0" sz="2400" spc="7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We'll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employ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state-of-the-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art</a:t>
            </a:r>
            <a:r>
              <a:rPr dirty="0" sz="2400" spc="-1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machine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learning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algorithms,</a:t>
            </a:r>
            <a:r>
              <a:rPr dirty="0" sz="2400" spc="-1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such</a:t>
            </a:r>
            <a:r>
              <a:rPr dirty="0" sz="2400" spc="-1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as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deep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learning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neural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networks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generative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adversarial</a:t>
            </a:r>
            <a:r>
              <a:rPr dirty="0" sz="2400" spc="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networks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(GANs),</a:t>
            </a:r>
            <a:r>
              <a:rPr dirty="0" sz="2400" spc="-1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400" spc="-11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train</a:t>
            </a:r>
            <a:r>
              <a:rPr dirty="0" sz="2400" spc="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interior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models.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These</a:t>
            </a:r>
            <a:r>
              <a:rPr dirty="0" sz="2400" spc="-1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models</a:t>
            </a:r>
            <a:r>
              <a:rPr dirty="0" sz="2400" spc="-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will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learn</a:t>
            </a:r>
            <a:r>
              <a:rPr dirty="0" sz="24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understand</a:t>
            </a:r>
            <a:r>
              <a:rPr dirty="0" sz="2400" spc="-11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spatial</a:t>
            </a:r>
            <a:r>
              <a:rPr dirty="0" sz="2400" spc="-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layouts,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decor</a:t>
            </a:r>
            <a:r>
              <a:rPr dirty="0" sz="2400" spc="6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styles,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furniture</a:t>
            </a:r>
            <a:r>
              <a:rPr dirty="0" sz="2400" spc="-1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arrangements,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user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preferences</a:t>
            </a:r>
            <a:r>
              <a:rPr dirty="0" sz="2400" spc="-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based</a:t>
            </a:r>
            <a:r>
              <a:rPr dirty="0" sz="2400" spc="-1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input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data.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ts val="2855"/>
              </a:lnSpc>
              <a:buAutoNum type="arabicPeriod" startAt="3"/>
              <a:tabLst>
                <a:tab pos="469900" algn="l"/>
              </a:tabLst>
            </a:pP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Evaluation:</a:t>
            </a:r>
            <a:r>
              <a:rPr dirty="0" sz="2400" spc="-3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Once</a:t>
            </a:r>
            <a:r>
              <a:rPr dirty="0" sz="2400" spc="-1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trained,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we'll</a:t>
            </a:r>
            <a:r>
              <a:rPr dirty="0" sz="2400" spc="-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evaluate</a:t>
            </a:r>
            <a:r>
              <a:rPr dirty="0" sz="2400" spc="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1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performance</a:t>
            </a:r>
            <a:r>
              <a:rPr dirty="0" sz="2400" spc="-1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endParaRPr sz="2400">
              <a:latin typeface="Calibri"/>
              <a:cs typeface="Calibri"/>
            </a:endParaRPr>
          </a:p>
          <a:p>
            <a:pPr marL="469900" marR="177800">
              <a:lnSpc>
                <a:spcPct val="100000"/>
              </a:lnSpc>
              <a:spcBef>
                <a:spcPts val="50"/>
              </a:spcBef>
            </a:pP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models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using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various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metrics,</a:t>
            </a:r>
            <a:r>
              <a:rPr dirty="0" sz="2400" spc="-1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such</a:t>
            </a:r>
            <a:r>
              <a:rPr dirty="0" sz="2400" spc="-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as accuracy,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precision,</a:t>
            </a:r>
            <a:r>
              <a:rPr dirty="0" sz="2400" spc="-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recall,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F1</a:t>
            </a:r>
            <a:r>
              <a:rPr dirty="0" sz="240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score.</a:t>
            </a:r>
            <a:r>
              <a:rPr dirty="0" sz="2400" spc="-1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We'll</a:t>
            </a:r>
            <a:r>
              <a:rPr dirty="0" sz="2400" spc="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also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conduct</a:t>
            </a:r>
            <a:r>
              <a:rPr dirty="0" sz="2400" spc="-1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qualitative</a:t>
            </a:r>
            <a:r>
              <a:rPr dirty="0" sz="2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evaluations</a:t>
            </a:r>
            <a:r>
              <a:rPr dirty="0" sz="2400" spc="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assess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visual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quality,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realism,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usability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generated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design outputs.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76250" y="200025"/>
            <a:ext cx="85725" cy="866775"/>
          </a:xfrm>
          <a:custGeom>
            <a:avLst/>
            <a:gdLst/>
            <a:ahLst/>
            <a:cxnLst/>
            <a:rect l="l" t="t" r="r" b="b"/>
            <a:pathLst>
              <a:path w="85725" h="866775">
                <a:moveTo>
                  <a:pt x="85725" y="0"/>
                </a:moveTo>
                <a:lnTo>
                  <a:pt x="0" y="0"/>
                </a:lnTo>
                <a:lnTo>
                  <a:pt x="0" y="866775"/>
                </a:lnTo>
                <a:lnTo>
                  <a:pt x="85725" y="866775"/>
                </a:lnTo>
                <a:lnTo>
                  <a:pt x="857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2622" y="185356"/>
            <a:ext cx="242570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/>
              <a:t>RESULTS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756919" y="871219"/>
            <a:ext cx="9545320" cy="5523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44145">
              <a:lnSpc>
                <a:spcPct val="100400"/>
              </a:lnSpc>
              <a:spcBef>
                <a:spcPts val="90"/>
              </a:spcBef>
            </a:pP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we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present</a:t>
            </a:r>
            <a:r>
              <a:rPr dirty="0" sz="2400" spc="-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results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Virtual</a:t>
            </a:r>
            <a:r>
              <a:rPr dirty="0" sz="2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Interior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2400" spc="-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Assistant</a:t>
            </a:r>
            <a:r>
              <a:rPr dirty="0" sz="2400" spc="-1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using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sample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data.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Through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modeling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process</a:t>
            </a:r>
            <a:r>
              <a:rPr dirty="0" sz="2400" spc="-1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described</a:t>
            </a:r>
            <a:r>
              <a:rPr dirty="0" sz="2400" spc="-1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earlier,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we've generated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variety</a:t>
            </a:r>
            <a:r>
              <a:rPr dirty="0" sz="2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2400" spc="-11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interior design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outputs,</a:t>
            </a:r>
            <a:r>
              <a:rPr dirty="0" sz="2400" spc="-1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including</a:t>
            </a:r>
            <a:r>
              <a:rPr dirty="0" sz="240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room</a:t>
            </a:r>
            <a:r>
              <a:rPr dirty="0" sz="2400" spc="-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layouts,</a:t>
            </a:r>
            <a:r>
              <a:rPr dirty="0" sz="2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furniture arrangements,</a:t>
            </a:r>
            <a:r>
              <a:rPr dirty="0" sz="2400" spc="-11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decor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suggestions,</a:t>
            </a:r>
            <a:r>
              <a:rPr dirty="0" sz="2400" spc="-1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color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schemes.</a:t>
            </a:r>
            <a:r>
              <a:rPr dirty="0" sz="2400" spc="-1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Here's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overview</a:t>
            </a:r>
            <a:r>
              <a:rPr dirty="0" sz="2400" spc="1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results</a:t>
            </a:r>
            <a:r>
              <a:rPr dirty="0" sz="2400" spc="-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achieved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sample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data:</a:t>
            </a:r>
            <a:endParaRPr sz="2400">
              <a:latin typeface="Calibri"/>
              <a:cs typeface="Calibri"/>
            </a:endParaRPr>
          </a:p>
          <a:p>
            <a:pPr marL="250190" indent="-238125">
              <a:lnSpc>
                <a:spcPts val="2840"/>
              </a:lnSpc>
              <a:buSzPct val="95833"/>
              <a:buAutoNum type="arabicPeriod"/>
              <a:tabLst>
                <a:tab pos="250190" algn="l"/>
              </a:tabLst>
            </a:pP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Room</a:t>
            </a:r>
            <a:r>
              <a:rPr dirty="0" sz="2400" spc="-6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Layout</a:t>
            </a:r>
            <a:r>
              <a:rPr dirty="0" sz="2400" spc="1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Generation:</a:t>
            </a:r>
            <a:r>
              <a:rPr dirty="0" sz="2400" spc="1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model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accurately</a:t>
            </a:r>
            <a:r>
              <a:rPr dirty="0" sz="2400" spc="-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predicts</a:t>
            </a:r>
            <a:r>
              <a:rPr dirty="0" sz="2400" spc="-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generates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room</a:t>
            </a:r>
            <a:r>
              <a:rPr dirty="0" sz="2400" spc="-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layouts</a:t>
            </a:r>
            <a:r>
              <a:rPr dirty="0" sz="2400" spc="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based</a:t>
            </a:r>
            <a:r>
              <a:rPr dirty="0" sz="2400" spc="-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input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parameters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such</a:t>
            </a:r>
            <a:r>
              <a:rPr dirty="0" sz="2400" spc="-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as room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dimensions,</a:t>
            </a:r>
            <a:r>
              <a:rPr dirty="0" sz="2400" spc="-1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wall</a:t>
            </a:r>
            <a:endParaRPr sz="2400">
              <a:latin typeface="Calibri"/>
              <a:cs typeface="Calibri"/>
            </a:endParaRPr>
          </a:p>
          <a:p>
            <a:pPr marL="12700" marR="297815">
              <a:lnSpc>
                <a:spcPct val="100400"/>
              </a:lnSpc>
              <a:spcBef>
                <a:spcPts val="40"/>
              </a:spcBef>
            </a:pP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placements,</a:t>
            </a:r>
            <a:r>
              <a:rPr dirty="0" sz="2400" spc="-1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architectural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features.</a:t>
            </a:r>
            <a:r>
              <a:rPr dirty="0" sz="2400" spc="-1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2400" spc="-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visualize</a:t>
            </a:r>
            <a:r>
              <a:rPr dirty="0" sz="24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different</a:t>
            </a:r>
            <a:r>
              <a:rPr dirty="0" sz="2400" spc="-1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layout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options</a:t>
            </a:r>
            <a:r>
              <a:rPr dirty="0" sz="2400" spc="-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space,</a:t>
            </a:r>
            <a:r>
              <a:rPr dirty="0" sz="2400" spc="-1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including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variations</a:t>
            </a:r>
            <a:r>
              <a:rPr dirty="0" sz="2400" spc="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dirty="0" sz="2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furniture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placement</a:t>
            </a:r>
            <a:r>
              <a:rPr dirty="0" sz="2400" spc="-11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spatial</a:t>
            </a:r>
            <a:r>
              <a:rPr dirty="0" sz="2400" spc="-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organization.</a:t>
            </a:r>
            <a:endParaRPr sz="2400">
              <a:latin typeface="Calibri"/>
              <a:cs typeface="Calibri"/>
            </a:endParaRPr>
          </a:p>
          <a:p>
            <a:pPr marL="250190" indent="-238125">
              <a:lnSpc>
                <a:spcPts val="2840"/>
              </a:lnSpc>
              <a:buSzPct val="95833"/>
              <a:buAutoNum type="arabicPeriod" startAt="2"/>
              <a:tabLst>
                <a:tab pos="250190" algn="l"/>
              </a:tabLst>
            </a:pP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Furniture</a:t>
            </a:r>
            <a:r>
              <a:rPr dirty="0" sz="2400" spc="-2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Recommendations:</a:t>
            </a:r>
            <a:r>
              <a:rPr dirty="0" sz="2400" spc="-1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Leveraging</a:t>
            </a:r>
            <a:r>
              <a:rPr dirty="0" sz="2400" spc="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power</a:t>
            </a:r>
            <a:r>
              <a:rPr dirty="0" sz="2400" spc="-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2400" spc="-1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machine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learning,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platform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suggests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suitable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furniture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items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that</a:t>
            </a:r>
            <a:r>
              <a:rPr dirty="0" sz="2400" spc="-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complement</a:t>
            </a:r>
            <a:r>
              <a:rPr dirty="0" sz="2400" spc="-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1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overall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400"/>
              </a:lnSpc>
              <a:spcBef>
                <a:spcPts val="35"/>
              </a:spcBef>
            </a:pP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aesthetic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functional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requirements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space.</a:t>
            </a:r>
            <a:r>
              <a:rPr dirty="0" sz="2400" spc="-1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explore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curated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selection</a:t>
            </a:r>
            <a:r>
              <a:rPr dirty="0" sz="2400" spc="-1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sofas,</a:t>
            </a:r>
            <a:r>
              <a:rPr dirty="0" sz="2400" spc="-11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tables,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chairs,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decor</a:t>
            </a:r>
            <a:r>
              <a:rPr dirty="0" sz="2400" spc="-1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accessories</a:t>
            </a:r>
            <a:r>
              <a:rPr dirty="0" sz="240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tailored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240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preferences.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76250" y="200025"/>
            <a:ext cx="85725" cy="866775"/>
          </a:xfrm>
          <a:custGeom>
            <a:avLst/>
            <a:gdLst/>
            <a:ahLst/>
            <a:cxnLst/>
            <a:rect l="l" t="t" r="r" b="b"/>
            <a:pathLst>
              <a:path w="85725" h="866775">
                <a:moveTo>
                  <a:pt x="85725" y="0"/>
                </a:moveTo>
                <a:lnTo>
                  <a:pt x="0" y="0"/>
                </a:lnTo>
                <a:lnTo>
                  <a:pt x="0" y="866775"/>
                </a:lnTo>
                <a:lnTo>
                  <a:pt x="85725" y="866775"/>
                </a:lnTo>
                <a:lnTo>
                  <a:pt x="857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2622" y="185356"/>
            <a:ext cx="242570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/>
              <a:t>RESULTS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716280" marR="276225" indent="-457834">
              <a:lnSpc>
                <a:spcPct val="100400"/>
              </a:lnSpc>
              <a:spcBef>
                <a:spcPts val="90"/>
              </a:spcBef>
              <a:buAutoNum type="arabicPeriod" startAt="3"/>
              <a:tabLst>
                <a:tab pos="716280" algn="l"/>
              </a:tabLst>
            </a:pPr>
            <a:r>
              <a:rPr dirty="0" b="1">
                <a:latin typeface="Calibri"/>
                <a:cs typeface="Calibri"/>
              </a:rPr>
              <a:t>Decor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Styles</a:t>
            </a:r>
            <a:r>
              <a:rPr dirty="0" spc="1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and</a:t>
            </a:r>
            <a:r>
              <a:rPr dirty="0" spc="-7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Color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Palettes:</a:t>
            </a:r>
            <a:r>
              <a:rPr dirty="0" spc="-55" b="1">
                <a:latin typeface="Calibri"/>
                <a:cs typeface="Calibri"/>
              </a:rPr>
              <a:t> </a:t>
            </a:r>
            <a:r>
              <a:rPr dirty="0"/>
              <a:t>Our</a:t>
            </a:r>
            <a:r>
              <a:rPr dirty="0" spc="-75"/>
              <a:t> </a:t>
            </a:r>
            <a:r>
              <a:rPr dirty="0"/>
              <a:t>model</a:t>
            </a:r>
            <a:r>
              <a:rPr dirty="0" spc="-80"/>
              <a:t> </a:t>
            </a:r>
            <a:r>
              <a:rPr dirty="0"/>
              <a:t>identifies</a:t>
            </a:r>
            <a:r>
              <a:rPr dirty="0" spc="-35"/>
              <a:t> </a:t>
            </a:r>
            <a:r>
              <a:rPr dirty="0"/>
              <a:t>popular</a:t>
            </a:r>
            <a:r>
              <a:rPr dirty="0" spc="-75"/>
              <a:t> </a:t>
            </a:r>
            <a:r>
              <a:rPr dirty="0" spc="-10"/>
              <a:t>decor </a:t>
            </a:r>
            <a:r>
              <a:rPr dirty="0"/>
              <a:t>styles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color</a:t>
            </a:r>
            <a:r>
              <a:rPr dirty="0" spc="-60"/>
              <a:t> </a:t>
            </a:r>
            <a:r>
              <a:rPr dirty="0"/>
              <a:t>palettes</a:t>
            </a:r>
            <a:r>
              <a:rPr dirty="0" spc="-80"/>
              <a:t> </a:t>
            </a:r>
            <a:r>
              <a:rPr dirty="0"/>
              <a:t>based</a:t>
            </a:r>
            <a:r>
              <a:rPr dirty="0" spc="-30"/>
              <a:t> </a:t>
            </a:r>
            <a:r>
              <a:rPr dirty="0"/>
              <a:t>on</a:t>
            </a:r>
            <a:r>
              <a:rPr dirty="0" spc="-35"/>
              <a:t> </a:t>
            </a:r>
            <a:r>
              <a:rPr dirty="0"/>
              <a:t>user</a:t>
            </a:r>
            <a:r>
              <a:rPr dirty="0" spc="-125"/>
              <a:t> </a:t>
            </a:r>
            <a:r>
              <a:rPr dirty="0"/>
              <a:t>preferences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design</a:t>
            </a:r>
            <a:r>
              <a:rPr dirty="0" spc="-40"/>
              <a:t> </a:t>
            </a:r>
            <a:r>
              <a:rPr dirty="0" spc="-10"/>
              <a:t>trends. </a:t>
            </a:r>
            <a:r>
              <a:rPr dirty="0"/>
              <a:t>From</a:t>
            </a:r>
            <a:r>
              <a:rPr dirty="0" spc="-75"/>
              <a:t> </a:t>
            </a:r>
            <a:r>
              <a:rPr dirty="0"/>
              <a:t>Scandinavian</a:t>
            </a:r>
            <a:r>
              <a:rPr dirty="0" spc="45"/>
              <a:t> </a:t>
            </a:r>
            <a:r>
              <a:rPr dirty="0"/>
              <a:t>minimalism to</a:t>
            </a:r>
            <a:r>
              <a:rPr dirty="0" spc="-95"/>
              <a:t> </a:t>
            </a:r>
            <a:r>
              <a:rPr dirty="0"/>
              <a:t>bohemian</a:t>
            </a:r>
            <a:r>
              <a:rPr dirty="0" spc="-20"/>
              <a:t> </a:t>
            </a:r>
            <a:r>
              <a:rPr dirty="0"/>
              <a:t>chic,</a:t>
            </a:r>
            <a:r>
              <a:rPr dirty="0" spc="-105"/>
              <a:t> </a:t>
            </a:r>
            <a:r>
              <a:rPr dirty="0"/>
              <a:t>users</a:t>
            </a:r>
            <a:r>
              <a:rPr dirty="0" spc="5"/>
              <a:t> </a:t>
            </a:r>
            <a:r>
              <a:rPr dirty="0"/>
              <a:t>can</a:t>
            </a:r>
            <a:r>
              <a:rPr dirty="0" spc="-95"/>
              <a:t> </a:t>
            </a:r>
            <a:r>
              <a:rPr dirty="0" spc="-10"/>
              <a:t>discover </a:t>
            </a:r>
            <a:r>
              <a:rPr dirty="0"/>
              <a:t>diverse</a:t>
            </a:r>
            <a:r>
              <a:rPr dirty="0" spc="-55"/>
              <a:t> </a:t>
            </a:r>
            <a:r>
              <a:rPr dirty="0"/>
              <a:t>design</a:t>
            </a:r>
            <a:r>
              <a:rPr dirty="0" spc="-35"/>
              <a:t> </a:t>
            </a:r>
            <a:r>
              <a:rPr dirty="0"/>
              <a:t>inspirations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color</a:t>
            </a:r>
            <a:r>
              <a:rPr dirty="0" spc="-50"/>
              <a:t> </a:t>
            </a:r>
            <a:r>
              <a:rPr dirty="0" spc="-10"/>
              <a:t>combinations</a:t>
            </a:r>
            <a:r>
              <a:rPr dirty="0" spc="-1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personalize</a:t>
            </a:r>
            <a:r>
              <a:rPr dirty="0" spc="-35"/>
              <a:t> </a:t>
            </a:r>
            <a:r>
              <a:rPr dirty="0" spc="-10"/>
              <a:t>their space.</a:t>
            </a:r>
          </a:p>
          <a:p>
            <a:pPr marL="716280" marR="5080" indent="-457834">
              <a:lnSpc>
                <a:spcPts val="2860"/>
              </a:lnSpc>
              <a:spcBef>
                <a:spcPts val="85"/>
              </a:spcBef>
              <a:buAutoNum type="arabicPeriod" startAt="3"/>
              <a:tabLst>
                <a:tab pos="716280" algn="l"/>
              </a:tabLst>
            </a:pPr>
            <a:r>
              <a:rPr dirty="0" b="1">
                <a:latin typeface="Calibri"/>
                <a:cs typeface="Calibri"/>
              </a:rPr>
              <a:t>Image</a:t>
            </a:r>
            <a:r>
              <a:rPr dirty="0" spc="-9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Generation</a:t>
            </a:r>
            <a:r>
              <a:rPr dirty="0" spc="-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Context:</a:t>
            </a:r>
            <a:r>
              <a:rPr dirty="0" spc="15" b="1">
                <a:latin typeface="Calibri"/>
                <a:cs typeface="Calibri"/>
              </a:rPr>
              <a:t> </a:t>
            </a:r>
            <a:r>
              <a:rPr dirty="0"/>
              <a:t>The</a:t>
            </a:r>
            <a:r>
              <a:rPr dirty="0" spc="-125"/>
              <a:t> </a:t>
            </a:r>
            <a:r>
              <a:rPr dirty="0"/>
              <a:t>generated</a:t>
            </a:r>
            <a:r>
              <a:rPr dirty="0" spc="-45"/>
              <a:t> </a:t>
            </a:r>
            <a:r>
              <a:rPr dirty="0"/>
              <a:t>design</a:t>
            </a:r>
            <a:r>
              <a:rPr dirty="0" spc="-55"/>
              <a:t> </a:t>
            </a:r>
            <a:r>
              <a:rPr dirty="0"/>
              <a:t>outputs</a:t>
            </a:r>
            <a:r>
              <a:rPr dirty="0" spc="-135"/>
              <a:t> </a:t>
            </a:r>
            <a:r>
              <a:rPr dirty="0"/>
              <a:t>are</a:t>
            </a:r>
            <a:r>
              <a:rPr dirty="0" spc="10"/>
              <a:t> </a:t>
            </a:r>
            <a:r>
              <a:rPr dirty="0" spc="-10"/>
              <a:t>presented </a:t>
            </a:r>
            <a:r>
              <a:rPr dirty="0"/>
              <a:t>in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visually</a:t>
            </a:r>
            <a:r>
              <a:rPr dirty="0" spc="25"/>
              <a:t> </a:t>
            </a:r>
            <a:r>
              <a:rPr dirty="0"/>
              <a:t>appealing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interactive</a:t>
            </a:r>
            <a:r>
              <a:rPr dirty="0" spc="-70"/>
              <a:t> </a:t>
            </a:r>
            <a:r>
              <a:rPr dirty="0"/>
              <a:t>format,</a:t>
            </a:r>
            <a:r>
              <a:rPr dirty="0" spc="-70"/>
              <a:t> </a:t>
            </a:r>
            <a:r>
              <a:rPr dirty="0"/>
              <a:t>allowing</a:t>
            </a:r>
            <a:r>
              <a:rPr dirty="0" spc="-10"/>
              <a:t> </a:t>
            </a:r>
            <a:r>
              <a:rPr dirty="0"/>
              <a:t>users</a:t>
            </a:r>
            <a:r>
              <a:rPr dirty="0" spc="-110"/>
              <a:t> </a:t>
            </a:r>
            <a:r>
              <a:rPr dirty="0"/>
              <a:t>to</a:t>
            </a:r>
            <a:r>
              <a:rPr dirty="0" spc="-60"/>
              <a:t> </a:t>
            </a:r>
            <a:r>
              <a:rPr dirty="0" spc="-10"/>
              <a:t>preview</a:t>
            </a:r>
          </a:p>
          <a:p>
            <a:pPr marL="716280" marR="167640">
              <a:lnSpc>
                <a:spcPts val="2860"/>
              </a:lnSpc>
              <a:spcBef>
                <a:spcPts val="65"/>
              </a:spcBef>
            </a:pPr>
            <a:r>
              <a:rPr dirty="0"/>
              <a:t>and</a:t>
            </a:r>
            <a:r>
              <a:rPr dirty="0" spc="-35"/>
              <a:t> </a:t>
            </a:r>
            <a:r>
              <a:rPr dirty="0"/>
              <a:t>customize</a:t>
            </a:r>
            <a:r>
              <a:rPr dirty="0" spc="-160"/>
              <a:t> </a:t>
            </a:r>
            <a:r>
              <a:rPr dirty="0"/>
              <a:t>their</a:t>
            </a:r>
            <a:r>
              <a:rPr dirty="0" spc="-40"/>
              <a:t> </a:t>
            </a:r>
            <a:r>
              <a:rPr dirty="0"/>
              <a:t>design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135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/>
              <a:t>real</a:t>
            </a:r>
            <a:r>
              <a:rPr dirty="0" spc="20"/>
              <a:t> </a:t>
            </a:r>
            <a:r>
              <a:rPr dirty="0"/>
              <a:t>time.</a:t>
            </a:r>
            <a:r>
              <a:rPr dirty="0" spc="-35"/>
              <a:t> </a:t>
            </a:r>
            <a:r>
              <a:rPr dirty="0" spc="-10"/>
              <a:t>High-</a:t>
            </a:r>
            <a:r>
              <a:rPr dirty="0"/>
              <a:t>quality</a:t>
            </a:r>
            <a:r>
              <a:rPr dirty="0" spc="-5"/>
              <a:t> </a:t>
            </a:r>
            <a:r>
              <a:rPr dirty="0" spc="-10"/>
              <a:t>rendered </a:t>
            </a:r>
            <a:r>
              <a:rPr dirty="0"/>
              <a:t>images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3D</a:t>
            </a:r>
            <a:r>
              <a:rPr dirty="0" spc="-30"/>
              <a:t> </a:t>
            </a:r>
            <a:r>
              <a:rPr dirty="0" spc="-10"/>
              <a:t>visualizations </a:t>
            </a:r>
            <a:r>
              <a:rPr dirty="0"/>
              <a:t>provide</a:t>
            </a:r>
            <a:r>
              <a:rPr dirty="0" spc="30"/>
              <a:t> </a:t>
            </a:r>
            <a:r>
              <a:rPr dirty="0"/>
              <a:t>a realistic</a:t>
            </a:r>
            <a:r>
              <a:rPr dirty="0" spc="-10"/>
              <a:t> representation</a:t>
            </a:r>
            <a:r>
              <a:rPr dirty="0" spc="-10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25"/>
              <a:t>the</a:t>
            </a:r>
          </a:p>
          <a:p>
            <a:pPr marL="716280">
              <a:lnSpc>
                <a:spcPts val="2830"/>
              </a:lnSpc>
            </a:pPr>
            <a:r>
              <a:rPr dirty="0"/>
              <a:t>proposed</a:t>
            </a:r>
            <a:r>
              <a:rPr dirty="0" spc="-105"/>
              <a:t> </a:t>
            </a:r>
            <a:r>
              <a:rPr dirty="0"/>
              <a:t>interior</a:t>
            </a:r>
            <a:r>
              <a:rPr dirty="0" spc="-55"/>
              <a:t> </a:t>
            </a:r>
            <a:r>
              <a:rPr dirty="0" spc="-10"/>
              <a:t>designs.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76250" y="200025"/>
            <a:ext cx="85725" cy="866775"/>
          </a:xfrm>
          <a:custGeom>
            <a:avLst/>
            <a:gdLst/>
            <a:ahLst/>
            <a:cxnLst/>
            <a:rect l="l" t="t" r="r" b="b"/>
            <a:pathLst>
              <a:path w="85725" h="866775">
                <a:moveTo>
                  <a:pt x="85725" y="0"/>
                </a:moveTo>
                <a:lnTo>
                  <a:pt x="0" y="0"/>
                </a:lnTo>
                <a:lnTo>
                  <a:pt x="0" y="866775"/>
                </a:lnTo>
                <a:lnTo>
                  <a:pt x="85725" y="866775"/>
                </a:lnTo>
                <a:lnTo>
                  <a:pt x="857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2622" y="185356"/>
            <a:ext cx="242570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/>
              <a:t>RESULTS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1524000"/>
            <a:ext cx="2343150" cy="294322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1200" y="1524000"/>
            <a:ext cx="2438400" cy="2943225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6600" y="806195"/>
            <a:ext cx="4580890" cy="44246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dirty="0" sz="7200" spc="-10" b="1">
                <a:latin typeface="Trebuchet MS"/>
                <a:cs typeface="Trebuchet MS"/>
              </a:rPr>
              <a:t>VIRTUAL INTERIOR DESIGN ASSISTANT</a:t>
            </a:r>
            <a:endParaRPr sz="72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3109" y="6493994"/>
            <a:ext cx="177101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9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8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396" rIns="0" bIns="0" rtlCol="0" vert="horz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254250" y="1319337"/>
            <a:ext cx="5199380" cy="3878579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445"/>
              </a:spcBef>
              <a:buSzPct val="96000"/>
              <a:buFont typeface="Arial"/>
              <a:buChar char="•"/>
              <a:tabLst>
                <a:tab pos="297815" algn="l"/>
              </a:tabLst>
            </a:pPr>
            <a:r>
              <a:rPr dirty="0" sz="2500" spc="-140" b="1" i="1">
                <a:latin typeface="Cambria"/>
                <a:cs typeface="Cambria"/>
              </a:rPr>
              <a:t>Problem</a:t>
            </a:r>
            <a:r>
              <a:rPr dirty="0" sz="2500" spc="-80" b="1" i="1">
                <a:latin typeface="Cambria"/>
                <a:cs typeface="Cambria"/>
              </a:rPr>
              <a:t> </a:t>
            </a:r>
            <a:r>
              <a:rPr dirty="0" sz="2500" spc="-20" b="1" i="1">
                <a:latin typeface="Cambria"/>
                <a:cs typeface="Cambria"/>
              </a:rPr>
              <a:t>statement</a:t>
            </a:r>
            <a:endParaRPr sz="2500">
              <a:latin typeface="Cambria"/>
              <a:cs typeface="Cambria"/>
            </a:endParaRPr>
          </a:p>
          <a:p>
            <a:pPr marL="297815" indent="-285115">
              <a:lnSpc>
                <a:spcPct val="100000"/>
              </a:lnSpc>
              <a:spcBef>
                <a:spcPts val="1355"/>
              </a:spcBef>
              <a:buSzPct val="96000"/>
              <a:buFont typeface="Arial"/>
              <a:buChar char="•"/>
              <a:tabLst>
                <a:tab pos="297815" algn="l"/>
              </a:tabLst>
            </a:pPr>
            <a:r>
              <a:rPr dirty="0" sz="2500" spc="-114" b="1" i="1">
                <a:latin typeface="Cambria"/>
                <a:cs typeface="Cambria"/>
              </a:rPr>
              <a:t>Project</a:t>
            </a:r>
            <a:r>
              <a:rPr dirty="0" sz="2500" spc="15" b="1" i="1">
                <a:latin typeface="Cambria"/>
                <a:cs typeface="Cambria"/>
              </a:rPr>
              <a:t> </a:t>
            </a:r>
            <a:r>
              <a:rPr dirty="0" sz="2500" spc="-20" b="1" i="1">
                <a:latin typeface="Cambria"/>
                <a:cs typeface="Cambria"/>
              </a:rPr>
              <a:t>overview</a:t>
            </a:r>
            <a:endParaRPr sz="2500">
              <a:latin typeface="Cambria"/>
              <a:cs typeface="Cambria"/>
            </a:endParaRPr>
          </a:p>
          <a:p>
            <a:pPr marL="297815" indent="-285115">
              <a:lnSpc>
                <a:spcPct val="100000"/>
              </a:lnSpc>
              <a:spcBef>
                <a:spcPts val="1280"/>
              </a:spcBef>
              <a:buSzPct val="96000"/>
              <a:buFont typeface="Arial"/>
              <a:buChar char="•"/>
              <a:tabLst>
                <a:tab pos="297815" algn="l"/>
              </a:tabLst>
            </a:pPr>
            <a:r>
              <a:rPr dirty="0" sz="2500" spc="-155" b="1" i="1">
                <a:latin typeface="Cambria"/>
                <a:cs typeface="Cambria"/>
              </a:rPr>
              <a:t>Who</a:t>
            </a:r>
            <a:r>
              <a:rPr dirty="0" sz="2500" spc="15" b="1" i="1">
                <a:latin typeface="Cambria"/>
                <a:cs typeface="Cambria"/>
              </a:rPr>
              <a:t> </a:t>
            </a:r>
            <a:r>
              <a:rPr dirty="0" sz="2500" spc="-160" b="1" i="1">
                <a:latin typeface="Cambria"/>
                <a:cs typeface="Cambria"/>
              </a:rPr>
              <a:t>are</a:t>
            </a:r>
            <a:r>
              <a:rPr dirty="0" sz="2500" spc="-30" b="1" i="1">
                <a:latin typeface="Cambria"/>
                <a:cs typeface="Cambria"/>
              </a:rPr>
              <a:t> </a:t>
            </a:r>
            <a:r>
              <a:rPr dirty="0" sz="2500" spc="-120" b="1" i="1">
                <a:latin typeface="Cambria"/>
                <a:cs typeface="Cambria"/>
              </a:rPr>
              <a:t>the</a:t>
            </a:r>
            <a:r>
              <a:rPr dirty="0" sz="2500" spc="-105" b="1" i="1">
                <a:latin typeface="Cambria"/>
                <a:cs typeface="Cambria"/>
              </a:rPr>
              <a:t> </a:t>
            </a:r>
            <a:r>
              <a:rPr dirty="0" sz="2500" spc="-114" b="1" i="1">
                <a:latin typeface="Cambria"/>
                <a:cs typeface="Cambria"/>
              </a:rPr>
              <a:t>end</a:t>
            </a:r>
            <a:r>
              <a:rPr dirty="0" sz="2500" spc="30" b="1" i="1">
                <a:latin typeface="Cambria"/>
                <a:cs typeface="Cambria"/>
              </a:rPr>
              <a:t> </a:t>
            </a:r>
            <a:r>
              <a:rPr dirty="0" sz="2500" spc="-20" b="1" i="1">
                <a:latin typeface="Cambria"/>
                <a:cs typeface="Cambria"/>
              </a:rPr>
              <a:t>user</a:t>
            </a:r>
            <a:endParaRPr sz="2500">
              <a:latin typeface="Cambria"/>
              <a:cs typeface="Cambria"/>
            </a:endParaRPr>
          </a:p>
          <a:p>
            <a:pPr marL="297815" indent="-285115">
              <a:lnSpc>
                <a:spcPct val="100000"/>
              </a:lnSpc>
              <a:spcBef>
                <a:spcPts val="1360"/>
              </a:spcBef>
              <a:buSzPct val="96000"/>
              <a:buFont typeface="Arial"/>
              <a:buChar char="•"/>
              <a:tabLst>
                <a:tab pos="297815" algn="l"/>
              </a:tabLst>
            </a:pPr>
            <a:r>
              <a:rPr dirty="0" sz="2500" b="1" i="1">
                <a:latin typeface="Cambria"/>
                <a:cs typeface="Cambria"/>
              </a:rPr>
              <a:t>My</a:t>
            </a:r>
            <a:r>
              <a:rPr dirty="0" sz="2500" spc="15" b="1" i="1">
                <a:latin typeface="Cambria"/>
                <a:cs typeface="Cambria"/>
              </a:rPr>
              <a:t> </a:t>
            </a:r>
            <a:r>
              <a:rPr dirty="0" sz="2500" spc="-90" b="1" i="1">
                <a:latin typeface="Cambria"/>
                <a:cs typeface="Cambria"/>
              </a:rPr>
              <a:t>solution</a:t>
            </a:r>
            <a:r>
              <a:rPr dirty="0" sz="2500" spc="-20" b="1" i="1">
                <a:latin typeface="Cambria"/>
                <a:cs typeface="Cambria"/>
              </a:rPr>
              <a:t> </a:t>
            </a:r>
            <a:r>
              <a:rPr dirty="0" sz="2500" spc="-170" b="1" i="1">
                <a:latin typeface="Cambria"/>
                <a:cs typeface="Cambria"/>
              </a:rPr>
              <a:t>and</a:t>
            </a:r>
            <a:r>
              <a:rPr dirty="0" sz="2500" spc="25" b="1" i="1">
                <a:latin typeface="Cambria"/>
                <a:cs typeface="Cambria"/>
              </a:rPr>
              <a:t> </a:t>
            </a:r>
            <a:r>
              <a:rPr dirty="0" sz="2500" spc="-20" b="1" i="1">
                <a:latin typeface="Cambria"/>
                <a:cs typeface="Cambria"/>
              </a:rPr>
              <a:t>its</a:t>
            </a:r>
            <a:r>
              <a:rPr dirty="0" sz="2500" spc="-55" b="1" i="1">
                <a:latin typeface="Cambria"/>
                <a:cs typeface="Cambria"/>
              </a:rPr>
              <a:t> </a:t>
            </a:r>
            <a:r>
              <a:rPr dirty="0" sz="2500" spc="-130" b="1" i="1">
                <a:latin typeface="Cambria"/>
                <a:cs typeface="Cambria"/>
              </a:rPr>
              <a:t>value</a:t>
            </a:r>
            <a:r>
              <a:rPr dirty="0" sz="2500" spc="-5" b="1" i="1">
                <a:latin typeface="Cambria"/>
                <a:cs typeface="Cambria"/>
              </a:rPr>
              <a:t> </a:t>
            </a:r>
            <a:r>
              <a:rPr dirty="0" sz="2500" spc="-85" b="1" i="1">
                <a:latin typeface="Cambria"/>
                <a:cs typeface="Cambria"/>
              </a:rPr>
              <a:t>proposition</a:t>
            </a:r>
            <a:endParaRPr sz="2500">
              <a:latin typeface="Cambria"/>
              <a:cs typeface="Cambria"/>
            </a:endParaRPr>
          </a:p>
          <a:p>
            <a:pPr marL="297815" indent="-285115">
              <a:lnSpc>
                <a:spcPct val="100000"/>
              </a:lnSpc>
              <a:spcBef>
                <a:spcPts val="1355"/>
              </a:spcBef>
              <a:buSzPct val="96000"/>
              <a:buFont typeface="Arial"/>
              <a:buChar char="•"/>
              <a:tabLst>
                <a:tab pos="297815" algn="l"/>
              </a:tabLst>
            </a:pPr>
            <a:r>
              <a:rPr dirty="0" sz="2500" spc="-140" b="1" i="1">
                <a:latin typeface="Cambria"/>
                <a:cs typeface="Cambria"/>
              </a:rPr>
              <a:t>The</a:t>
            </a:r>
            <a:r>
              <a:rPr dirty="0" sz="2500" spc="-30" b="1" i="1">
                <a:latin typeface="Cambria"/>
                <a:cs typeface="Cambria"/>
              </a:rPr>
              <a:t> </a:t>
            </a:r>
            <a:r>
              <a:rPr dirty="0" sz="2500" spc="-130" b="1" i="1">
                <a:latin typeface="Cambria"/>
                <a:cs typeface="Cambria"/>
              </a:rPr>
              <a:t>wow</a:t>
            </a:r>
            <a:r>
              <a:rPr dirty="0" sz="2500" spc="-10" b="1" i="1">
                <a:latin typeface="Cambria"/>
                <a:cs typeface="Cambria"/>
              </a:rPr>
              <a:t> </a:t>
            </a:r>
            <a:r>
              <a:rPr dirty="0" sz="2500" spc="-20" b="1" i="1">
                <a:latin typeface="Cambria"/>
                <a:cs typeface="Cambria"/>
              </a:rPr>
              <a:t>in</a:t>
            </a:r>
            <a:r>
              <a:rPr dirty="0" sz="2500" spc="-114" b="1" i="1">
                <a:latin typeface="Cambria"/>
                <a:cs typeface="Cambria"/>
              </a:rPr>
              <a:t> </a:t>
            </a:r>
            <a:r>
              <a:rPr dirty="0" sz="2500" spc="-35" b="1" i="1">
                <a:latin typeface="Cambria"/>
                <a:cs typeface="Cambria"/>
              </a:rPr>
              <a:t>my</a:t>
            </a:r>
            <a:r>
              <a:rPr dirty="0" sz="2500" spc="-70" b="1" i="1">
                <a:latin typeface="Cambria"/>
                <a:cs typeface="Cambria"/>
              </a:rPr>
              <a:t> </a:t>
            </a:r>
            <a:r>
              <a:rPr dirty="0" sz="2500" spc="-10" b="1" i="1">
                <a:latin typeface="Cambria"/>
                <a:cs typeface="Cambria"/>
              </a:rPr>
              <a:t>solution</a:t>
            </a:r>
            <a:endParaRPr sz="2500">
              <a:latin typeface="Cambria"/>
              <a:cs typeface="Cambria"/>
            </a:endParaRPr>
          </a:p>
          <a:p>
            <a:pPr marL="297815" indent="-285115">
              <a:lnSpc>
                <a:spcPct val="100000"/>
              </a:lnSpc>
              <a:spcBef>
                <a:spcPts val="1280"/>
              </a:spcBef>
              <a:buSzPct val="96000"/>
              <a:buFont typeface="Arial"/>
              <a:buChar char="•"/>
              <a:tabLst>
                <a:tab pos="297815" algn="l"/>
              </a:tabLst>
            </a:pPr>
            <a:r>
              <a:rPr dirty="0" sz="2500" spc="-10" b="1" i="1">
                <a:latin typeface="Cambria"/>
                <a:cs typeface="Cambria"/>
              </a:rPr>
              <a:t>Modelling</a:t>
            </a:r>
            <a:endParaRPr sz="2500">
              <a:latin typeface="Cambria"/>
              <a:cs typeface="Cambria"/>
            </a:endParaRPr>
          </a:p>
          <a:p>
            <a:pPr marL="297815" indent="-285115">
              <a:lnSpc>
                <a:spcPct val="100000"/>
              </a:lnSpc>
              <a:spcBef>
                <a:spcPts val="1355"/>
              </a:spcBef>
              <a:buSzPct val="96000"/>
              <a:buFont typeface="Arial"/>
              <a:buChar char="•"/>
              <a:tabLst>
                <a:tab pos="297815" algn="l"/>
              </a:tabLst>
            </a:pPr>
            <a:r>
              <a:rPr dirty="0" sz="2500" spc="-10" b="1" i="1">
                <a:latin typeface="Cambria"/>
                <a:cs typeface="Cambria"/>
              </a:rPr>
              <a:t>Result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582275" y="56102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220200" y="3181350"/>
            <a:ext cx="2762250" cy="3257550"/>
            <a:chOff x="9220200" y="3181350"/>
            <a:chExt cx="2762250" cy="3257550"/>
          </a:xfrm>
        </p:grpSpPr>
        <p:sp>
          <p:nvSpPr>
            <p:cNvPr id="4" name="object 4" descr=""/>
            <p:cNvSpPr/>
            <p:nvPr/>
          </p:nvSpPr>
          <p:spPr>
            <a:xfrm>
              <a:off x="10582275" y="614362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20200" y="318135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381000" y="457200"/>
            <a:ext cx="152400" cy="676275"/>
          </a:xfrm>
          <a:custGeom>
            <a:avLst/>
            <a:gdLst/>
            <a:ahLst/>
            <a:cxnLst/>
            <a:rect l="l" t="t" r="r" b="b"/>
            <a:pathLst>
              <a:path w="152400" h="676275">
                <a:moveTo>
                  <a:pt x="152400" y="0"/>
                </a:moveTo>
                <a:lnTo>
                  <a:pt x="0" y="0"/>
                </a:lnTo>
                <a:lnTo>
                  <a:pt x="0" y="676275"/>
                </a:lnTo>
                <a:lnTo>
                  <a:pt x="152400" y="676275"/>
                </a:lnTo>
                <a:lnTo>
                  <a:pt x="1524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532" y="560705"/>
            <a:ext cx="565721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230" algn="l"/>
              </a:tabLst>
            </a:pPr>
            <a:r>
              <a:rPr dirty="0" sz="4250" spc="-10"/>
              <a:t>PROBLEM</a:t>
            </a:r>
            <a:r>
              <a:rPr dirty="0" sz="4250"/>
              <a:t>	</a:t>
            </a:r>
            <a:r>
              <a:rPr dirty="0" sz="4250" spc="-60"/>
              <a:t>STATEMENT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49642" y="1297241"/>
            <a:ext cx="7700645" cy="478536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12700" marR="5080">
              <a:lnSpc>
                <a:spcPct val="155100"/>
              </a:lnSpc>
              <a:spcBef>
                <a:spcPts val="60"/>
              </a:spcBef>
            </a:pP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Many</a:t>
            </a:r>
            <a:r>
              <a:rPr dirty="0" sz="1550" spc="2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homeowners</a:t>
            </a:r>
            <a:r>
              <a:rPr dirty="0" sz="1550" spc="2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face</a:t>
            </a:r>
            <a:r>
              <a:rPr dirty="0" sz="1550" spc="1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challenges</a:t>
            </a:r>
            <a:r>
              <a:rPr dirty="0" sz="1550" spc="1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when</a:t>
            </a:r>
            <a:r>
              <a:rPr dirty="0" sz="1550" spc="1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it</a:t>
            </a:r>
            <a:r>
              <a:rPr dirty="0" sz="1550" spc="1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comes</a:t>
            </a:r>
            <a:r>
              <a:rPr dirty="0" sz="1550" spc="1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550" spc="2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envisioning</a:t>
            </a:r>
            <a:r>
              <a:rPr dirty="0" sz="1550" spc="1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550" spc="1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implementing</a:t>
            </a:r>
            <a:r>
              <a:rPr dirty="0" sz="1550" spc="1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0D0D0D"/>
                </a:solidFill>
                <a:latin typeface="Calibri"/>
                <a:cs typeface="Calibri"/>
              </a:rPr>
              <a:t>interior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1550" spc="1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ideas</a:t>
            </a:r>
            <a:r>
              <a:rPr dirty="0" sz="1550" spc="1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dirty="0" sz="1550" spc="25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1550" spc="1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living</a:t>
            </a:r>
            <a:r>
              <a:rPr dirty="0" sz="1550" spc="1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spaces.</a:t>
            </a:r>
            <a:r>
              <a:rPr dirty="0" sz="1550" spc="1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Often,</a:t>
            </a:r>
            <a:r>
              <a:rPr dirty="0" sz="1550" spc="2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they</a:t>
            </a:r>
            <a:r>
              <a:rPr dirty="0" sz="1550" spc="2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struggle</a:t>
            </a:r>
            <a:r>
              <a:rPr dirty="0" sz="1550" spc="2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550" spc="2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visualize</a:t>
            </a:r>
            <a:r>
              <a:rPr dirty="0" sz="1550" spc="25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how</a:t>
            </a:r>
            <a:r>
              <a:rPr dirty="0" sz="1550" spc="1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different</a:t>
            </a:r>
            <a:r>
              <a:rPr dirty="0" sz="1550" spc="2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0D0D0D"/>
                </a:solidFill>
                <a:latin typeface="Calibri"/>
                <a:cs typeface="Calibri"/>
              </a:rPr>
              <a:t>furniture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arrangements</a:t>
            </a:r>
            <a:r>
              <a:rPr dirty="0" sz="1550" spc="17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or</a:t>
            </a:r>
            <a:r>
              <a:rPr dirty="0" sz="1550" spc="12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color</a:t>
            </a:r>
            <a:r>
              <a:rPr dirty="0" sz="1550" spc="16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schemes</a:t>
            </a:r>
            <a:r>
              <a:rPr dirty="0" sz="1550" spc="17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will</a:t>
            </a:r>
            <a:r>
              <a:rPr dirty="0" sz="1550" spc="14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look</a:t>
            </a:r>
            <a:r>
              <a:rPr dirty="0" sz="1550" spc="15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dirty="0" sz="1550" spc="14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1550" spc="12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homes,</a:t>
            </a:r>
            <a:r>
              <a:rPr dirty="0" sz="1550" spc="13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leading</a:t>
            </a:r>
            <a:r>
              <a:rPr dirty="0" sz="1550" spc="18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550" spc="13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uncertainty</a:t>
            </a:r>
            <a:r>
              <a:rPr dirty="0" sz="1550" spc="15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 spc="-25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hesitation</a:t>
            </a:r>
            <a:r>
              <a:rPr dirty="0" sz="1550" spc="4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during</a:t>
            </a:r>
            <a:r>
              <a:rPr dirty="0" sz="1550" spc="43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1550" spc="3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1550" spc="43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process.</a:t>
            </a:r>
            <a:r>
              <a:rPr dirty="0" sz="1550" spc="4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Similarly,</a:t>
            </a:r>
            <a:r>
              <a:rPr dirty="0" sz="1550" spc="4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interior</a:t>
            </a:r>
            <a:r>
              <a:rPr dirty="0" sz="1550" spc="4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designers</a:t>
            </a:r>
            <a:r>
              <a:rPr dirty="0" sz="1550" spc="4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encounter</a:t>
            </a:r>
            <a:r>
              <a:rPr dirty="0" sz="1550" spc="409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difficulties</a:t>
            </a:r>
            <a:r>
              <a:rPr dirty="0" sz="1550" spc="4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 spc="-25">
                <a:solidFill>
                  <a:srgbClr val="0D0D0D"/>
                </a:solidFill>
                <a:latin typeface="Calibri"/>
                <a:cs typeface="Calibri"/>
              </a:rPr>
              <a:t>in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effectively</a:t>
            </a:r>
            <a:r>
              <a:rPr dirty="0" sz="1550" spc="12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communicating</a:t>
            </a:r>
            <a:r>
              <a:rPr dirty="0" sz="1550" spc="9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1550" spc="9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concepts</a:t>
            </a:r>
            <a:r>
              <a:rPr dirty="0" sz="1550" spc="9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550" spc="9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clients,</a:t>
            </a:r>
            <a:r>
              <a:rPr dirty="0" sz="1550" spc="8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leading</a:t>
            </a:r>
            <a:r>
              <a:rPr dirty="0" sz="1550" spc="9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550" spc="9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misunderstandings</a:t>
            </a:r>
            <a:r>
              <a:rPr dirty="0" sz="1550" spc="9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 spc="-25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dirty="0" sz="1550" spc="-10">
                <a:solidFill>
                  <a:srgbClr val="0D0D0D"/>
                </a:solidFill>
                <a:latin typeface="Calibri"/>
                <a:cs typeface="Calibri"/>
              </a:rPr>
              <a:t>revisions.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5"/>
              </a:spcBef>
            </a:pPr>
            <a:endParaRPr sz="1550">
              <a:latin typeface="Calibri"/>
              <a:cs typeface="Calibri"/>
            </a:endParaRPr>
          </a:p>
          <a:p>
            <a:pPr algn="just" marL="12700" marR="12065">
              <a:lnSpc>
                <a:spcPct val="155100"/>
              </a:lnSpc>
            </a:pP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1550" spc="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lack</a:t>
            </a:r>
            <a:r>
              <a:rPr dirty="0" sz="1550" spc="3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1550" spc="229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tools</a:t>
            </a:r>
            <a:r>
              <a:rPr dirty="0" sz="1550" spc="2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that</a:t>
            </a:r>
            <a:r>
              <a:rPr dirty="0" sz="1550" spc="2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facilitate</a:t>
            </a:r>
            <a:r>
              <a:rPr dirty="0" sz="1550" spc="1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seamless</a:t>
            </a:r>
            <a:r>
              <a:rPr dirty="0" sz="1550" spc="2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visualization</a:t>
            </a:r>
            <a:r>
              <a:rPr dirty="0" sz="1550" spc="1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550" spc="2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collaboration</a:t>
            </a:r>
            <a:r>
              <a:rPr dirty="0" sz="1550" spc="2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further</a:t>
            </a:r>
            <a:r>
              <a:rPr dirty="0" sz="1550" spc="2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0D0D0D"/>
                </a:solidFill>
                <a:latin typeface="Calibri"/>
                <a:cs typeface="Calibri"/>
              </a:rPr>
              <a:t>exacerbates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these</a:t>
            </a:r>
            <a:r>
              <a:rPr dirty="0" sz="1550" spc="17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challenges,</a:t>
            </a:r>
            <a:r>
              <a:rPr dirty="0" sz="1550" spc="22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resulting</a:t>
            </a:r>
            <a:r>
              <a:rPr dirty="0" sz="1550" spc="19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dirty="0" sz="1550" spc="19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suboptimal</a:t>
            </a:r>
            <a:r>
              <a:rPr dirty="0" sz="1550" spc="204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1550" spc="24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outcomes</a:t>
            </a:r>
            <a:r>
              <a:rPr dirty="0" sz="1550" spc="18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550" spc="19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frustrations</a:t>
            </a:r>
            <a:r>
              <a:rPr dirty="0" sz="1550" spc="18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dirty="0" sz="1550" spc="18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 spc="-20">
                <a:solidFill>
                  <a:srgbClr val="0D0D0D"/>
                </a:solidFill>
                <a:latin typeface="Calibri"/>
                <a:cs typeface="Calibri"/>
              </a:rPr>
              <a:t>both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homeowners</a:t>
            </a:r>
            <a:r>
              <a:rPr dirty="0" sz="1550" spc="4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550" spc="4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professionals.</a:t>
            </a:r>
            <a:r>
              <a:rPr dirty="0" sz="1550" spc="9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There</a:t>
            </a:r>
            <a:r>
              <a:rPr dirty="0" sz="1550" spc="4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dirty="0" sz="1550" spc="4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550" spc="4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clear</a:t>
            </a:r>
            <a:r>
              <a:rPr dirty="0" sz="1550" spc="4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need</a:t>
            </a:r>
            <a:r>
              <a:rPr dirty="0" sz="1550" spc="4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dirty="0" sz="1550" spc="459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550" spc="48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solution</a:t>
            </a:r>
            <a:r>
              <a:rPr dirty="0" sz="1550" spc="48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that</a:t>
            </a:r>
            <a:r>
              <a:rPr dirty="0" sz="1550" spc="4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simplifies</a:t>
            </a:r>
            <a:r>
              <a:rPr dirty="0" sz="1550" spc="4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 spc="-25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interior</a:t>
            </a:r>
            <a:r>
              <a:rPr dirty="0" sz="1550" spc="21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1550" spc="28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process,</a:t>
            </a:r>
            <a:r>
              <a:rPr dirty="0" sz="1550" spc="26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enhances</a:t>
            </a:r>
            <a:r>
              <a:rPr dirty="0" sz="1550" spc="22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visualization</a:t>
            </a:r>
            <a:r>
              <a:rPr dirty="0" sz="1550" spc="24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capabilities,</a:t>
            </a:r>
            <a:r>
              <a:rPr dirty="0" sz="1550" spc="254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550" spc="28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fosters</a:t>
            </a:r>
            <a:r>
              <a:rPr dirty="0" sz="1550" spc="229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550" spc="-10">
                <a:solidFill>
                  <a:srgbClr val="0D0D0D"/>
                </a:solidFill>
                <a:latin typeface="Calibri"/>
                <a:cs typeface="Calibri"/>
              </a:rPr>
              <a:t>collaboration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between</a:t>
            </a:r>
            <a:r>
              <a:rPr dirty="0" sz="1550" spc="2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homeowners</a:t>
            </a:r>
            <a:r>
              <a:rPr dirty="0" sz="1550" spc="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550" spc="2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designers</a:t>
            </a:r>
            <a:r>
              <a:rPr dirty="0" sz="1550" spc="20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550" spc="20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create</a:t>
            </a:r>
            <a:r>
              <a:rPr dirty="0" sz="1550" spc="1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personalized</a:t>
            </a:r>
            <a:r>
              <a:rPr dirty="0" sz="1550" spc="2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550" spc="1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aesthetically</a:t>
            </a:r>
            <a:r>
              <a:rPr dirty="0" sz="1550" spc="2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D0D0D"/>
                </a:solidFill>
                <a:latin typeface="Calibri"/>
                <a:cs typeface="Calibri"/>
              </a:rPr>
              <a:t>pleasing</a:t>
            </a:r>
            <a:r>
              <a:rPr dirty="0" sz="1550" spc="229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0D0D0D"/>
                </a:solidFill>
                <a:latin typeface="Calibri"/>
                <a:cs typeface="Calibri"/>
              </a:rPr>
              <a:t>living spaces.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915525" y="55911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0"/>
                </a:lnTo>
                <a:lnTo>
                  <a:pt x="0" y="361950"/>
                </a:lnTo>
                <a:lnTo>
                  <a:pt x="361950" y="361950"/>
                </a:lnTo>
                <a:lnTo>
                  <a:pt x="36195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353550" y="3429000"/>
            <a:ext cx="2838450" cy="3028950"/>
            <a:chOff x="9353550" y="3429000"/>
            <a:chExt cx="2838450" cy="3028950"/>
          </a:xfrm>
        </p:grpSpPr>
        <p:sp>
          <p:nvSpPr>
            <p:cNvPr id="4" name="object 4" descr=""/>
            <p:cNvSpPr/>
            <p:nvPr/>
          </p:nvSpPr>
          <p:spPr>
            <a:xfrm>
              <a:off x="9915525" y="6010275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0" y="0"/>
                  </a:lnTo>
                  <a:lnTo>
                    <a:pt x="0" y="142875"/>
                  </a:lnTo>
                  <a:lnTo>
                    <a:pt x="142875" y="14287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3550" y="3429000"/>
              <a:ext cx="2838450" cy="302895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228600" y="323850"/>
            <a:ext cx="304800" cy="1009650"/>
          </a:xfrm>
          <a:custGeom>
            <a:avLst/>
            <a:gdLst/>
            <a:ahLst/>
            <a:cxnLst/>
            <a:rect l="l" t="t" r="r" b="b"/>
            <a:pathLst>
              <a:path w="304800" h="1009650">
                <a:moveTo>
                  <a:pt x="304800" y="0"/>
                </a:moveTo>
                <a:lnTo>
                  <a:pt x="0" y="0"/>
                </a:lnTo>
                <a:lnTo>
                  <a:pt x="0" y="1009650"/>
                </a:lnTo>
                <a:lnTo>
                  <a:pt x="304800" y="1009650"/>
                </a:lnTo>
                <a:lnTo>
                  <a:pt x="3048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2302" y="369887"/>
            <a:ext cx="529336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53030" algn="l"/>
              </a:tabLst>
            </a:pPr>
            <a:r>
              <a:rPr dirty="0" sz="4250" spc="-10"/>
              <a:t>PROJECT</a:t>
            </a:r>
            <a:r>
              <a:rPr dirty="0" sz="4250"/>
              <a:t>	</a:t>
            </a:r>
            <a:r>
              <a:rPr dirty="0" sz="4250" spc="-10"/>
              <a:t>OVERVIEW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49642" y="1274000"/>
            <a:ext cx="8341995" cy="518604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ct val="150400"/>
              </a:lnSpc>
              <a:spcBef>
                <a:spcPts val="155"/>
              </a:spcBef>
            </a:pP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dirty="0" sz="1800" spc="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project</a:t>
            </a:r>
            <a:r>
              <a:rPr dirty="0" sz="1800" spc="1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aims</a:t>
            </a:r>
            <a:r>
              <a:rPr dirty="0" sz="1800" spc="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800" spc="1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develop</a:t>
            </a:r>
            <a:r>
              <a:rPr dirty="0" sz="1800" spc="1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800" spc="1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Virtual</a:t>
            </a:r>
            <a:r>
              <a:rPr dirty="0" sz="1800" spc="1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Interior</a:t>
            </a:r>
            <a:r>
              <a:rPr dirty="0" sz="1800" spc="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1800" spc="1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Assistant,</a:t>
            </a:r>
            <a:r>
              <a:rPr dirty="0" sz="1800" spc="1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800" spc="1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0D0D0D"/>
                </a:solidFill>
                <a:latin typeface="Calibri"/>
                <a:cs typeface="Calibri"/>
              </a:rPr>
              <a:t>user-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friendly</a:t>
            </a:r>
            <a:r>
              <a:rPr dirty="0" sz="1800" spc="1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Calibri"/>
                <a:cs typeface="Calibri"/>
              </a:rPr>
              <a:t>software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application</a:t>
            </a:r>
            <a:r>
              <a:rPr dirty="0" sz="1800" spc="6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that</a:t>
            </a:r>
            <a:r>
              <a:rPr dirty="0" sz="1800" spc="48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revolutionizes</a:t>
            </a:r>
            <a:r>
              <a:rPr dirty="0" sz="1800" spc="4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1800" spc="4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interior</a:t>
            </a:r>
            <a:r>
              <a:rPr dirty="0" sz="1800" spc="4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1800" spc="9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experience</a:t>
            </a:r>
            <a:r>
              <a:rPr dirty="0" sz="1800" spc="4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dirty="0" sz="1800" spc="6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homeowners</a:t>
            </a:r>
            <a:r>
              <a:rPr dirty="0" sz="1800" spc="4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professionals</a:t>
            </a:r>
            <a:r>
              <a:rPr dirty="0" sz="1800" spc="2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alike.</a:t>
            </a:r>
            <a:r>
              <a:rPr dirty="0" sz="1800" spc="2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Leveraging</a:t>
            </a:r>
            <a:r>
              <a:rPr dirty="0" sz="1800" spc="2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1800" spc="2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power</a:t>
            </a:r>
            <a:r>
              <a:rPr dirty="0" sz="1800" spc="2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1800" spc="25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generative</a:t>
            </a:r>
            <a:r>
              <a:rPr dirty="0" sz="1800" spc="2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AI</a:t>
            </a:r>
            <a:r>
              <a:rPr dirty="0" sz="1800" spc="2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800" spc="3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advanced</a:t>
            </a:r>
            <a:r>
              <a:rPr dirty="0" sz="1800" spc="3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Calibri"/>
                <a:cs typeface="Calibri"/>
              </a:rPr>
              <a:t>visualization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techniques,</a:t>
            </a:r>
            <a:r>
              <a:rPr dirty="0" sz="1800" spc="3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dirty="0" sz="1800" spc="2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solution</a:t>
            </a:r>
            <a:r>
              <a:rPr dirty="0" sz="1800" spc="3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enables</a:t>
            </a:r>
            <a:r>
              <a:rPr dirty="0" sz="1800" spc="2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1800" spc="3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800" spc="3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digitally</a:t>
            </a:r>
            <a:r>
              <a:rPr dirty="0" sz="1800" spc="3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visualize</a:t>
            </a:r>
            <a:r>
              <a:rPr dirty="0" sz="1800" spc="3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800" spc="3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interact</a:t>
            </a:r>
            <a:r>
              <a:rPr dirty="0" sz="1800" spc="2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dirty="0" sz="1800" spc="3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Calibri"/>
                <a:cs typeface="Calibri"/>
              </a:rPr>
              <a:t>interior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18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concepts</a:t>
            </a:r>
            <a:r>
              <a:rPr dirty="0" sz="18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in </a:t>
            </a:r>
            <a:r>
              <a:rPr dirty="0" sz="1800" spc="-10">
                <a:solidFill>
                  <a:srgbClr val="0D0D0D"/>
                </a:solidFill>
                <a:latin typeface="Calibri"/>
                <a:cs typeface="Calibri"/>
              </a:rPr>
              <a:t>real-</a:t>
            </a:r>
            <a:r>
              <a:rPr dirty="0" sz="1800" spc="-20">
                <a:solidFill>
                  <a:srgbClr val="0D0D0D"/>
                </a:solidFill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  <a:p>
            <a:pPr algn="just" marL="12700" marR="5715">
              <a:lnSpc>
                <a:spcPct val="150100"/>
              </a:lnSpc>
              <a:spcBef>
                <a:spcPts val="1639"/>
              </a:spcBef>
            </a:pP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Through</a:t>
            </a:r>
            <a:r>
              <a:rPr dirty="0" sz="1800" spc="3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dirty="0" sz="1800" spc="2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intuitive</a:t>
            </a:r>
            <a:r>
              <a:rPr dirty="0" sz="1800" spc="2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interface,</a:t>
            </a:r>
            <a:r>
              <a:rPr dirty="0" sz="1800" spc="2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1800" spc="3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dirty="0" sz="1800" spc="2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experiment</a:t>
            </a:r>
            <a:r>
              <a:rPr dirty="0" sz="1800" spc="3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dirty="0" sz="1800" spc="2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different</a:t>
            </a:r>
            <a:r>
              <a:rPr dirty="0" sz="1800" spc="3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furniture</a:t>
            </a:r>
            <a:r>
              <a:rPr dirty="0" sz="1800" spc="2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Calibri"/>
                <a:cs typeface="Calibri"/>
              </a:rPr>
              <a:t>layouts,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color</a:t>
            </a:r>
            <a:r>
              <a:rPr dirty="0" sz="1800" spc="2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schemes,</a:t>
            </a:r>
            <a:r>
              <a:rPr dirty="0" sz="1800" spc="3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800" spc="3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decor</a:t>
            </a:r>
            <a:r>
              <a:rPr dirty="0" sz="1800" spc="2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options,</a:t>
            </a:r>
            <a:r>
              <a:rPr dirty="0" sz="1800" spc="2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allowing</a:t>
            </a:r>
            <a:r>
              <a:rPr dirty="0" sz="1800" spc="25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them</a:t>
            </a:r>
            <a:r>
              <a:rPr dirty="0" sz="1800" spc="2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800" spc="3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make</a:t>
            </a:r>
            <a:r>
              <a:rPr dirty="0" sz="1800" spc="2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informed</a:t>
            </a:r>
            <a:r>
              <a:rPr dirty="0" sz="1800" spc="3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1800" spc="3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Calibri"/>
                <a:cs typeface="Calibri"/>
              </a:rPr>
              <a:t>decisions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dirty="0" sz="1800" spc="27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confidence.</a:t>
            </a:r>
            <a:r>
              <a:rPr dirty="0" sz="1800" spc="26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1800" spc="26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Virtual</a:t>
            </a:r>
            <a:r>
              <a:rPr dirty="0" sz="1800" spc="28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Interior</a:t>
            </a:r>
            <a:r>
              <a:rPr dirty="0" sz="1800" spc="254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1800" spc="28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Assistant</a:t>
            </a:r>
            <a:r>
              <a:rPr dirty="0" sz="1800" spc="27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also</a:t>
            </a:r>
            <a:r>
              <a:rPr dirty="0" sz="1800" spc="27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facilitates</a:t>
            </a:r>
            <a:r>
              <a:rPr dirty="0" sz="1800" spc="254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800" spc="-10">
                <a:solidFill>
                  <a:srgbClr val="0D0D0D"/>
                </a:solidFill>
                <a:latin typeface="Calibri"/>
                <a:cs typeface="Calibri"/>
              </a:rPr>
              <a:t>seamless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collaboration</a:t>
            </a:r>
            <a:r>
              <a:rPr dirty="0" sz="1800" spc="10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between</a:t>
            </a:r>
            <a:r>
              <a:rPr dirty="0" sz="1800" spc="9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homeowners</a:t>
            </a:r>
            <a:r>
              <a:rPr dirty="0" sz="1800" spc="7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800" spc="9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designers,</a:t>
            </a:r>
            <a:r>
              <a:rPr dirty="0" sz="1800" spc="8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enabling</a:t>
            </a:r>
            <a:r>
              <a:rPr dirty="0" sz="1800" spc="7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them</a:t>
            </a:r>
            <a:r>
              <a:rPr dirty="0" sz="1800" spc="7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800" spc="8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share</a:t>
            </a:r>
            <a:r>
              <a:rPr dirty="0" sz="1800" spc="85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dirty="0" sz="1800" spc="-10">
                <a:solidFill>
                  <a:srgbClr val="0D0D0D"/>
                </a:solidFill>
                <a:latin typeface="Calibri"/>
                <a:cs typeface="Calibri"/>
              </a:rPr>
              <a:t>ideas,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provide</a:t>
            </a:r>
            <a:r>
              <a:rPr dirty="0" sz="1800" spc="2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feedback,</a:t>
            </a:r>
            <a:r>
              <a:rPr dirty="0" sz="1800" spc="2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800" spc="2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iterate</a:t>
            </a:r>
            <a:r>
              <a:rPr dirty="0" sz="1800" spc="1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dirty="0" sz="1800" spc="2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designs</a:t>
            </a:r>
            <a:r>
              <a:rPr dirty="0" sz="1800" spc="1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collaboratively.</a:t>
            </a:r>
            <a:r>
              <a:rPr dirty="0" sz="1800" spc="1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By</a:t>
            </a:r>
            <a:r>
              <a:rPr dirty="0" sz="1800" spc="20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bridging</a:t>
            </a:r>
            <a:r>
              <a:rPr dirty="0" sz="1800" spc="1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1800" spc="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gap</a:t>
            </a:r>
            <a:r>
              <a:rPr dirty="0" sz="1800" spc="2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Calibri"/>
                <a:cs typeface="Calibri"/>
              </a:rPr>
              <a:t>between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imagination</a:t>
            </a:r>
            <a:r>
              <a:rPr dirty="0" sz="18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8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realization,</a:t>
            </a:r>
            <a:r>
              <a:rPr dirty="0" sz="18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dirty="0" sz="18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project</a:t>
            </a:r>
            <a:r>
              <a:rPr dirty="0" sz="1800" spc="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seeks</a:t>
            </a:r>
            <a:r>
              <a:rPr dirty="0" sz="18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empower</a:t>
            </a:r>
            <a:r>
              <a:rPr dirty="0" sz="1800" spc="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18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transform</a:t>
            </a:r>
            <a:r>
              <a:rPr dirty="0" sz="18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18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Calibri"/>
                <a:cs typeface="Calibri"/>
              </a:rPr>
              <a:t>living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spaces</a:t>
            </a:r>
            <a:r>
              <a:rPr dirty="0" sz="18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into</a:t>
            </a:r>
            <a:r>
              <a:rPr dirty="0" sz="1800" spc="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personalized,</a:t>
            </a:r>
            <a:r>
              <a:rPr dirty="0" sz="18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functional,</a:t>
            </a:r>
            <a:r>
              <a:rPr dirty="0" sz="1800" spc="-1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8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visually</a:t>
            </a:r>
            <a:r>
              <a:rPr dirty="0" sz="1800" spc="-1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D0D0D"/>
                </a:solidFill>
                <a:latin typeface="Calibri"/>
                <a:cs typeface="Calibri"/>
              </a:rPr>
              <a:t>stunning</a:t>
            </a:r>
            <a:r>
              <a:rPr dirty="0" sz="18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Calibri"/>
                <a:cs typeface="Calibri"/>
              </a:rPr>
              <a:t>environments.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76250" y="1076325"/>
            <a:ext cx="5086350" cy="47625"/>
          </a:xfrm>
          <a:custGeom>
            <a:avLst/>
            <a:gdLst/>
            <a:ahLst/>
            <a:cxnLst/>
            <a:rect l="l" t="t" r="r" b="b"/>
            <a:pathLst>
              <a:path w="5086350" h="47625">
                <a:moveTo>
                  <a:pt x="5086350" y="0"/>
                </a:moveTo>
                <a:lnTo>
                  <a:pt x="0" y="0"/>
                </a:lnTo>
                <a:lnTo>
                  <a:pt x="0" y="47625"/>
                </a:lnTo>
                <a:lnTo>
                  <a:pt x="5086350" y="47625"/>
                </a:lnTo>
                <a:lnTo>
                  <a:pt x="50863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8487" y="459486"/>
            <a:ext cx="499935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WHO</a:t>
            </a:r>
            <a:r>
              <a:rPr dirty="0" sz="3200" spc="-310"/>
              <a:t> </a:t>
            </a:r>
            <a:r>
              <a:rPr dirty="0" sz="3200"/>
              <a:t>ARE</a:t>
            </a:r>
            <a:r>
              <a:rPr dirty="0" sz="3200" spc="-70"/>
              <a:t> </a:t>
            </a:r>
            <a:r>
              <a:rPr dirty="0" sz="3200"/>
              <a:t>THE</a:t>
            </a:r>
            <a:r>
              <a:rPr dirty="0" sz="3200" spc="-120"/>
              <a:t> </a:t>
            </a:r>
            <a:r>
              <a:rPr dirty="0" sz="3200"/>
              <a:t>END</a:t>
            </a:r>
            <a:r>
              <a:rPr dirty="0" sz="3200" spc="-60"/>
              <a:t> </a:t>
            </a:r>
            <a:r>
              <a:rPr dirty="0" sz="3200" spc="-10"/>
              <a:t>USERS?</a:t>
            </a:r>
            <a:endParaRPr sz="32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49642" y="1116833"/>
            <a:ext cx="8753475" cy="49764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 indent="238125">
              <a:lnSpc>
                <a:spcPct val="150400"/>
              </a:lnSpc>
              <a:spcBef>
                <a:spcPts val="130"/>
              </a:spcBef>
              <a:buSzPct val="95833"/>
              <a:buAutoNum type="arabicPeriod"/>
              <a:tabLst>
                <a:tab pos="250825" algn="l"/>
              </a:tabLst>
            </a:pP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Homeowners:</a:t>
            </a:r>
            <a:r>
              <a:rPr dirty="0" sz="2400" spc="-1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Individuals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looking</a:t>
            </a:r>
            <a:r>
              <a:rPr dirty="0" sz="2400" spc="-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redesign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or</a:t>
            </a:r>
            <a:r>
              <a:rPr dirty="0" sz="2400" spc="-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renovate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2400" spc="-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living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spaces,</a:t>
            </a:r>
            <a:r>
              <a:rPr dirty="0" sz="2400" spc="-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including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houses,</a:t>
            </a:r>
            <a:r>
              <a:rPr dirty="0" sz="2400" spc="-1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apartments,</a:t>
            </a:r>
            <a:r>
              <a:rPr dirty="0" sz="2400" spc="-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or</a:t>
            </a:r>
            <a:r>
              <a:rPr dirty="0" sz="2400" spc="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condominiums.</a:t>
            </a:r>
            <a:r>
              <a:rPr dirty="0" sz="2400" spc="-2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Sample: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Sarah,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young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professional,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wants</a:t>
            </a:r>
            <a:r>
              <a:rPr dirty="0" sz="2400" spc="-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update</a:t>
            </a:r>
            <a:r>
              <a:rPr dirty="0" sz="2400" spc="-11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her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apartment's</a:t>
            </a:r>
            <a:r>
              <a:rPr dirty="0" sz="2400" spc="-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interior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reflect</a:t>
            </a:r>
            <a:r>
              <a:rPr dirty="0" sz="2400" spc="-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her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modern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aesthetic</a:t>
            </a:r>
            <a:r>
              <a:rPr dirty="0" sz="240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maximize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space</a:t>
            </a:r>
            <a:r>
              <a:rPr dirty="0" sz="2400" spc="-1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efficiency.</a:t>
            </a:r>
            <a:endParaRPr sz="2400">
              <a:latin typeface="Calibri"/>
              <a:cs typeface="Calibri"/>
            </a:endParaRPr>
          </a:p>
          <a:p>
            <a:pPr marL="12700" marR="95250" indent="-635">
              <a:lnSpc>
                <a:spcPct val="149900"/>
              </a:lnSpc>
              <a:spcBef>
                <a:spcPts val="35"/>
              </a:spcBef>
              <a:buSzPct val="95833"/>
              <a:buAutoNum type="arabicPeriod"/>
              <a:tabLst>
                <a:tab pos="250190" algn="l"/>
              </a:tabLst>
            </a:pP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Interior</a:t>
            </a:r>
            <a:r>
              <a:rPr dirty="0" sz="2400" spc="-4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Designers:</a:t>
            </a:r>
            <a:r>
              <a:rPr dirty="0" sz="2400" spc="-4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Professionals</a:t>
            </a:r>
            <a:r>
              <a:rPr dirty="0" sz="2400" spc="-11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specializing</a:t>
            </a:r>
            <a:r>
              <a:rPr dirty="0" sz="240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 residential</a:t>
            </a:r>
            <a:r>
              <a:rPr dirty="0" sz="2400" spc="-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or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commercial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interior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design,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seeking</a:t>
            </a:r>
            <a:r>
              <a:rPr dirty="0" sz="240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innovative</a:t>
            </a:r>
            <a:r>
              <a:rPr dirty="0" sz="2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tools</a:t>
            </a:r>
            <a:r>
              <a:rPr dirty="0" sz="2400" spc="-1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streamline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240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process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enhance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client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collaboration.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Sample:</a:t>
            </a:r>
            <a:r>
              <a:rPr dirty="0" sz="2400" spc="-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Alex,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an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experienced</a:t>
            </a:r>
            <a:r>
              <a:rPr dirty="0" sz="2400" spc="-1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interior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designer,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needs</a:t>
            </a:r>
            <a:r>
              <a:rPr dirty="0" sz="2400" spc="-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digital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platform</a:t>
            </a:r>
            <a:r>
              <a:rPr dirty="0" sz="2400" spc="-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visualize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concepts</a:t>
            </a:r>
            <a:r>
              <a:rPr dirty="0" sz="2400" spc="-2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present</a:t>
            </a:r>
            <a:r>
              <a:rPr dirty="0" sz="2400" spc="-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them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clients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effectively.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617" y="247649"/>
            <a:ext cx="514985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-10"/>
              <a:t>W</a:t>
            </a:r>
            <a:r>
              <a:rPr dirty="0" u="sng" sz="3200" spc="-10">
                <a:uFill>
                  <a:solidFill>
                    <a:srgbClr val="2C83C3"/>
                  </a:solidFill>
                </a:uFill>
              </a:rPr>
              <a:t>HO</a:t>
            </a:r>
            <a:r>
              <a:rPr dirty="0" u="sng" sz="3200" spc="-310">
                <a:uFill>
                  <a:solidFill>
                    <a:srgbClr val="2C83C3"/>
                  </a:solidFill>
                </a:uFill>
              </a:rPr>
              <a:t> </a:t>
            </a:r>
            <a:r>
              <a:rPr dirty="0" u="sng" sz="3200">
                <a:uFill>
                  <a:solidFill>
                    <a:srgbClr val="2C83C3"/>
                  </a:solidFill>
                </a:uFill>
              </a:rPr>
              <a:t>ARE</a:t>
            </a:r>
            <a:r>
              <a:rPr dirty="0" u="sng" sz="3200" spc="-70">
                <a:uFill>
                  <a:solidFill>
                    <a:srgbClr val="2C83C3"/>
                  </a:solidFill>
                </a:uFill>
              </a:rPr>
              <a:t> </a:t>
            </a:r>
            <a:r>
              <a:rPr dirty="0" u="sng" sz="3200">
                <a:uFill>
                  <a:solidFill>
                    <a:srgbClr val="2C83C3"/>
                  </a:solidFill>
                </a:uFill>
              </a:rPr>
              <a:t>THE</a:t>
            </a:r>
            <a:r>
              <a:rPr dirty="0" u="sng" sz="3200" spc="-120">
                <a:uFill>
                  <a:solidFill>
                    <a:srgbClr val="2C83C3"/>
                  </a:solidFill>
                </a:uFill>
              </a:rPr>
              <a:t> </a:t>
            </a:r>
            <a:r>
              <a:rPr dirty="0" u="sng" sz="3200">
                <a:uFill>
                  <a:solidFill>
                    <a:srgbClr val="2C83C3"/>
                  </a:solidFill>
                </a:uFill>
              </a:rPr>
              <a:t>END</a:t>
            </a:r>
            <a:r>
              <a:rPr dirty="0" u="sng" sz="3200" spc="-50">
                <a:uFill>
                  <a:solidFill>
                    <a:srgbClr val="2C83C3"/>
                  </a:solidFill>
                </a:uFill>
              </a:rPr>
              <a:t> </a:t>
            </a:r>
            <a:r>
              <a:rPr dirty="0" u="sng" sz="3200" spc="-10">
                <a:uFill>
                  <a:solidFill>
                    <a:srgbClr val="2C83C3"/>
                  </a:solidFill>
                </a:uFill>
              </a:rPr>
              <a:t>USERS?</a:t>
            </a:r>
            <a:r>
              <a:rPr dirty="0" u="sng" sz="3200" spc="800">
                <a:uFill>
                  <a:solidFill>
                    <a:srgbClr val="2C83C3"/>
                  </a:solidFill>
                </a:uFill>
              </a:rPr>
              <a:t> </a:t>
            </a:r>
            <a:endParaRPr sz="3200"/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19467" y="887094"/>
            <a:ext cx="9136380" cy="56419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"/>
              </a:spcBef>
              <a:buAutoNum type="arabicPeriod" startAt="3"/>
              <a:tabLst>
                <a:tab pos="469900" algn="l"/>
              </a:tabLst>
            </a:pPr>
            <a:r>
              <a:rPr dirty="0" sz="2750" b="1">
                <a:solidFill>
                  <a:srgbClr val="0D0D0D"/>
                </a:solidFill>
                <a:latin typeface="Calibri"/>
                <a:cs typeface="Calibri"/>
              </a:rPr>
              <a:t>Real</a:t>
            </a:r>
            <a:r>
              <a:rPr dirty="0" sz="2750" spc="6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0D0D0D"/>
                </a:solidFill>
                <a:latin typeface="Calibri"/>
                <a:cs typeface="Calibri"/>
              </a:rPr>
              <a:t>Estate</a:t>
            </a:r>
            <a:r>
              <a:rPr dirty="0" sz="2750" spc="9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0D0D0D"/>
                </a:solidFill>
                <a:latin typeface="Calibri"/>
                <a:cs typeface="Calibri"/>
              </a:rPr>
              <a:t>Agents:</a:t>
            </a:r>
            <a:r>
              <a:rPr dirty="0" sz="2750" spc="10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Professionals</a:t>
            </a:r>
            <a:r>
              <a:rPr dirty="0" sz="2150" spc="1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involved</a:t>
            </a:r>
            <a:r>
              <a:rPr dirty="0" sz="2150" spc="1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dirty="0" sz="215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buying,</a:t>
            </a:r>
            <a:r>
              <a:rPr dirty="0" sz="2150" spc="1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selling,</a:t>
            </a:r>
            <a:r>
              <a:rPr dirty="0" sz="2150" spc="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or</a:t>
            </a:r>
            <a:r>
              <a:rPr dirty="0" sz="2150" spc="1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0D0D0D"/>
                </a:solidFill>
                <a:latin typeface="Calibri"/>
                <a:cs typeface="Calibri"/>
              </a:rPr>
              <a:t>leasing</a:t>
            </a:r>
            <a:endParaRPr sz="2150">
              <a:latin typeface="Calibri"/>
              <a:cs typeface="Calibri"/>
            </a:endParaRPr>
          </a:p>
          <a:p>
            <a:pPr marL="469900" marR="5080">
              <a:lnSpc>
                <a:spcPct val="153300"/>
              </a:lnSpc>
              <a:spcBef>
                <a:spcPts val="204"/>
              </a:spcBef>
            </a:pP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properties,</a:t>
            </a:r>
            <a:r>
              <a:rPr dirty="0" sz="2150" spc="2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requiring</a:t>
            </a:r>
            <a:r>
              <a:rPr dirty="0" sz="2150" spc="11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virtual</a:t>
            </a:r>
            <a:r>
              <a:rPr dirty="0" sz="215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staging</a:t>
            </a:r>
            <a:r>
              <a:rPr dirty="0" sz="2150" spc="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solutions</a:t>
            </a:r>
            <a:r>
              <a:rPr dirty="0" sz="2150" spc="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15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showcase</a:t>
            </a:r>
            <a:r>
              <a:rPr dirty="0" sz="2150" spc="2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properties</a:t>
            </a:r>
            <a:r>
              <a:rPr dirty="0" sz="2150" spc="1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 spc="-25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attract</a:t>
            </a:r>
            <a:r>
              <a:rPr dirty="0" sz="2150" spc="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potential</a:t>
            </a:r>
            <a:r>
              <a:rPr dirty="0" sz="2150" spc="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buyers</a:t>
            </a:r>
            <a:r>
              <a:rPr dirty="0" sz="2150" spc="1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or</a:t>
            </a:r>
            <a:r>
              <a:rPr dirty="0" sz="215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tenants.</a:t>
            </a:r>
            <a:r>
              <a:rPr dirty="0" sz="2150" spc="1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Sample:</a:t>
            </a:r>
            <a:r>
              <a:rPr dirty="0" sz="2150" spc="1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David,</a:t>
            </a:r>
            <a:r>
              <a:rPr dirty="0" sz="215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2150" spc="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real</a:t>
            </a:r>
            <a:r>
              <a:rPr dirty="0" sz="2150" spc="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estate</a:t>
            </a:r>
            <a:r>
              <a:rPr dirty="0" sz="2150" spc="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agent,</a:t>
            </a:r>
            <a:r>
              <a:rPr dirty="0" sz="2150" spc="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0D0D0D"/>
                </a:solidFill>
                <a:latin typeface="Calibri"/>
                <a:cs typeface="Calibri"/>
              </a:rPr>
              <a:t>seeks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15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enhance</a:t>
            </a:r>
            <a:r>
              <a:rPr dirty="0" sz="2150" spc="1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property</a:t>
            </a:r>
            <a:r>
              <a:rPr dirty="0" sz="2150" spc="1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listings</a:t>
            </a:r>
            <a:r>
              <a:rPr dirty="0" sz="215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by</a:t>
            </a:r>
            <a:r>
              <a:rPr dirty="0" sz="2150" spc="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virtually</a:t>
            </a:r>
            <a:r>
              <a:rPr dirty="0" sz="2150" spc="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staging</a:t>
            </a:r>
            <a:r>
              <a:rPr dirty="0" sz="215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empty</a:t>
            </a:r>
            <a:r>
              <a:rPr dirty="0" sz="2150" spc="1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homes</a:t>
            </a:r>
            <a:r>
              <a:rPr dirty="0" sz="2150" spc="1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15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help</a:t>
            </a:r>
            <a:r>
              <a:rPr dirty="0" sz="2150" spc="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0D0D0D"/>
                </a:solidFill>
                <a:latin typeface="Calibri"/>
                <a:cs typeface="Calibri"/>
              </a:rPr>
              <a:t>buyers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envision</a:t>
            </a:r>
            <a:r>
              <a:rPr dirty="0" sz="2150" spc="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2150" spc="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0D0D0D"/>
                </a:solidFill>
                <a:latin typeface="Calibri"/>
                <a:cs typeface="Calibri"/>
              </a:rPr>
              <a:t>potential.</a:t>
            </a:r>
            <a:endParaRPr sz="21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625"/>
              </a:spcBef>
              <a:buAutoNum type="arabicPeriod" startAt="4"/>
              <a:tabLst>
                <a:tab pos="469900" algn="l"/>
              </a:tabLst>
            </a:pPr>
            <a:r>
              <a:rPr dirty="0" sz="2750" b="1">
                <a:solidFill>
                  <a:srgbClr val="0D0D0D"/>
                </a:solidFill>
                <a:latin typeface="Calibri"/>
                <a:cs typeface="Calibri"/>
              </a:rPr>
              <a:t>Furniture</a:t>
            </a:r>
            <a:r>
              <a:rPr dirty="0" sz="2750" spc="5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0D0D0D"/>
                </a:solidFill>
                <a:latin typeface="Calibri"/>
                <a:cs typeface="Calibri"/>
              </a:rPr>
              <a:t>Retailers:</a:t>
            </a:r>
            <a:r>
              <a:rPr dirty="0" sz="2750" spc="-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Businesses</a:t>
            </a:r>
            <a:r>
              <a:rPr dirty="0" sz="2150" spc="2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offering</a:t>
            </a:r>
            <a:r>
              <a:rPr dirty="0" sz="2150" spc="1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furniture</a:t>
            </a:r>
            <a:r>
              <a:rPr dirty="0" sz="2150" spc="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150" spc="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decor</a:t>
            </a:r>
            <a:r>
              <a:rPr dirty="0" sz="2150" spc="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0D0D0D"/>
                </a:solidFill>
                <a:latin typeface="Calibri"/>
                <a:cs typeface="Calibri"/>
              </a:rPr>
              <a:t>products,</a:t>
            </a:r>
            <a:endParaRPr sz="2150">
              <a:latin typeface="Calibri"/>
              <a:cs typeface="Calibri"/>
            </a:endParaRPr>
          </a:p>
          <a:p>
            <a:pPr marL="469900" marR="36195">
              <a:lnSpc>
                <a:spcPct val="153600"/>
              </a:lnSpc>
              <a:spcBef>
                <a:spcPts val="125"/>
              </a:spcBef>
            </a:pP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seeking</a:t>
            </a:r>
            <a:r>
              <a:rPr dirty="0" sz="2150" spc="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15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provide</a:t>
            </a:r>
            <a:r>
              <a:rPr dirty="0" sz="2150" spc="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customers</a:t>
            </a:r>
            <a:r>
              <a:rPr dirty="0" sz="2150" spc="2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dirty="0" sz="215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interactive</a:t>
            </a:r>
            <a:r>
              <a:rPr dirty="0" sz="2150" spc="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tools</a:t>
            </a:r>
            <a:r>
              <a:rPr dirty="0" sz="215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15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visualize</a:t>
            </a:r>
            <a:r>
              <a:rPr dirty="0" sz="2150" spc="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 spc="-25">
                <a:solidFill>
                  <a:srgbClr val="0D0D0D"/>
                </a:solidFill>
                <a:latin typeface="Calibri"/>
                <a:cs typeface="Calibri"/>
              </a:rPr>
              <a:t>how</a:t>
            </a:r>
            <a:r>
              <a:rPr dirty="0" sz="2150" spc="5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products</a:t>
            </a:r>
            <a:r>
              <a:rPr dirty="0" sz="2150" spc="1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will</a:t>
            </a:r>
            <a:r>
              <a:rPr dirty="0" sz="215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look</a:t>
            </a:r>
            <a:r>
              <a:rPr dirty="0" sz="2150" spc="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dirty="0" sz="215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2150" spc="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homes.</a:t>
            </a:r>
            <a:r>
              <a:rPr dirty="0" sz="2150" spc="2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Sample:</a:t>
            </a:r>
            <a:r>
              <a:rPr dirty="0" sz="2150" spc="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Emily,</a:t>
            </a:r>
            <a:r>
              <a:rPr dirty="0" sz="215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2150" spc="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furniture</a:t>
            </a:r>
            <a:r>
              <a:rPr dirty="0" sz="2150" spc="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retailer,</a:t>
            </a:r>
            <a:r>
              <a:rPr dirty="0" sz="2150" spc="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aims</a:t>
            </a:r>
            <a:r>
              <a:rPr dirty="0" sz="215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 spc="-25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offer</a:t>
            </a:r>
            <a:r>
              <a:rPr dirty="0" sz="2150" spc="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2150" spc="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virtual</a:t>
            </a:r>
            <a:r>
              <a:rPr dirty="0" sz="215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showroom</a:t>
            </a:r>
            <a:r>
              <a:rPr dirty="0" sz="2150" spc="2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experience</a:t>
            </a:r>
            <a:r>
              <a:rPr dirty="0" sz="2150" spc="2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15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customers,</a:t>
            </a:r>
            <a:r>
              <a:rPr dirty="0" sz="2150" spc="2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allowing</a:t>
            </a:r>
            <a:r>
              <a:rPr dirty="0" sz="215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them</a:t>
            </a:r>
            <a:r>
              <a:rPr dirty="0" sz="2150" spc="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 spc="-25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150" spc="5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preview</a:t>
            </a:r>
            <a:r>
              <a:rPr dirty="0" sz="2150" spc="1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furniture</a:t>
            </a:r>
            <a:r>
              <a:rPr dirty="0" sz="2150" spc="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pieces</a:t>
            </a:r>
            <a:r>
              <a:rPr dirty="0" sz="2150" spc="1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dirty="0" sz="215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different</a:t>
            </a:r>
            <a:r>
              <a:rPr dirty="0" sz="2150" spc="1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room</a:t>
            </a:r>
            <a:r>
              <a:rPr dirty="0" sz="2150" spc="1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settings</a:t>
            </a:r>
            <a:r>
              <a:rPr dirty="0" sz="215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D0D0D"/>
                </a:solidFill>
                <a:latin typeface="Calibri"/>
                <a:cs typeface="Calibri"/>
              </a:rPr>
              <a:t>before</a:t>
            </a:r>
            <a:r>
              <a:rPr dirty="0" sz="2150" spc="1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0D0D0D"/>
                </a:solidFill>
                <a:latin typeface="Calibri"/>
                <a:cs typeface="Calibri"/>
              </a:rPr>
              <a:t>making</a:t>
            </a:r>
            <a:r>
              <a:rPr dirty="0" sz="2150" spc="5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0D0D0D"/>
                </a:solidFill>
                <a:latin typeface="Calibri"/>
                <a:cs typeface="Calibri"/>
              </a:rPr>
              <a:t>purchases.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1300" y="5029200"/>
            <a:ext cx="1143000" cy="112395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57175" y="400050"/>
            <a:ext cx="85725" cy="695325"/>
          </a:xfrm>
          <a:custGeom>
            <a:avLst/>
            <a:gdLst/>
            <a:ahLst/>
            <a:cxnLst/>
            <a:rect l="l" t="t" r="r" b="b"/>
            <a:pathLst>
              <a:path w="85725" h="695325">
                <a:moveTo>
                  <a:pt x="85725" y="0"/>
                </a:moveTo>
                <a:lnTo>
                  <a:pt x="0" y="0"/>
                </a:lnTo>
                <a:lnTo>
                  <a:pt x="0" y="695325"/>
                </a:lnTo>
                <a:lnTo>
                  <a:pt x="85725" y="695325"/>
                </a:lnTo>
                <a:lnTo>
                  <a:pt x="857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8599" rIns="0" bIns="0" rtlCol="0" vert="horz">
            <a:spAutoFit/>
          </a:bodyPr>
          <a:lstStyle/>
          <a:p>
            <a:pPr marL="174625">
              <a:lnSpc>
                <a:spcPct val="100000"/>
              </a:lnSpc>
              <a:spcBef>
                <a:spcPts val="125"/>
              </a:spcBef>
            </a:pPr>
            <a:r>
              <a:rPr dirty="0" sz="3200" spc="-40"/>
              <a:t>MY</a:t>
            </a:r>
            <a:r>
              <a:rPr dirty="0" sz="3200" spc="-254"/>
              <a:t> </a:t>
            </a:r>
            <a:r>
              <a:rPr dirty="0" sz="3200" spc="-10"/>
              <a:t>SOLUTION</a:t>
            </a:r>
            <a:r>
              <a:rPr dirty="0" sz="3200" spc="-495"/>
              <a:t> </a:t>
            </a:r>
            <a:r>
              <a:rPr dirty="0" sz="3200"/>
              <a:t>AND</a:t>
            </a:r>
            <a:r>
              <a:rPr dirty="0" sz="3200" spc="-25"/>
              <a:t> </a:t>
            </a:r>
            <a:r>
              <a:rPr dirty="0" sz="3200"/>
              <a:t>ITS</a:t>
            </a:r>
            <a:r>
              <a:rPr dirty="0" sz="3200" spc="-65"/>
              <a:t> </a:t>
            </a:r>
            <a:r>
              <a:rPr dirty="0" sz="3200" spc="-10"/>
              <a:t>VALUE</a:t>
            </a:r>
            <a:r>
              <a:rPr dirty="0" sz="3200" spc="-229"/>
              <a:t> </a:t>
            </a:r>
            <a:r>
              <a:rPr dirty="0" sz="3200" spc="-10"/>
              <a:t>PROPOSITION</a:t>
            </a:r>
            <a:endParaRPr sz="32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92455" y="1265872"/>
            <a:ext cx="9396730" cy="4789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08585">
              <a:lnSpc>
                <a:spcPct val="100400"/>
              </a:lnSpc>
              <a:spcBef>
                <a:spcPts val="90"/>
              </a:spcBef>
            </a:pP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dirty="0" sz="240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Virtual</a:t>
            </a:r>
            <a:r>
              <a:rPr dirty="0" sz="2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Interior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Assistant</a:t>
            </a:r>
            <a:r>
              <a:rPr dirty="0" sz="2400" spc="-1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is an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AI-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powered</a:t>
            </a:r>
            <a:r>
              <a:rPr dirty="0" sz="2400" spc="-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platform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designed</a:t>
            </a:r>
            <a:r>
              <a:rPr dirty="0" sz="2400" spc="-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revolutionize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interior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2400" spc="-11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process</a:t>
            </a:r>
            <a:r>
              <a:rPr dirty="0" sz="2400" spc="-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by</a:t>
            </a:r>
            <a:r>
              <a:rPr dirty="0" sz="2400" spc="-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offering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innovative</a:t>
            </a:r>
            <a:r>
              <a:rPr dirty="0" sz="2400" spc="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tools</a:t>
            </a:r>
            <a:r>
              <a:rPr dirty="0" sz="2400" spc="-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functionalities.</a:t>
            </a:r>
            <a:r>
              <a:rPr dirty="0" sz="2400" spc="-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dirty="0" sz="2400" spc="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solution,</a:t>
            </a:r>
            <a:r>
              <a:rPr dirty="0" sz="240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can:</a:t>
            </a:r>
            <a:endParaRPr sz="2400">
              <a:latin typeface="Calibri"/>
              <a:cs typeface="Calibri"/>
            </a:endParaRPr>
          </a:p>
          <a:p>
            <a:pPr marL="12700" marR="245745" indent="-635">
              <a:lnSpc>
                <a:spcPct val="100000"/>
              </a:lnSpc>
              <a:spcBef>
                <a:spcPts val="2900"/>
              </a:spcBef>
              <a:buSzPct val="95833"/>
              <a:buAutoNum type="arabicPeriod"/>
              <a:tabLst>
                <a:tab pos="250190" algn="l"/>
              </a:tabLst>
            </a:pP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Interactive</a:t>
            </a:r>
            <a:r>
              <a:rPr dirty="0" sz="2400" spc="-3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Room</a:t>
            </a:r>
            <a:r>
              <a:rPr dirty="0" sz="2400" spc="-6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Visualization:</a:t>
            </a:r>
            <a:r>
              <a:rPr dirty="0" sz="2400" spc="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2400" spc="-1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upload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floor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plans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room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dimensions,</a:t>
            </a:r>
            <a:r>
              <a:rPr dirty="0" sz="2400" spc="-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AI</a:t>
            </a:r>
            <a:r>
              <a:rPr dirty="0" sz="2400" spc="-1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algorithm</a:t>
            </a:r>
            <a:r>
              <a:rPr dirty="0" sz="2400" spc="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generates</a:t>
            </a:r>
            <a:r>
              <a:rPr dirty="0" sz="240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3D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models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space.</a:t>
            </a:r>
            <a:r>
              <a:rPr dirty="0" sz="2400" spc="-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They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then</a:t>
            </a:r>
            <a:r>
              <a:rPr dirty="0" sz="2400" spc="-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experiment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dirty="0" sz="2400" spc="-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various</a:t>
            </a:r>
            <a:r>
              <a:rPr dirty="0" sz="2400" spc="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furniture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layouts,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color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schemes,</a:t>
            </a:r>
            <a:r>
              <a:rPr dirty="0" sz="2400" spc="-1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decor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options</a:t>
            </a:r>
            <a:r>
              <a:rPr dirty="0" sz="2400" spc="-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dirty="0" sz="2400" spc="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realistic</a:t>
            </a:r>
            <a:r>
              <a:rPr dirty="0" sz="2400" spc="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virtual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environment.</a:t>
            </a:r>
            <a:endParaRPr sz="2400">
              <a:latin typeface="Calibri"/>
              <a:cs typeface="Calibri"/>
            </a:endParaRPr>
          </a:p>
          <a:p>
            <a:pPr marL="249554" indent="-238125">
              <a:lnSpc>
                <a:spcPts val="2855"/>
              </a:lnSpc>
              <a:buSzPct val="95833"/>
              <a:buAutoNum type="arabicPeriod"/>
              <a:tabLst>
                <a:tab pos="249554" algn="l"/>
              </a:tabLst>
            </a:pP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Personalized</a:t>
            </a:r>
            <a:r>
              <a:rPr dirty="0" sz="2400" spc="-114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2400" spc="-5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Recommendations:</a:t>
            </a:r>
            <a:r>
              <a:rPr dirty="0" sz="2400" spc="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dirty="0" sz="2400" spc="-1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platform</a:t>
            </a:r>
            <a:r>
              <a:rPr dirty="0" sz="240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leverages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machine</a:t>
            </a:r>
            <a:endParaRPr sz="2400">
              <a:latin typeface="Calibri"/>
              <a:cs typeface="Calibri"/>
            </a:endParaRPr>
          </a:p>
          <a:p>
            <a:pPr marL="12700" marR="205104">
              <a:lnSpc>
                <a:spcPct val="100000"/>
              </a:lnSpc>
              <a:spcBef>
                <a:spcPts val="50"/>
              </a:spcBef>
            </a:pP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learning</a:t>
            </a:r>
            <a:r>
              <a:rPr dirty="0" sz="24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algorithms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400" spc="-1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analyze</a:t>
            </a:r>
            <a:r>
              <a:rPr dirty="0" sz="2400" spc="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user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preferences,</a:t>
            </a:r>
            <a:r>
              <a:rPr dirty="0" sz="2400" spc="-11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style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choices,</a:t>
            </a:r>
            <a:r>
              <a:rPr dirty="0" sz="2400" spc="-1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budget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constraints.</a:t>
            </a:r>
            <a:r>
              <a:rPr dirty="0" sz="2400" spc="-1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It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provides personalized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recommendations,</a:t>
            </a:r>
            <a:r>
              <a:rPr dirty="0" sz="2400" spc="-1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suggesting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furniture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pieces,</a:t>
            </a:r>
            <a:r>
              <a:rPr dirty="0" sz="2400" spc="-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decor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accents,</a:t>
            </a:r>
            <a:r>
              <a:rPr dirty="0" sz="2400" spc="-1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layout</a:t>
            </a:r>
            <a:r>
              <a:rPr dirty="0" sz="2400" spc="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configurations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tailored</a:t>
            </a:r>
            <a:r>
              <a:rPr dirty="0" sz="2400" spc="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individual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tastes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requirements.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1300" y="5029200"/>
            <a:ext cx="1143000" cy="112395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57175" y="400050"/>
            <a:ext cx="85725" cy="695325"/>
          </a:xfrm>
          <a:custGeom>
            <a:avLst/>
            <a:gdLst/>
            <a:ahLst/>
            <a:cxnLst/>
            <a:rect l="l" t="t" r="r" b="b"/>
            <a:pathLst>
              <a:path w="85725" h="695325">
                <a:moveTo>
                  <a:pt x="85725" y="0"/>
                </a:moveTo>
                <a:lnTo>
                  <a:pt x="0" y="0"/>
                </a:lnTo>
                <a:lnTo>
                  <a:pt x="0" y="695325"/>
                </a:lnTo>
                <a:lnTo>
                  <a:pt x="85725" y="695325"/>
                </a:lnTo>
                <a:lnTo>
                  <a:pt x="857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8599" rIns="0" bIns="0" rtlCol="0" vert="horz">
            <a:spAutoFit/>
          </a:bodyPr>
          <a:lstStyle/>
          <a:p>
            <a:pPr marL="174625">
              <a:lnSpc>
                <a:spcPct val="100000"/>
              </a:lnSpc>
              <a:spcBef>
                <a:spcPts val="125"/>
              </a:spcBef>
            </a:pPr>
            <a:r>
              <a:rPr dirty="0" sz="3200" spc="-40"/>
              <a:t>MY</a:t>
            </a:r>
            <a:r>
              <a:rPr dirty="0" sz="3200" spc="-254"/>
              <a:t> </a:t>
            </a:r>
            <a:r>
              <a:rPr dirty="0" sz="3200" spc="-10"/>
              <a:t>SOLUTION</a:t>
            </a:r>
            <a:r>
              <a:rPr dirty="0" sz="3200" spc="-495"/>
              <a:t> </a:t>
            </a:r>
            <a:r>
              <a:rPr dirty="0" sz="3200"/>
              <a:t>AND</a:t>
            </a:r>
            <a:r>
              <a:rPr dirty="0" sz="3200" spc="-25"/>
              <a:t> </a:t>
            </a:r>
            <a:r>
              <a:rPr dirty="0" sz="3200"/>
              <a:t>ITS</a:t>
            </a:r>
            <a:r>
              <a:rPr dirty="0" sz="3200" spc="-65"/>
              <a:t> </a:t>
            </a:r>
            <a:r>
              <a:rPr dirty="0" sz="3200" spc="-10"/>
              <a:t>VALUE</a:t>
            </a:r>
            <a:r>
              <a:rPr dirty="0" sz="3200" spc="-229"/>
              <a:t> </a:t>
            </a:r>
            <a:r>
              <a:rPr dirty="0" sz="3200" spc="-10"/>
              <a:t>PROPOSITION</a:t>
            </a:r>
            <a:endParaRPr sz="32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92455" y="1265872"/>
            <a:ext cx="9381490" cy="4417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15240" indent="-457834">
              <a:lnSpc>
                <a:spcPct val="100099"/>
              </a:lnSpc>
              <a:spcBef>
                <a:spcPts val="100"/>
              </a:spcBef>
              <a:buAutoNum type="arabicPeriod" startAt="3"/>
              <a:tabLst>
                <a:tab pos="469900" algn="l"/>
              </a:tabLst>
            </a:pP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Collaborative</a:t>
            </a:r>
            <a:r>
              <a:rPr dirty="0" sz="2400" spc="-1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2400" spc="-7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Experience:</a:t>
            </a:r>
            <a:r>
              <a:rPr dirty="0" sz="2400" spc="-2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2400" spc="-1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dirty="0" sz="2400" spc="-1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collaborate with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interior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designers,</a:t>
            </a:r>
            <a:r>
              <a:rPr dirty="0" sz="2400" spc="-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friends,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or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family</a:t>
            </a:r>
            <a:r>
              <a:rPr dirty="0" sz="2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members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real-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time,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sharing</a:t>
            </a:r>
            <a:r>
              <a:rPr dirty="0" sz="2400" spc="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2400" spc="-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ideas,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making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revisions,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providing</a:t>
            </a:r>
            <a:r>
              <a:rPr dirty="0" sz="2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feedback</a:t>
            </a:r>
            <a:r>
              <a:rPr dirty="0" sz="2400" spc="-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within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11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platform.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This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collaborative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approach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fosters</a:t>
            </a:r>
            <a:r>
              <a:rPr dirty="0" sz="2400" spc="-1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creativity,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enhances</a:t>
            </a:r>
            <a:r>
              <a:rPr dirty="0" sz="2400" spc="-1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communication,</a:t>
            </a:r>
            <a:r>
              <a:rPr dirty="0" sz="2400" spc="6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ensures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that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final</a:t>
            </a:r>
            <a:r>
              <a:rPr dirty="0" sz="2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reflects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collective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vision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all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stakeholders.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ts val="2850"/>
              </a:lnSpc>
              <a:buAutoNum type="arabicPeriod" startAt="3"/>
              <a:tabLst>
                <a:tab pos="469900" algn="l"/>
              </a:tabLst>
            </a:pP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Seamless</a:t>
            </a:r>
            <a:r>
              <a:rPr dirty="0" sz="2400" spc="-5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Integration</a:t>
            </a:r>
            <a:r>
              <a:rPr dirty="0" sz="2400" spc="-1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dirty="0" sz="2400" spc="-9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Retail</a:t>
            </a:r>
            <a:r>
              <a:rPr dirty="0" sz="2400" spc="-5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0D0D"/>
                </a:solidFill>
                <a:latin typeface="Calibri"/>
                <a:cs typeface="Calibri"/>
              </a:rPr>
              <a:t>Partners:</a:t>
            </a:r>
            <a:r>
              <a:rPr dirty="0" sz="2400" spc="-2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platform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integrates</a:t>
            </a:r>
            <a:endParaRPr sz="2400">
              <a:latin typeface="Calibri"/>
              <a:cs typeface="Calibri"/>
            </a:endParaRPr>
          </a:p>
          <a:p>
            <a:pPr marL="469900" marR="5080">
              <a:lnSpc>
                <a:spcPct val="99700"/>
              </a:lnSpc>
              <a:spcBef>
                <a:spcPts val="55"/>
              </a:spcBef>
            </a:pP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leading</a:t>
            </a:r>
            <a:r>
              <a:rPr dirty="0" sz="2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furniture</a:t>
            </a:r>
            <a:r>
              <a:rPr dirty="0" sz="2400" spc="-1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retailers</a:t>
            </a:r>
            <a:r>
              <a:rPr dirty="0" sz="2400" spc="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decor</a:t>
            </a:r>
            <a:r>
              <a:rPr dirty="0" sz="240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brands,</a:t>
            </a:r>
            <a:r>
              <a:rPr dirty="0" sz="2400" spc="-1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allowing</a:t>
            </a:r>
            <a:r>
              <a:rPr dirty="0" sz="2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browse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catalogs,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visualize</a:t>
            </a:r>
            <a:r>
              <a:rPr dirty="0" sz="2400" spc="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products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dirty="0" sz="2400" spc="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virtual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spaces,</a:t>
            </a:r>
            <a:r>
              <a:rPr dirty="0" sz="2400" spc="-1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purchase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items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directly</a:t>
            </a:r>
            <a:r>
              <a:rPr dirty="0" sz="24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through</a:t>
            </a:r>
            <a:r>
              <a:rPr dirty="0" sz="240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platform.</a:t>
            </a:r>
            <a:r>
              <a:rPr dirty="0" sz="2400" spc="-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This</a:t>
            </a:r>
            <a:r>
              <a:rPr dirty="0" sz="2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seamless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integration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streamlines</a:t>
            </a:r>
            <a:r>
              <a:rPr dirty="0" sz="2400" spc="-11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shopping</a:t>
            </a:r>
            <a:r>
              <a:rPr dirty="0" sz="2400" spc="-1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experience,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eliminates guesswork,</a:t>
            </a:r>
            <a:r>
              <a:rPr dirty="0" sz="2400" spc="-1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ensures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that users</a:t>
            </a:r>
            <a:r>
              <a:rPr dirty="0" sz="240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easily</a:t>
            </a:r>
            <a:r>
              <a:rPr dirty="0" sz="24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acquire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products</a:t>
            </a:r>
            <a:r>
              <a:rPr dirty="0" sz="2400" spc="-1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they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love.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2024-04-05T11:24:54Z</dcterms:created>
  <dcterms:modified xsi:type="dcterms:W3CDTF">2024-04-05T11:24:54Z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LastSaved">
    <vt:filetime>2024-04-05T00:00:00Z</vt:filetime>
  </property>
</Properties>
</file>