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4626" y="966787"/>
            <a:ext cx="6136005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725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05051" y="595312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3676650"/>
                  </a:moveTo>
                  <a:lnTo>
                    <a:pt x="0" y="367665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3676650"/>
                  </a:lnTo>
                  <a:close/>
                </a:path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296025" y="2286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805051" y="595312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5" y="200063"/>
              <a:ext cx="8386826" cy="46814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2150" y="823912"/>
              <a:ext cx="6981825" cy="3448050"/>
            </a:xfrm>
            <a:custGeom>
              <a:avLst/>
              <a:gdLst/>
              <a:ahLst/>
              <a:cxnLst/>
              <a:rect l="l" t="t" r="r" b="b"/>
              <a:pathLst>
                <a:path w="6981825" h="3448050">
                  <a:moveTo>
                    <a:pt x="6981825" y="0"/>
                  </a:moveTo>
                  <a:lnTo>
                    <a:pt x="0" y="0"/>
                  </a:lnTo>
                  <a:lnTo>
                    <a:pt x="0" y="3448050"/>
                  </a:lnTo>
                  <a:lnTo>
                    <a:pt x="6981825" y="344805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62150" y="823912"/>
              <a:ext cx="6981825" cy="3448050"/>
            </a:xfrm>
            <a:custGeom>
              <a:avLst/>
              <a:gdLst/>
              <a:ahLst/>
              <a:cxnLst/>
              <a:rect l="l" t="t" r="r" b="b"/>
              <a:pathLst>
                <a:path w="6981825" h="3448050">
                  <a:moveTo>
                    <a:pt x="0" y="3448050"/>
                  </a:moveTo>
                  <a:lnTo>
                    <a:pt x="6981825" y="3448050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48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NEXT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2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EMPLOYABILITY</a:t>
            </a:r>
            <a:r>
              <a:rPr sz="2000" b="1" spc="-114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61D22"/>
                </a:solidFill>
                <a:latin typeface="Arial"/>
                <a:cs typeface="Arial"/>
              </a:rPr>
              <a:t>PROGRAM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-13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future-ready</a:t>
            </a:r>
            <a:r>
              <a:rPr sz="2000" spc="-9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601" y="3518852"/>
            <a:ext cx="9715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Team </a:t>
            </a:r>
            <a:r>
              <a:rPr sz="1200" spc="-20" dirty="0">
                <a:latin typeface="Times New Roman"/>
                <a:cs typeface="Times New Roman"/>
              </a:rPr>
              <a:t>Members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3982" y="3779583"/>
            <a:ext cx="2515618" cy="4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Student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:SANTHIYA.S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200" spc="-10" dirty="0" smtClean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>
                <a:latin typeface="Times New Roman"/>
                <a:cs typeface="Times New Roman"/>
              </a:rPr>
              <a:t>:</a:t>
            </a:r>
            <a:r>
              <a:rPr sz="1200" spc="-10" smtClean="0">
                <a:latin typeface="Times New Roman"/>
                <a:cs typeface="Times New Roman"/>
              </a:rPr>
              <a:t>8226211040</a:t>
            </a:r>
            <a:r>
              <a:rPr lang="en-US" sz="1200" spc="-10" smtClean="0">
                <a:latin typeface="Times New Roman"/>
                <a:cs typeface="Times New Roman"/>
              </a:rPr>
              <a:t>36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5025" y="3719576"/>
            <a:ext cx="5456555" cy="200025"/>
          </a:xfrm>
          <a:custGeom>
            <a:avLst/>
            <a:gdLst/>
            <a:ahLst/>
            <a:cxnLst/>
            <a:rect l="l" t="t" r="r" b="b"/>
            <a:pathLst>
              <a:path w="5456555" h="200025">
                <a:moveTo>
                  <a:pt x="0" y="0"/>
                </a:moveTo>
                <a:lnTo>
                  <a:pt x="1986534" y="0"/>
                </a:lnTo>
              </a:path>
              <a:path w="5456555" h="200025">
                <a:moveTo>
                  <a:pt x="4095750" y="199961"/>
                </a:moveTo>
                <a:lnTo>
                  <a:pt x="5456047" y="199961"/>
                </a:lnTo>
              </a:path>
            </a:pathLst>
          </a:custGeom>
          <a:ln w="317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644515" y="3543617"/>
            <a:ext cx="97599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College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Name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9429" y="3734434"/>
            <a:ext cx="17875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ARIFA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INSTITUTE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9429" y="3943984"/>
            <a:ext cx="12547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Times New Roman"/>
                <a:cs typeface="Times New Roman"/>
              </a:rPr>
              <a:t>TECHNOLOGY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38325" y="1209675"/>
            <a:ext cx="5295900" cy="704850"/>
            <a:chOff x="1838325" y="1209675"/>
            <a:chExt cx="5295900" cy="70485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9602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28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1162050"/>
            <a:ext cx="9139555" cy="3714750"/>
            <a:chOff x="4763" y="1162050"/>
            <a:chExt cx="9139555" cy="3714750"/>
          </a:xfrm>
        </p:grpSpPr>
        <p:sp>
          <p:nvSpPr>
            <p:cNvPr id="5" name="object 5"/>
            <p:cNvSpPr/>
            <p:nvPr/>
          </p:nvSpPr>
          <p:spPr>
            <a:xfrm>
              <a:off x="4763" y="4676775"/>
              <a:ext cx="9139555" cy="9525"/>
            </a:xfrm>
            <a:custGeom>
              <a:avLst/>
              <a:gdLst/>
              <a:ahLst/>
              <a:cxnLst/>
              <a:rect l="l" t="t" r="r" b="b"/>
              <a:pathLst>
                <a:path w="9139555" h="9525">
                  <a:moveTo>
                    <a:pt x="0" y="9525"/>
                  </a:moveTo>
                  <a:lnTo>
                    <a:pt x="9139236" y="9525"/>
                  </a:lnTo>
                  <a:lnTo>
                    <a:pt x="913923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1162050"/>
              <a:ext cx="6667500" cy="3714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590" y="586740"/>
            <a:ext cx="148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40" dirty="0">
                <a:solidFill>
                  <a:srgbClr val="000000"/>
                </a:solidFill>
              </a:rPr>
              <a:t>Homepage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95425"/>
            <a:ext cx="60960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Arial"/>
                <a:cs typeface="Arial"/>
              </a:rPr>
              <a:t>About-</a:t>
            </a:r>
            <a:r>
              <a:rPr sz="1400" b="1" spc="-10" dirty="0">
                <a:latin typeface="Arial"/>
                <a:cs typeface="Arial"/>
              </a:rPr>
              <a:t>Us-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1571625"/>
            <a:ext cx="681990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L="3987800">
              <a:lnSpc>
                <a:spcPct val="100000"/>
              </a:lnSpc>
              <a:spcBef>
                <a:spcPts val="1875"/>
              </a:spcBef>
            </a:pPr>
            <a:r>
              <a:rPr sz="1400" b="1" dirty="0">
                <a:latin typeface="Arial"/>
                <a:cs typeface="Arial"/>
              </a:rPr>
              <a:t>Service-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1085850"/>
            <a:ext cx="64579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Arial"/>
                <a:cs typeface="Arial"/>
              </a:rPr>
              <a:t>Departments-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266825"/>
            <a:ext cx="6991350" cy="30772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Arial"/>
                <a:cs typeface="Arial"/>
              </a:rPr>
              <a:t>Blog-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1390650"/>
            <a:ext cx="66579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55" y="688022"/>
            <a:ext cx="9066530" cy="2087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Times New Roman"/>
                <a:cs typeface="Times New Roman"/>
              </a:rPr>
              <a:t>Future</a:t>
            </a:r>
            <a:r>
              <a:rPr sz="1550" b="1" spc="114" dirty="0">
                <a:solidFill>
                  <a:srgbClr val="203062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Times New Roman"/>
                <a:cs typeface="Times New Roman"/>
              </a:rPr>
              <a:t>Enhancements</a:t>
            </a:r>
            <a:r>
              <a:rPr sz="155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099185" marR="5080">
              <a:lnSpc>
                <a:spcPts val="1650"/>
              </a:lnSpc>
            </a:pPr>
            <a:r>
              <a:rPr sz="1400" spc="-35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Updates: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poll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technologies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WebSockets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instant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outcomes.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91869" marR="825500">
              <a:lnSpc>
                <a:spcPct val="100699"/>
              </a:lnSpc>
            </a:pPr>
            <a:r>
              <a:rPr sz="1400" dirty="0">
                <a:latin typeface="Times New Roman"/>
                <a:cs typeface="Times New Roman"/>
              </a:rPr>
              <a:t>Enhanced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Measures: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two-</a:t>
            </a:r>
            <a:r>
              <a:rPr sz="1400" dirty="0">
                <a:latin typeface="Times New Roman"/>
                <a:cs typeface="Times New Roman"/>
              </a:rPr>
              <a:t>factor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authentication </a:t>
            </a:r>
            <a:r>
              <a:rPr sz="1400" dirty="0">
                <a:latin typeface="Times New Roman"/>
                <a:cs typeface="Times New Roman"/>
              </a:rPr>
              <a:t>(2FA)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encrypted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channels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safeguard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prevent</a:t>
            </a:r>
            <a:r>
              <a:rPr sz="1400" spc="5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unauthorized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access.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3563302"/>
            <a:ext cx="7505700" cy="673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Mechanisms: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gather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voting </a:t>
            </a:r>
            <a:r>
              <a:rPr sz="1400" dirty="0">
                <a:latin typeface="Times New Roman"/>
                <a:cs typeface="Times New Roman"/>
              </a:rPr>
              <a:t>experience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identify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improvement.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could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surveys,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ratings,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comment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sections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poll.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32283"/>
            <a:ext cx="7875270" cy="33178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 dirty="0">
              <a:latin typeface="Arial"/>
              <a:cs typeface="Arial"/>
            </a:endParaRPr>
          </a:p>
          <a:p>
            <a:pPr marL="1482090" marR="5080">
              <a:lnSpc>
                <a:spcPct val="100099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conclusion,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web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Django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framework </a:t>
            </a: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 for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 </a:t>
            </a:r>
            <a:r>
              <a:rPr sz="1400" spc="-10" dirty="0">
                <a:latin typeface="Times New Roman"/>
                <a:cs typeface="Times New Roman"/>
              </a:rPr>
              <a:t>processes.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practices,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secure </a:t>
            </a:r>
            <a:r>
              <a:rPr sz="1400" spc="-20" dirty="0">
                <a:latin typeface="Times New Roman"/>
                <a:cs typeface="Times New Roman"/>
              </a:rPr>
              <a:t>authentication,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user-friendly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interfaces,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reliable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platform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participate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polls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surveys.By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addressing challenges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integrity,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scalability,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Django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framework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enables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confidentiality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integrity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voting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while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handling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volumes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concurrent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ease.As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technology continues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evolve,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enhancements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35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updates,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security </a:t>
            </a:r>
            <a:r>
              <a:rPr sz="1400" dirty="0">
                <a:latin typeface="Times New Roman"/>
                <a:cs typeface="Times New Roman"/>
              </a:rPr>
              <a:t>measures,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integration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external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mechanisms,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gamification features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promise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elevate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experience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engagement.In </a:t>
            </a:r>
            <a:r>
              <a:rPr sz="1400" dirty="0">
                <a:latin typeface="Times New Roman"/>
                <a:cs typeface="Times New Roman"/>
              </a:rPr>
              <a:t>essence,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developed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Django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meets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immediate </a:t>
            </a:r>
            <a:r>
              <a:rPr sz="1400" dirty="0">
                <a:latin typeface="Times New Roman"/>
                <a:cs typeface="Times New Roman"/>
              </a:rPr>
              <a:t>needs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organizations,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communities,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businesses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lays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foundation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continuous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improvement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innovation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online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voting.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Arial MT"/>
                <a:cs typeface="Arial MT"/>
              </a:rPr>
              <a:t>Source</a:t>
            </a:r>
            <a:r>
              <a:rPr sz="950" spc="16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:</a:t>
            </a:r>
            <a:endParaRPr sz="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-65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34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4651" y="1073530"/>
            <a:ext cx="4304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sz="2000" b="1" spc="-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3063"/>
                </a:solidFill>
                <a:latin typeface="Arial"/>
                <a:cs typeface="Arial"/>
              </a:rPr>
              <a:t>PROJECT </a:t>
            </a:r>
            <a:r>
              <a:rPr sz="2000" b="1" spc="-10" dirty="0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4087" y="3030601"/>
            <a:ext cx="7245984" cy="558800"/>
            <a:chOff x="954087" y="3030601"/>
            <a:chExt cx="7245984" cy="558800"/>
          </a:xfrm>
        </p:grpSpPr>
        <p:sp>
          <p:nvSpPr>
            <p:cNvPr id="6" name="object 6"/>
            <p:cNvSpPr/>
            <p:nvPr/>
          </p:nvSpPr>
          <p:spPr>
            <a:xfrm>
              <a:off x="966787" y="3043301"/>
              <a:ext cx="7220584" cy="533400"/>
            </a:xfrm>
            <a:custGeom>
              <a:avLst/>
              <a:gdLst/>
              <a:ahLst/>
              <a:cxnLst/>
              <a:rect l="l" t="t" r="r" b="b"/>
              <a:pathLst>
                <a:path w="7220584" h="533400">
                  <a:moveTo>
                    <a:pt x="7131113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31113" y="533400"/>
                  </a:lnTo>
                  <a:lnTo>
                    <a:pt x="7165685" y="526403"/>
                  </a:lnTo>
                  <a:lnTo>
                    <a:pt x="7193946" y="507333"/>
                  </a:lnTo>
                  <a:lnTo>
                    <a:pt x="7213016" y="479071"/>
                  </a:lnTo>
                  <a:lnTo>
                    <a:pt x="7220013" y="444500"/>
                  </a:lnTo>
                  <a:lnTo>
                    <a:pt x="7220013" y="88900"/>
                  </a:lnTo>
                  <a:lnTo>
                    <a:pt x="7213016" y="54274"/>
                  </a:lnTo>
                  <a:lnTo>
                    <a:pt x="7193946" y="26019"/>
                  </a:lnTo>
                  <a:lnTo>
                    <a:pt x="7165685" y="6979"/>
                  </a:lnTo>
                  <a:lnTo>
                    <a:pt x="7131113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6787" y="3043301"/>
              <a:ext cx="7220584" cy="533400"/>
            </a:xfrm>
            <a:custGeom>
              <a:avLst/>
              <a:gdLst/>
              <a:ahLst/>
              <a:cxnLst/>
              <a:rect l="l" t="t" r="r" b="b"/>
              <a:pathLst>
                <a:path w="7220584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7131113" y="0"/>
                  </a:lnTo>
                  <a:lnTo>
                    <a:pt x="7165685" y="6979"/>
                  </a:lnTo>
                  <a:lnTo>
                    <a:pt x="7193946" y="26019"/>
                  </a:lnTo>
                  <a:lnTo>
                    <a:pt x="7213016" y="54274"/>
                  </a:lnTo>
                  <a:lnTo>
                    <a:pt x="7220013" y="88900"/>
                  </a:lnTo>
                  <a:lnTo>
                    <a:pt x="7220013" y="444500"/>
                  </a:lnTo>
                  <a:lnTo>
                    <a:pt x="7213016" y="479071"/>
                  </a:lnTo>
                  <a:lnTo>
                    <a:pt x="7193946" y="507333"/>
                  </a:lnTo>
                  <a:lnTo>
                    <a:pt x="7165685" y="526403"/>
                  </a:lnTo>
                  <a:lnTo>
                    <a:pt x="7131113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7099" y="2687256"/>
            <a:ext cx="6285865" cy="766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VOTING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DJANGO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FRAMEWORK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588" y="3998340"/>
            <a:ext cx="6323330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9000"/>
              </a:lnSpc>
              <a:spcBef>
                <a:spcPts val="95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55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87" y="547306"/>
            <a:ext cx="7962900" cy="3195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Times New Roman"/>
                <a:cs typeface="Times New Roman"/>
              </a:rPr>
              <a:t>Abstract</a:t>
            </a:r>
            <a:endParaRPr sz="1550" dirty="0">
              <a:latin typeface="Times New Roman"/>
              <a:cs typeface="Times New Roman"/>
            </a:endParaRPr>
          </a:p>
          <a:p>
            <a:pPr marL="1184275" indent="-256540">
              <a:lnSpc>
                <a:spcPct val="100000"/>
              </a:lnSpc>
              <a:spcBef>
                <a:spcPts val="20"/>
              </a:spcBef>
              <a:buClr>
                <a:srgbClr val="203062"/>
              </a:buClr>
              <a:buFont typeface="Times New Roman"/>
              <a:buAutoNum type="arabicPeriod"/>
              <a:tabLst>
                <a:tab pos="1184275" algn="l"/>
              </a:tabLst>
            </a:pPr>
            <a:r>
              <a:rPr sz="1550" dirty="0">
                <a:latin typeface="Times New Roman"/>
                <a:cs typeface="Times New Roman"/>
              </a:rPr>
              <a:t>Purpose:DevelopingDjango-based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web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app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secure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online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voting.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 marL="1079500" indent="-160020">
              <a:lnSpc>
                <a:spcPct val="100000"/>
              </a:lnSpc>
              <a:buClr>
                <a:srgbClr val="203062"/>
              </a:buClr>
              <a:buSzPct val="93548"/>
              <a:buAutoNum type="arabicPeriod"/>
              <a:tabLst>
                <a:tab pos="1079500" algn="l"/>
              </a:tabLst>
            </a:pPr>
            <a:r>
              <a:rPr sz="1550" dirty="0">
                <a:latin typeface="Times New Roman"/>
                <a:cs typeface="Times New Roman"/>
              </a:rPr>
              <a:t>Features: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User-friendly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interface,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candidate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nomination,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secure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ballot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casting.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 marL="12700" marR="824865" indent="1115060">
              <a:lnSpc>
                <a:spcPct val="104900"/>
              </a:lnSpc>
              <a:buAutoNum type="arabicPeriod"/>
              <a:tabLst>
                <a:tab pos="1127760" algn="l"/>
              </a:tabLst>
            </a:pPr>
            <a:r>
              <a:rPr sz="1550" dirty="0">
                <a:latin typeface="Times New Roman"/>
                <a:cs typeface="Times New Roman"/>
              </a:rPr>
              <a:t>Security: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Implementation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encryption,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authentication,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authorization mechanisms.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 marL="1127760" indent="-200025">
              <a:lnSpc>
                <a:spcPct val="100000"/>
              </a:lnSpc>
              <a:buAutoNum type="arabicPeriod"/>
              <a:tabLst>
                <a:tab pos="1127760" algn="l"/>
              </a:tabLst>
            </a:pPr>
            <a:r>
              <a:rPr sz="1550" dirty="0">
                <a:latin typeface="Times New Roman"/>
                <a:cs typeface="Times New Roman"/>
              </a:rPr>
              <a:t>Scalability: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Designed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 handle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varying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election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sizes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loads.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 marL="1127760" indent="-200025">
              <a:lnSpc>
                <a:spcPct val="100000"/>
              </a:lnSpc>
              <a:buAutoNum type="arabicPeriod"/>
              <a:tabLst>
                <a:tab pos="1127760" algn="l"/>
              </a:tabLst>
            </a:pPr>
            <a:r>
              <a:rPr sz="1550" dirty="0">
                <a:latin typeface="Times New Roman"/>
                <a:cs typeface="Times New Roman"/>
              </a:rPr>
              <a:t>Impact: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Enhancing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democratic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processes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through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accessible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transparent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voting.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7345045" cy="3840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Times New Roman"/>
                <a:cs typeface="Times New Roman"/>
              </a:rPr>
              <a:t>Problem</a:t>
            </a:r>
            <a:r>
              <a:rPr sz="1550" b="1" spc="204" dirty="0">
                <a:solidFill>
                  <a:srgbClr val="203062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Times New Roman"/>
                <a:cs typeface="Times New Roman"/>
              </a:rPr>
              <a:t>Statement</a:t>
            </a:r>
            <a:endParaRPr sz="1550" dirty="0">
              <a:latin typeface="Times New Roman"/>
              <a:cs typeface="Times New Roman"/>
            </a:endParaRPr>
          </a:p>
          <a:p>
            <a:pPr marL="1856105">
              <a:lnSpc>
                <a:spcPts val="1664"/>
              </a:lnSpc>
              <a:spcBef>
                <a:spcPts val="1185"/>
              </a:spcBef>
            </a:pPr>
            <a:r>
              <a:rPr sz="1400" dirty="0">
                <a:latin typeface="Times New Roman"/>
                <a:cs typeface="Times New Roman"/>
              </a:rPr>
              <a:t>Problem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Statement: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Developing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endParaRPr sz="1400" dirty="0">
              <a:latin typeface="Times New Roman"/>
              <a:cs typeface="Times New Roman"/>
            </a:endParaRPr>
          </a:p>
          <a:p>
            <a:pPr marL="1856105">
              <a:lnSpc>
                <a:spcPts val="1664"/>
              </a:lnSpc>
            </a:pP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Django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framework.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Challenges:</a:t>
            </a:r>
            <a:endParaRPr sz="1400" dirty="0">
              <a:latin typeface="Times New Roman"/>
              <a:cs typeface="Times New Roman"/>
            </a:endParaRPr>
          </a:p>
          <a:p>
            <a:pPr marL="527685" marR="1884680">
              <a:lnSpc>
                <a:spcPct val="299500"/>
              </a:lnSpc>
              <a:spcBef>
                <a:spcPts val="5"/>
              </a:spcBef>
            </a:pPr>
            <a:r>
              <a:rPr sz="1400" spc="-20" dirty="0">
                <a:latin typeface="Times New Roman"/>
                <a:cs typeface="Times New Roman"/>
              </a:rPr>
              <a:t>1.Implementing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authentication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authorization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mechanisms. </a:t>
            </a:r>
            <a:r>
              <a:rPr sz="1400" spc="-20" dirty="0">
                <a:latin typeface="Times New Roman"/>
                <a:cs typeface="Times New Roman"/>
              </a:rPr>
              <a:t>2.Designing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intuitive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interface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navigation.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3.Handling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volumes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concurrent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efficiently.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4.Ensuring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integrity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confidentiality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voting </a:t>
            </a:r>
            <a:r>
              <a:rPr sz="1400" spc="-10" dirty="0">
                <a:latin typeface="Times New Roman"/>
                <a:cs typeface="Times New Roman"/>
              </a:rPr>
              <a:t>process.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4484370" cy="368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12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15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16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24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MODELING</a:t>
            </a:r>
            <a:r>
              <a:rPr sz="1550" b="1" spc="2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sz="1550" b="1" spc="6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955164" indent="-226695">
              <a:lnSpc>
                <a:spcPct val="100000"/>
              </a:lnSpc>
              <a:buSzPct val="93548"/>
              <a:buAutoNum type="arabicPeriod"/>
              <a:tabLst>
                <a:tab pos="1955164" algn="l"/>
                <a:tab pos="2889250" algn="l"/>
              </a:tabLst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	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ENHANCEMENT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3062"/>
              </a:buClr>
              <a:buFont typeface="Arial"/>
              <a:buAutoNum type="arabicPeriod"/>
            </a:pPr>
            <a:endParaRPr sz="1550" dirty="0">
              <a:latin typeface="Arial"/>
              <a:cs typeface="Arial"/>
            </a:endParaRPr>
          </a:p>
          <a:p>
            <a:pPr marL="1898650" indent="-170180">
              <a:lnSpc>
                <a:spcPct val="100000"/>
              </a:lnSpc>
              <a:buSzPct val="93548"/>
              <a:buAutoNum type="arabicPeriod"/>
              <a:tabLst>
                <a:tab pos="1898650" algn="l"/>
              </a:tabLst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CONCULISON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65134" cy="1215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15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550" dirty="0">
              <a:latin typeface="Arial"/>
              <a:cs typeface="Arial"/>
            </a:endParaRPr>
          </a:p>
          <a:p>
            <a:pPr marL="2012314" marR="5080">
              <a:lnSpc>
                <a:spcPct val="100899"/>
              </a:lnSpc>
            </a:pPr>
            <a:r>
              <a:rPr sz="1400" dirty="0">
                <a:latin typeface="Arial MT"/>
                <a:cs typeface="Arial MT"/>
              </a:rPr>
              <a:t>1.</a:t>
            </a:r>
            <a:r>
              <a:rPr sz="1800" dirty="0">
                <a:latin typeface="Arial MT"/>
                <a:cs typeface="Arial MT"/>
              </a:rPr>
              <a:t>Creating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Views: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views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requests,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such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displaying</a:t>
            </a:r>
            <a:r>
              <a:rPr sz="1800" spc="-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candidates,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vote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10054" y="3152457"/>
            <a:ext cx="612330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2.Setting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Django: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Install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Django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django-</a:t>
            </a:r>
            <a:r>
              <a:rPr sz="1800" spc="-10" dirty="0">
                <a:latin typeface="Arial MT"/>
                <a:cs typeface="Arial MT"/>
              </a:rPr>
              <a:t>admin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startproject</a:t>
            </a:r>
            <a:r>
              <a:rPr sz="1800" spc="-10" dirty="0">
                <a:latin typeface="Arial MT"/>
                <a:cs typeface="Arial MT"/>
              </a:rPr>
              <a:t> project_name.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7220" y="1345818"/>
            <a:ext cx="5868670" cy="277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4625">
              <a:lnSpc>
                <a:spcPct val="100000"/>
              </a:lnSpc>
              <a:spcBef>
                <a:spcPts val="105"/>
              </a:spcBef>
              <a:buSzPct val="94444"/>
              <a:buAutoNum type="arabicPeriod" startAt="3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.Templates: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HTML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templates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render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appropriate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content.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74930" indent="-3175">
              <a:lnSpc>
                <a:spcPct val="100899"/>
              </a:lnSpc>
              <a:buSzPct val="94444"/>
              <a:buAutoNum type="arabicPeriod" startAt="4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	.URLs: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URLs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appropriate </a:t>
            </a:r>
            <a:r>
              <a:rPr sz="1800" dirty="0">
                <a:latin typeface="Times New Roman"/>
                <a:cs typeface="Times New Roman"/>
              </a:rPr>
              <a:t>views.Business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Logic: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4"/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Font typeface="Times New Roman"/>
              <a:buAutoNum type="arabicPeriod" startAt="4"/>
            </a:pPr>
            <a:endParaRPr sz="1800" dirty="0">
              <a:latin typeface="Times New Roman"/>
              <a:cs typeface="Times New Roman"/>
            </a:endParaRPr>
          </a:p>
          <a:p>
            <a:pPr marL="184150" indent="-174625">
              <a:lnSpc>
                <a:spcPts val="2135"/>
              </a:lnSpc>
              <a:spcBef>
                <a:spcPts val="5"/>
              </a:spcBef>
              <a:buSzPct val="94444"/>
              <a:buAutoNum type="arabicPeriod" startAt="4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.Implement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once.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4625">
              <a:lnSpc>
                <a:spcPct val="100000"/>
              </a:lnSpc>
              <a:spcBef>
                <a:spcPts val="100"/>
              </a:spcBef>
              <a:buSzPct val="94444"/>
              <a:buAutoNum type="arabicPeriod" startAt="6"/>
              <a:tabLst>
                <a:tab pos="184150" algn="l"/>
              </a:tabLst>
            </a:pPr>
            <a:r>
              <a:rPr dirty="0"/>
              <a:t>.Authentication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dirty="0"/>
              <a:t>Authorization:</a:t>
            </a:r>
            <a:r>
              <a:rPr spc="45" dirty="0"/>
              <a:t> </a:t>
            </a:r>
            <a:r>
              <a:rPr dirty="0"/>
              <a:t>Implement</a:t>
            </a:r>
            <a:r>
              <a:rPr spc="40" dirty="0"/>
              <a:t> </a:t>
            </a:r>
            <a:r>
              <a:rPr spc="-20" dirty="0"/>
              <a:t>user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authentication</a:t>
            </a:r>
            <a:r>
              <a:rPr spc="-9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ensure</a:t>
            </a:r>
            <a:r>
              <a:rPr spc="-55" dirty="0"/>
              <a:t> </a:t>
            </a:r>
            <a:r>
              <a:rPr dirty="0"/>
              <a:t>only</a:t>
            </a:r>
            <a:r>
              <a:rPr spc="60" dirty="0"/>
              <a:t> </a:t>
            </a:r>
            <a:r>
              <a:rPr dirty="0"/>
              <a:t>registered</a:t>
            </a:r>
            <a:r>
              <a:rPr spc="60" dirty="0"/>
              <a:t> </a:t>
            </a:r>
            <a:r>
              <a:rPr dirty="0"/>
              <a:t>users</a:t>
            </a:r>
            <a:r>
              <a:rPr spc="-35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spc="-10" dirty="0"/>
              <a:t>vote.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pc="-10" dirty="0"/>
          </a:p>
          <a:p>
            <a:pPr marL="12700" marR="227965" indent="-3175">
              <a:lnSpc>
                <a:spcPct val="100899"/>
              </a:lnSpc>
              <a:buSzPct val="94444"/>
              <a:buAutoNum type="arabicPeriod" startAt="7"/>
              <a:tabLst>
                <a:tab pos="184150" algn="l"/>
              </a:tabLst>
            </a:pPr>
            <a:r>
              <a:rPr dirty="0"/>
              <a:t>	.Testing:</a:t>
            </a:r>
            <a:r>
              <a:rPr spc="100" dirty="0"/>
              <a:t> </a:t>
            </a:r>
            <a:r>
              <a:rPr dirty="0"/>
              <a:t>Thoroughly</a:t>
            </a:r>
            <a:r>
              <a:rPr spc="90" dirty="0"/>
              <a:t> </a:t>
            </a:r>
            <a:r>
              <a:rPr dirty="0"/>
              <a:t>test</a:t>
            </a:r>
            <a:r>
              <a:rPr spc="-9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application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ensure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spc="-10" dirty="0"/>
              <a:t>functions </a:t>
            </a:r>
            <a:r>
              <a:rPr dirty="0"/>
              <a:t>correctly</a:t>
            </a:r>
            <a:r>
              <a:rPr spc="-50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securely.</a:t>
            </a: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pc="-10" dirty="0"/>
          </a:p>
          <a:p>
            <a:pPr>
              <a:lnSpc>
                <a:spcPct val="100000"/>
              </a:lnSpc>
              <a:spcBef>
                <a:spcPts val="260"/>
              </a:spcBef>
              <a:buFont typeface="Times New Roman"/>
              <a:buAutoNum type="arabicPeriod" startAt="7"/>
            </a:pPr>
            <a:endParaRPr spc="-10" dirty="0"/>
          </a:p>
          <a:p>
            <a:pPr marL="12700" marR="5080" indent="-3175">
              <a:lnSpc>
                <a:spcPct val="99100"/>
              </a:lnSpc>
              <a:buSzPct val="94444"/>
              <a:buAutoNum type="arabicPeriod" startAt="7"/>
              <a:tabLst>
                <a:tab pos="184150" algn="l"/>
              </a:tabLst>
            </a:pPr>
            <a:r>
              <a:rPr dirty="0"/>
              <a:t>	.</a:t>
            </a:r>
            <a:r>
              <a:rPr spc="-30" dirty="0"/>
              <a:t> </a:t>
            </a:r>
            <a:r>
              <a:rPr dirty="0"/>
              <a:t>such</a:t>
            </a:r>
            <a:r>
              <a:rPr spc="-1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protecting</a:t>
            </a:r>
            <a:r>
              <a:rPr spc="-85" dirty="0"/>
              <a:t> </a:t>
            </a:r>
            <a:r>
              <a:rPr dirty="0"/>
              <a:t>against</a:t>
            </a:r>
            <a:r>
              <a:rPr spc="70" dirty="0"/>
              <a:t> </a:t>
            </a:r>
            <a:r>
              <a:rPr dirty="0"/>
              <a:t>CSRF</a:t>
            </a:r>
            <a:r>
              <a:rPr spc="105" dirty="0"/>
              <a:t> </a:t>
            </a:r>
            <a:r>
              <a:rPr dirty="0"/>
              <a:t>attacks,</a:t>
            </a:r>
            <a:r>
              <a:rPr spc="-95" dirty="0"/>
              <a:t> </a:t>
            </a:r>
            <a:r>
              <a:rPr dirty="0"/>
              <a:t>validating</a:t>
            </a:r>
            <a:r>
              <a:rPr spc="60" dirty="0"/>
              <a:t> </a:t>
            </a:r>
            <a:r>
              <a:rPr dirty="0"/>
              <a:t>user</a:t>
            </a:r>
            <a:r>
              <a:rPr spc="-15" dirty="0"/>
              <a:t> </a:t>
            </a:r>
            <a:r>
              <a:rPr spc="-10" dirty="0"/>
              <a:t>input,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securely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50" dirty="0"/>
              <a:t> </a:t>
            </a:r>
            <a:r>
              <a:rPr dirty="0"/>
              <a:t>passwords.</a:t>
            </a:r>
            <a:r>
              <a:rPr spc="20" dirty="0"/>
              <a:t> </a:t>
            </a:r>
            <a:r>
              <a:rPr dirty="0"/>
              <a:t>Django</a:t>
            </a:r>
            <a:r>
              <a:rPr spc="90" dirty="0"/>
              <a:t> </a:t>
            </a:r>
            <a:r>
              <a:rPr dirty="0"/>
              <a:t>provides</a:t>
            </a:r>
            <a:r>
              <a:rPr spc="-5" dirty="0"/>
              <a:t> </a:t>
            </a:r>
            <a:r>
              <a:rPr spc="-25" dirty="0"/>
              <a:t>built-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tools </a:t>
            </a:r>
            <a:r>
              <a:rPr spc="-25" dirty="0"/>
              <a:t>and </a:t>
            </a:r>
            <a:r>
              <a:rPr dirty="0"/>
              <a:t>libraries</a:t>
            </a:r>
            <a:r>
              <a:rPr spc="85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dirty="0"/>
              <a:t>help</a:t>
            </a:r>
            <a:r>
              <a:rPr spc="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these</a:t>
            </a:r>
            <a:r>
              <a:rPr spc="-5" dirty="0"/>
              <a:t> </a:t>
            </a:r>
            <a:r>
              <a:rPr spc="-10" dirty="0"/>
              <a:t>tasks.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Arial MT"/>
                <a:cs typeface="Arial MT"/>
              </a:rPr>
              <a:t>Front-</a:t>
            </a:r>
            <a:r>
              <a:rPr sz="1400" spc="-2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 MT"/>
                <a:cs typeface="Arial MT"/>
              </a:rPr>
              <a:t>Back-</a:t>
            </a:r>
            <a:r>
              <a:rPr sz="1400" spc="-2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7487" y="4814117"/>
            <a:ext cx="442595" cy="1631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Times New Roman"/>
                <a:cs typeface="Times New Roman"/>
              </a:rPr>
              <a:t>Source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626</Words>
  <Application>Microsoft Office PowerPoint</Application>
  <PresentationFormat>On-screen Show (16:9)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ANAGA V.</dc:creator>
  <cp:lastModifiedBy>ANAGA V.</cp:lastModifiedBy>
  <cp:revision>5</cp:revision>
  <dcterms:created xsi:type="dcterms:W3CDTF">2024-04-25T09:20:43Z</dcterms:created>
  <dcterms:modified xsi:type="dcterms:W3CDTF">2024-04-25T10:17:26Z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LastSaved">
    <vt:filetime>2024-04-25T00:00:00Z</vt:filetime>
  </property>
</Properties>
</file>