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4"/>
  </p:notesMasterIdLst>
  <p:sldIdLst>
    <p:sldId id="256" r:id="rId2"/>
    <p:sldId id="257" r:id="rId3"/>
    <p:sldId id="258" r:id="rId4"/>
    <p:sldId id="259" r:id="rId5"/>
    <p:sldId id="264" r:id="rId6"/>
    <p:sldId id="262" r:id="rId7"/>
    <p:sldId id="268" r:id="rId8"/>
    <p:sldId id="266" r:id="rId9"/>
    <p:sldId id="271" r:id="rId10"/>
    <p:sldId id="272" r:id="rId11"/>
    <p:sldId id="265"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B9EC8-8513-4E94-AEBE-60F77CC34DD1}" type="datetimeFigureOut">
              <a:rPr lang="en-US" smtClean="0"/>
              <a:pPr/>
              <a:t>5/5/2023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42CCD-DC91-4145-93C9-FD2F81E4A6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D42CCD-DC91-4145-93C9-FD2F81E4A62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9BBD0E-7CF6-4F89-91B0-C56166D6757B}"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9BBD0E-7CF6-4F89-91B0-C56166D6757B}"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9BBD0E-7CF6-4F89-91B0-C56166D6757B}"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9BBD0E-7CF6-4F89-91B0-C56166D6757B}"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BD0E-7CF6-4F89-91B0-C56166D6757B}"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9BBD0E-7CF6-4F89-91B0-C56166D6757B}"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9BBD0E-7CF6-4F89-91B0-C56166D6757B}"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9BBD0E-7CF6-4F89-91B0-C56166D6757B}"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BBD0E-7CF6-4F89-91B0-C56166D6757B}"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BBD0E-7CF6-4F89-91B0-C56166D6757B}"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BBD0E-7CF6-4F89-91B0-C56166D6757B}"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8805F-C49E-4326-A10E-7D13896BD4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r="6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BBD0E-7CF6-4F89-91B0-C56166D6757B}" type="datetimeFigureOut">
              <a:rPr lang="en-US" smtClean="0"/>
              <a:pPr/>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8805F-C49E-4326-A10E-7D13896BD4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939916"/>
          </a:xfrm>
        </p:spPr>
        <p:txBody>
          <a:bodyPr>
            <a:normAutofit fontScale="90000"/>
          </a:bodyPr>
          <a:lstStyle/>
          <a:p>
            <a:r>
              <a:rPr lang="en-IN" sz="3200" b="1" dirty="0">
                <a:latin typeface="Times New Roman" pitchFamily="18" charset="0"/>
                <a:cs typeface="Times New Roman" pitchFamily="18" charset="0"/>
              </a:rPr>
              <a:t>A.V.C COLLEGE OF ENGINEERING</a:t>
            </a:r>
            <a:br>
              <a:rPr lang="en-IN" sz="3200" b="1" dirty="0">
                <a:latin typeface="Times New Roman" pitchFamily="18" charset="0"/>
                <a:cs typeface="Times New Roman" pitchFamily="18" charset="0"/>
              </a:rPr>
            </a:br>
            <a:r>
              <a:rPr lang="en-IN" sz="3200" dirty="0">
                <a:latin typeface="Times New Roman" pitchFamily="18" charset="0"/>
                <a:cs typeface="Times New Roman" pitchFamily="18" charset="0"/>
              </a:rPr>
              <a:t>Department Of Computer Science &amp; Engineering </a:t>
            </a:r>
            <a:br>
              <a:rPr lang="en-IN" sz="3200" dirty="0">
                <a:latin typeface="Times New Roman" pitchFamily="18" charset="0"/>
                <a:cs typeface="Times New Roman" pitchFamily="18" charset="0"/>
              </a:rPr>
            </a:b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DIGITAL PLATFORM FOR FARMERS</a:t>
            </a:r>
            <a:endParaRPr lang="en-US" sz="3200" b="1" dirty="0">
              <a:latin typeface="Times New Roman" pitchFamily="18" charset="0"/>
              <a:cs typeface="Times New Roman" pitchFamily="18" charset="0"/>
            </a:endParaRPr>
          </a:p>
        </p:txBody>
      </p:sp>
      <p:pic>
        <p:nvPicPr>
          <p:cNvPr id="6" name="Content Placeholder 5" descr="phone &amp; crop.jpg"/>
          <p:cNvPicPr>
            <a:picLocks noGrp="1" noChangeAspect="1"/>
          </p:cNvPicPr>
          <p:nvPr>
            <p:ph sz="half" idx="1"/>
          </p:nvPr>
        </p:nvPicPr>
        <p:blipFill>
          <a:blip r:embed="rId2"/>
          <a:stretch>
            <a:fillRect/>
          </a:stretch>
        </p:blipFill>
        <p:spPr>
          <a:xfrm>
            <a:off x="2571736" y="2500306"/>
            <a:ext cx="4038600" cy="2335210"/>
          </a:xfrm>
        </p:spPr>
      </p:pic>
      <p:sp>
        <p:nvSpPr>
          <p:cNvPr id="15" name="Content Placeholder 14"/>
          <p:cNvSpPr>
            <a:spLocks noGrp="1"/>
          </p:cNvSpPr>
          <p:nvPr>
            <p:ph sz="half" idx="2"/>
          </p:nvPr>
        </p:nvSpPr>
        <p:spPr>
          <a:xfrm>
            <a:off x="785786" y="5072074"/>
            <a:ext cx="7901014" cy="1285884"/>
          </a:xfrm>
        </p:spPr>
        <p:txBody>
          <a:bodyPr>
            <a:normAutofit fontScale="92500" lnSpcReduction="20000"/>
          </a:bodyPr>
          <a:lstStyle/>
          <a:p>
            <a:pPr>
              <a:buNone/>
            </a:pPr>
            <a:endParaRPr lang="en-IN" dirty="0"/>
          </a:p>
          <a:p>
            <a:pPr>
              <a:buNone/>
            </a:pPr>
            <a:r>
              <a:rPr lang="en-IN" dirty="0"/>
              <a:t>-</a:t>
            </a:r>
            <a:r>
              <a:rPr lang="en-IN" dirty="0" err="1"/>
              <a:t>B.Santhoshini</a:t>
            </a:r>
            <a:r>
              <a:rPr lang="en-IN" dirty="0"/>
              <a:t>  (820320104032)</a:t>
            </a:r>
          </a:p>
          <a:p>
            <a:pPr>
              <a:buNone/>
            </a:pPr>
            <a:r>
              <a:rPr lang="en-IN" dirty="0"/>
              <a:t>-</a:t>
            </a:r>
            <a:r>
              <a:rPr lang="en-IN" dirty="0" err="1"/>
              <a:t>R.Sowndharya</a:t>
            </a:r>
            <a:r>
              <a:rPr lang="en-IN" dirty="0"/>
              <a:t> (820320104039)</a:t>
            </a:r>
          </a:p>
          <a:p>
            <a:pPr>
              <a:buNone/>
            </a:pPr>
            <a:endParaRPr lang="en-US" dirty="0"/>
          </a:p>
        </p:txBody>
      </p:sp>
      <p:sp>
        <p:nvSpPr>
          <p:cNvPr id="8" name="Flowchart: Data 7"/>
          <p:cNvSpPr/>
          <p:nvPr/>
        </p:nvSpPr>
        <p:spPr>
          <a:xfrm>
            <a:off x="857224" y="5143512"/>
            <a:ext cx="928694" cy="21431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lowchart: Data 8"/>
          <p:cNvSpPr/>
          <p:nvPr/>
        </p:nvSpPr>
        <p:spPr>
          <a:xfrm>
            <a:off x="1857356" y="5143512"/>
            <a:ext cx="928694" cy="21431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lowchart: Data 9"/>
          <p:cNvSpPr/>
          <p:nvPr/>
        </p:nvSpPr>
        <p:spPr>
          <a:xfrm>
            <a:off x="2786050" y="5143512"/>
            <a:ext cx="914400" cy="21431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Flowchart: Data 10"/>
          <p:cNvSpPr/>
          <p:nvPr/>
        </p:nvSpPr>
        <p:spPr>
          <a:xfrm>
            <a:off x="3786182" y="5143512"/>
            <a:ext cx="914400" cy="21431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Flowchart: Data 11"/>
          <p:cNvSpPr/>
          <p:nvPr/>
        </p:nvSpPr>
        <p:spPr>
          <a:xfrm>
            <a:off x="4786314" y="5143512"/>
            <a:ext cx="914400" cy="21431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Data 12"/>
          <p:cNvSpPr/>
          <p:nvPr/>
        </p:nvSpPr>
        <p:spPr>
          <a:xfrm>
            <a:off x="5715008" y="5143512"/>
            <a:ext cx="914400" cy="21431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Flowchart: Data 13"/>
          <p:cNvSpPr/>
          <p:nvPr/>
        </p:nvSpPr>
        <p:spPr>
          <a:xfrm>
            <a:off x="6786578" y="5143512"/>
            <a:ext cx="914400" cy="21431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35FD-9DF2-774B-05C2-D2E88F1CC4B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5E1B8D9-3727-4CAA-4B0C-833BA900C8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19672" y="1700808"/>
            <a:ext cx="5832648" cy="4525963"/>
          </a:xfrm>
        </p:spPr>
      </p:pic>
    </p:spTree>
    <p:extLst>
      <p:ext uri="{BB962C8B-B14F-4D97-AF65-F5344CB8AC3E}">
        <p14:creationId xmlns:p14="http://schemas.microsoft.com/office/powerpoint/2010/main" val="247242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0464" y="764704"/>
            <a:ext cx="82296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IN" sz="3200" dirty="0">
                <a:latin typeface="Times New Roman" pitchFamily="18" charset="0"/>
                <a:cs typeface="Times New Roman" pitchFamily="18" charset="0"/>
              </a:rPr>
              <a:t>LITERATURE SURVAY</a:t>
            </a:r>
            <a:endParaRPr lang="en-US" sz="3200" dirty="0">
              <a:latin typeface="Times New Roman" pitchFamily="18" charset="0"/>
              <a:cs typeface="Times New Roman" pitchFamily="18" charset="0"/>
            </a:endParaRPr>
          </a:p>
        </p:txBody>
      </p:sp>
      <p:sp>
        <p:nvSpPr>
          <p:cNvPr id="6" name="Content Placeholder 5"/>
          <p:cNvSpPr>
            <a:spLocks noGrp="1"/>
          </p:cNvSpPr>
          <p:nvPr>
            <p:ph idx="1"/>
          </p:nvPr>
        </p:nvSpPr>
        <p:spPr>
          <a:xfrm>
            <a:off x="444500" y="2297708"/>
            <a:ext cx="8229600" cy="4032448"/>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GB" sz="2000" dirty="0" err="1">
                <a:latin typeface="Times New Roman" panose="02020603050405020304" pitchFamily="18" charset="0"/>
                <a:cs typeface="Times New Roman" panose="02020603050405020304" pitchFamily="18" charset="0"/>
              </a:rPr>
              <a:t>Shamshiri</a:t>
            </a:r>
            <a:r>
              <a:rPr lang="en-GB" sz="2000" dirty="0">
                <a:latin typeface="Times New Roman" panose="02020603050405020304" pitchFamily="18" charset="0"/>
                <a:cs typeface="Times New Roman" panose="02020603050405020304" pitchFamily="18" charset="0"/>
              </a:rPr>
              <a:t> R., et al (2019), list the following use cases of Digital Agriculture:</a:t>
            </a:r>
          </a:p>
          <a:p>
            <a:pPr marL="0" indent="0">
              <a:buNone/>
            </a:pPr>
            <a:r>
              <a:rPr lang="en-GB" sz="2000" dirty="0">
                <a:latin typeface="Times New Roman" panose="02020603050405020304" pitchFamily="18" charset="0"/>
                <a:cs typeface="Times New Roman" panose="02020603050405020304" pitchFamily="18" charset="0"/>
              </a:rPr>
              <a:t> • Sensor-based field mapping</a:t>
            </a:r>
          </a:p>
          <a:p>
            <a:pPr marL="0" indent="0">
              <a:buNone/>
            </a:pPr>
            <a:r>
              <a:rPr lang="en-GB" sz="2000" dirty="0">
                <a:latin typeface="Times New Roman" panose="02020603050405020304" pitchFamily="18" charset="0"/>
                <a:cs typeface="Times New Roman" panose="02020603050405020304" pitchFamily="18" charset="0"/>
              </a:rPr>
              <a:t> • Wireless crop monitoring</a:t>
            </a:r>
          </a:p>
          <a:p>
            <a:pPr marL="0" indent="0">
              <a:buNone/>
            </a:pPr>
            <a:r>
              <a:rPr lang="en-GB" sz="2000" dirty="0">
                <a:latin typeface="Times New Roman" panose="02020603050405020304" pitchFamily="18" charset="0"/>
                <a:cs typeface="Times New Roman" panose="02020603050405020304" pitchFamily="18" charset="0"/>
              </a:rPr>
              <a:t> • Climate monitoring and forecasting</a:t>
            </a:r>
          </a:p>
          <a:p>
            <a:pPr marL="0" indent="0">
              <a:buNone/>
            </a:pPr>
            <a:r>
              <a:rPr lang="en-GB" sz="2000" dirty="0">
                <a:latin typeface="Times New Roman" panose="02020603050405020304" pitchFamily="18" charset="0"/>
                <a:cs typeface="Times New Roman" panose="02020603050405020304" pitchFamily="18" charset="0"/>
              </a:rPr>
              <a:t> • Stats on farm production </a:t>
            </a:r>
          </a:p>
          <a:p>
            <a:pPr marL="0" indent="0">
              <a:buNone/>
            </a:pPr>
            <a:r>
              <a:rPr lang="en-GB" sz="2000" dirty="0">
                <a:latin typeface="Times New Roman" panose="02020603050405020304" pitchFamily="18" charset="0"/>
                <a:cs typeface="Times New Roman" panose="02020603050405020304" pitchFamily="18" charset="0"/>
              </a:rPr>
              <a:t>• Wireless equipment monitoring </a:t>
            </a:r>
          </a:p>
          <a:p>
            <a:pPr marL="0" indent="0">
              <a:buNone/>
            </a:pPr>
            <a:r>
              <a:rPr lang="en-GB" sz="2000" dirty="0">
                <a:latin typeface="Times New Roman" panose="02020603050405020304" pitchFamily="18" charset="0"/>
                <a:cs typeface="Times New Roman" panose="02020603050405020304" pitchFamily="18" charset="0"/>
              </a:rPr>
              <a:t>• Predictive analytics for crop and livestock </a:t>
            </a:r>
          </a:p>
          <a:p>
            <a:pPr marL="0" indent="0">
              <a:buNone/>
            </a:pPr>
            <a:r>
              <a:rPr lang="en-GB" sz="2000" dirty="0">
                <a:latin typeface="Times New Roman" panose="02020603050405020304" pitchFamily="18" charset="0"/>
                <a:cs typeface="Times New Roman" panose="02020603050405020304" pitchFamily="18" charset="0"/>
              </a:rPr>
              <a:t>• Livestock tracking and Geo-referencing</a:t>
            </a:r>
          </a:p>
          <a:p>
            <a:pPr marL="0" indent="0">
              <a:buNone/>
            </a:pPr>
            <a:r>
              <a:rPr lang="en-GB" sz="2000" dirty="0">
                <a:latin typeface="Times New Roman" panose="02020603050405020304" pitchFamily="18" charset="0"/>
                <a:cs typeface="Times New Roman" panose="02020603050405020304" pitchFamily="18" charset="0"/>
              </a:rPr>
              <a:t> • Smart logistic and warehousing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conclude.jpg"/>
          <p:cNvPicPr>
            <a:picLocks noGrp="1" noChangeAspect="1"/>
          </p:cNvPicPr>
          <p:nvPr>
            <p:ph type="pic" idx="1"/>
          </p:nvPr>
        </p:nvPicPr>
        <p:blipFill>
          <a:blip r:embed="rId2"/>
          <a:stretch>
            <a:fillRect/>
          </a:stretch>
        </p:blipFill>
        <p:spPr>
          <a:xfrm>
            <a:off x="1187624" y="714356"/>
            <a:ext cx="7072362" cy="3429024"/>
          </a:xfrm>
          <a:prstGeom prst="rect">
            <a:avLst/>
          </a:prstGeom>
          <a:noFill/>
          <a:ln>
            <a:noFill/>
          </a:ln>
        </p:spPr>
      </p:pic>
      <p:sp>
        <p:nvSpPr>
          <p:cNvPr id="6" name="Text Placeholder 5"/>
          <p:cNvSpPr>
            <a:spLocks noGrp="1"/>
          </p:cNvSpPr>
          <p:nvPr>
            <p:ph type="body" sz="half" idx="2"/>
          </p:nvPr>
        </p:nvSpPr>
        <p:spPr>
          <a:xfrm>
            <a:off x="1197620" y="4148564"/>
            <a:ext cx="5851546" cy="1857388"/>
          </a:xfrm>
        </p:spPr>
        <p:txBody>
          <a:bodyPr>
            <a:noAutofit/>
          </a:bodyPr>
          <a:lstStyle/>
          <a:p>
            <a:r>
              <a:rPr lang="en-US" sz="2000" dirty="0">
                <a:latin typeface="Times New Roman" pitchFamily="18" charset="0"/>
                <a:cs typeface="Times New Roman" pitchFamily="18" charset="0"/>
              </a:rPr>
              <a:t>Digital platforms for farmers have the potential to revolutionize the agricultural industry by improving efficiency, increasing yields, and reducing costs. These platforms offer a range of services, including access to markets, weather forecasts, agricultural inputs, and financial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229600" cy="1143000"/>
          </a:xfrm>
        </p:spPr>
        <p:txBody>
          <a:bodyPr>
            <a:normAutofit/>
          </a:bodyPr>
          <a:lstStyle/>
          <a:p>
            <a:r>
              <a:rPr lang="en-IN" sz="3200" b="1" dirty="0">
                <a:latin typeface="Times New Roman" pitchFamily="18" charset="0"/>
                <a:cs typeface="Times New Roman" pitchFamily="18" charset="0"/>
              </a:rPr>
              <a:t>ABSTRACT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4785395"/>
          </a:xfrm>
          <a:noFill/>
          <a:ln>
            <a:solidFill>
              <a:schemeClr val="bg1">
                <a:lumMod val="50000"/>
              </a:schemeClr>
            </a:solidFill>
          </a:ln>
          <a:effectLst/>
        </p:spPr>
        <p:style>
          <a:lnRef idx="2">
            <a:schemeClr val="accent1"/>
          </a:lnRef>
          <a:fillRef idx="1">
            <a:schemeClr val="lt1"/>
          </a:fillRef>
          <a:effectRef idx="0">
            <a:schemeClr val="accent1"/>
          </a:effectRef>
          <a:fontRef idx="minor">
            <a:schemeClr val="dk1"/>
          </a:fontRef>
        </p:style>
        <p:txBody>
          <a:bodyPr>
            <a:noAutofit/>
          </a:bodyPr>
          <a:lstStyle/>
          <a:p>
            <a:pPr>
              <a:buFont typeface="Wingdings" pitchFamily="2" charset="2"/>
              <a:buChar char="Ø"/>
            </a:pPr>
            <a:r>
              <a:rPr lang="en-US" sz="2000" dirty="0">
                <a:solidFill>
                  <a:schemeClr val="bg2">
                    <a:lumMod val="10000"/>
                  </a:schemeClr>
                </a:solidFill>
                <a:latin typeface="Times New Roman" pitchFamily="18" charset="0"/>
                <a:cs typeface="Times New Roman" pitchFamily="18" charset="0"/>
              </a:rPr>
              <a:t>The digital platform for farmers is a comprehensive online platform that serves as a one-stop-shop for farmers to access a variety of services and information related to agriculture.</a:t>
            </a:r>
          </a:p>
          <a:p>
            <a:pPr>
              <a:buNone/>
            </a:pPr>
            <a:endParaRPr lang="en-US" sz="2000" dirty="0">
              <a:solidFill>
                <a:schemeClr val="bg2">
                  <a:lumMod val="10000"/>
                </a:schemeClr>
              </a:solidFill>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 This platform aims to enhance the efficiency and productivity of farming activities by providing farmers with access to real-time market information, weather updates, soil health analysis, and other relevant data. The platform also facilitates the buying and selling of agricultural products, connects farmers with buyers, and provides access to credit and insurance services.</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 With its user-friendly interface and customized features, the digital platform for farmers is an essential tool for small-scale and large-scale farmers alike, enabling them to make informed decisions and optimize their farming operations.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3200" b="1" dirty="0">
                <a:latin typeface="Times New Roman" pitchFamily="18" charset="0"/>
                <a:cs typeface="Times New Roman" pitchFamily="18" charset="0"/>
              </a:rPr>
              <a:t>EXISTING SYSTEM</a:t>
            </a:r>
            <a:endParaRPr lang="en-US" sz="3200" b="1" dirty="0">
              <a:latin typeface="Times New Roman" pitchFamily="18" charset="0"/>
              <a:cs typeface="Times New Roman" pitchFamily="18" charset="0"/>
            </a:endParaRPr>
          </a:p>
        </p:txBody>
      </p:sp>
      <p:sp>
        <p:nvSpPr>
          <p:cNvPr id="8" name="Content Placeholder 7"/>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000" dirty="0">
                <a:latin typeface="Times New Roman" pitchFamily="18" charset="0"/>
                <a:cs typeface="Times New Roman" pitchFamily="18" charset="0"/>
              </a:rPr>
              <a:t>AGROSTAR - mobile app that connects Indian farmers with agriculture.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FARMLOGS - help farmers to manage their crops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FARMCROWDY - It is a Nigerian digital platform that allows farmers to raise capitals from investors.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HELLO TRACTOR - It is a platform that connects farmers with tractor owners in Africa.</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EKUTIR – It is an Indian company that provide platform for small holder farmers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0"/>
            <a:ext cx="8229600" cy="792088"/>
          </a:xfrm>
        </p:spPr>
        <p:style>
          <a:lnRef idx="1">
            <a:schemeClr val="accent3"/>
          </a:lnRef>
          <a:fillRef idx="2">
            <a:schemeClr val="accent3"/>
          </a:fillRef>
          <a:effectRef idx="1">
            <a:schemeClr val="accent3"/>
          </a:effectRef>
          <a:fontRef idx="minor">
            <a:schemeClr val="dk1"/>
          </a:fontRef>
        </p:style>
        <p:txBody>
          <a:bodyPr>
            <a:normAutofit/>
          </a:bodyPr>
          <a:lstStyle/>
          <a:p>
            <a:r>
              <a:rPr lang="en-IN" sz="3200" b="1" dirty="0">
                <a:latin typeface="Times New Roman" pitchFamily="18" charset="0"/>
                <a:cs typeface="Times New Roman" pitchFamily="18" charset="0"/>
              </a:rPr>
              <a:t>PROPOSING SYSTEM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95536" y="980728"/>
            <a:ext cx="8229600" cy="5472608"/>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IN" sz="2000" dirty="0">
                <a:latin typeface="Times New Roman" pitchFamily="18" charset="0"/>
                <a:cs typeface="Times New Roman" pitchFamily="18" charset="0"/>
              </a:rPr>
              <a:t>CROP MANAGEMENT – Manage the crops more efficiently which includes soil moisture, temperature and other environmental factors.</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MARKET ANALYSIS – It provides real time market data such as prices and demand.</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WEATHER FORECASTING – It provides the farmers to keep them up-to-date by making decisions about irrigation, harvesting and other critical tasks.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FINANCIAL MANAGEMENT – It includes tools for tracking expenses, managing loans and credits, and monitoring the cash flow.</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KNOWLEDGE SHARING – This features allows the farmers to share their tips for pest infestations, strategies for improving soil health etc..</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MOBILE ACCESSIBILITY – This is very helpful for farmers to access the tools and information in the field via mobile phones.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INTEGRATION – Integrate with existing farming system such as GPS tracking, automated irrigation systems and machinery control systems.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3200" b="1" dirty="0">
                <a:latin typeface="Times New Roman" pitchFamily="18" charset="0"/>
                <a:cs typeface="Times New Roman" pitchFamily="18" charset="0"/>
              </a:rPr>
              <a:t>TECHNOLOGY STACK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sz="2000" dirty="0">
                <a:latin typeface="Times New Roman" pitchFamily="18" charset="0"/>
                <a:cs typeface="Times New Roman" pitchFamily="18" charset="0"/>
              </a:rPr>
              <a:t>FRONT - END DEVELOPMENT: HTML, CSS and JAVASCRIPT.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BACK - END DEVELOPMENT: Use a server side language such as PYTHON or NODE.JS.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DATABASE: We can use MongoDB, Cassandra(used to manage the variety of data types),PostgreSQL(open source DB) and MySQL. </a:t>
            </a:r>
            <a:r>
              <a:rPr lang="en-US" sz="2000" b="1" dirty="0">
                <a:latin typeface="Times New Roman" pitchFamily="18" charset="0"/>
                <a:cs typeface="Times New Roman" pitchFamily="18" charset="0"/>
              </a:rPr>
              <a:t>Here we are using MySQL </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CLOUD HOSTING: We can host the platform on cloud-based infrastructure such as </a:t>
            </a:r>
            <a:r>
              <a:rPr lang="en-US" sz="2000" b="1" dirty="0">
                <a:latin typeface="Times New Roman" pitchFamily="18" charset="0"/>
                <a:cs typeface="Times New Roman" pitchFamily="18" charset="0"/>
              </a:rPr>
              <a:t>AWS or Microsoft Azure</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DATA VISUALIZATION: We could use the libraries such as D3,js or </a:t>
            </a:r>
            <a:r>
              <a:rPr lang="en-US" sz="2000" dirty="0" err="1">
                <a:latin typeface="Times New Roman" pitchFamily="18" charset="0"/>
                <a:cs typeface="Times New Roman" pitchFamily="18" charset="0"/>
              </a:rPr>
              <a:t>plotly</a:t>
            </a:r>
            <a:r>
              <a:rPr lang="en-US" sz="2000" dirty="0">
                <a:latin typeface="Times New Roman" pitchFamily="18" charset="0"/>
                <a:cs typeface="Times New Roman" pitchFamily="18" charset="0"/>
              </a:rPr>
              <a:t>(gain insights with trends and patterns) to provide farmers with interaction of their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140" y="116632"/>
            <a:ext cx="8075240" cy="778098"/>
          </a:xfrm>
        </p:spPr>
        <p:style>
          <a:lnRef idx="1">
            <a:schemeClr val="accent3"/>
          </a:lnRef>
          <a:fillRef idx="2">
            <a:schemeClr val="accent3"/>
          </a:fillRef>
          <a:effectRef idx="1">
            <a:schemeClr val="accent3"/>
          </a:effectRef>
          <a:fontRef idx="minor">
            <a:schemeClr val="dk1"/>
          </a:fontRef>
        </p:style>
        <p:txBody>
          <a:bodyPr>
            <a:normAutofit/>
          </a:bodyPr>
          <a:lstStyle/>
          <a:p>
            <a:r>
              <a:rPr lang="en-IN" sz="3200" b="1" dirty="0">
                <a:latin typeface="Times New Roman" pitchFamily="18" charset="0"/>
                <a:cs typeface="Times New Roman" pitchFamily="18" charset="0"/>
              </a:rPr>
              <a:t>MODULES AND THEIR DEFINITION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075240" cy="5688632"/>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sz="2000" dirty="0">
                <a:latin typeface="Times New Roman" pitchFamily="18" charset="0"/>
                <a:cs typeface="Times New Roman" pitchFamily="18" charset="0"/>
              </a:rPr>
              <a:t>Crop Types: Types of crops in Tamil Nadu.</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Crop details by district: Crop cultivation details by district wise.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Crop Problems: manage common pests and diseases that can affect their crops.</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Crop solutions: It uses data and technology to optimize crop yields and minimize waste.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Traceability: It helps to trace their products from farm to market..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Equipments used in OTHER REGIONS: Smart tractors, mobile apps and soil sensors.</a:t>
            </a:r>
          </a:p>
          <a:p>
            <a:endParaRPr lang="en-IN" sz="2000" dirty="0">
              <a:latin typeface="Times New Roman" pitchFamily="18" charset="0"/>
              <a:cs typeface="Times New Roman" pitchFamily="18" charset="0"/>
            </a:endParaRPr>
          </a:p>
          <a:p>
            <a:r>
              <a:rPr lang="en-IN" sz="2000" dirty="0" err="1">
                <a:latin typeface="Times New Roman" pitchFamily="18" charset="0"/>
                <a:cs typeface="Times New Roman" pitchFamily="18" charset="0"/>
              </a:rPr>
              <a:t>Equipments</a:t>
            </a:r>
            <a:r>
              <a:rPr lang="en-IN" sz="2000" dirty="0">
                <a:latin typeface="Times New Roman" pitchFamily="18" charset="0"/>
                <a:cs typeface="Times New Roman" pitchFamily="18" charset="0"/>
              </a:rPr>
              <a:t> used in INDIA: Kisan Call </a:t>
            </a:r>
            <a:r>
              <a:rPr lang="en-IN" sz="2000" dirty="0" err="1">
                <a:latin typeface="Times New Roman" pitchFamily="18" charset="0"/>
                <a:cs typeface="Times New Roman" pitchFamily="18" charset="0"/>
              </a:rPr>
              <a:t>Centers</a:t>
            </a:r>
            <a:r>
              <a:rPr lang="en-IN" sz="2000" dirty="0">
                <a:latin typeface="Times New Roman" pitchFamily="18" charset="0"/>
                <a:cs typeface="Times New Roman" pitchFamily="18" charset="0"/>
              </a:rPr>
              <a:t>, Kishi Vigyan </a:t>
            </a:r>
            <a:r>
              <a:rPr lang="en-IN" sz="2000" dirty="0" err="1">
                <a:latin typeface="Times New Roman" pitchFamily="18" charset="0"/>
                <a:cs typeface="Times New Roman" pitchFamily="18" charset="0"/>
              </a:rPr>
              <a:t>kendras</a:t>
            </a:r>
            <a:r>
              <a:rPr lang="en-IN" sz="2000" dirty="0">
                <a:latin typeface="Times New Roman" pitchFamily="18" charset="0"/>
                <a:cs typeface="Times New Roman" pitchFamily="18" charset="0"/>
              </a:rPr>
              <a:t>, soil testing labs, Weather forecasting, Mobile apps and Farm machinery.</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B3F5-11A8-FC6C-1CC5-1FE4D0FA371C}"/>
              </a:ext>
            </a:extLst>
          </p:cNvPr>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a:bodyPr>
          <a:lstStyle/>
          <a:p>
            <a:r>
              <a:rPr lang="en-IN" sz="3200" b="1" dirty="0">
                <a:latin typeface="Times New Roman" panose="02020603050405020304" pitchFamily="18" charset="0"/>
                <a:cs typeface="Times New Roman" panose="02020603050405020304" pitchFamily="18" charset="0"/>
              </a:rPr>
              <a:t>MODULES</a:t>
            </a:r>
          </a:p>
        </p:txBody>
      </p:sp>
      <p:pic>
        <p:nvPicPr>
          <p:cNvPr id="5" name="Content Placeholder 4">
            <a:extLst>
              <a:ext uri="{FF2B5EF4-FFF2-40B4-BE49-F238E27FC236}">
                <a16:creationId xmlns:a16="http://schemas.microsoft.com/office/drawing/2014/main" id="{14897B31-935C-6954-BC24-4F94FAD9A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089" y="1556792"/>
            <a:ext cx="8229600" cy="4382767"/>
          </a:xfrm>
        </p:spPr>
      </p:pic>
    </p:spTree>
    <p:extLst>
      <p:ext uri="{BB962C8B-B14F-4D97-AF65-F5344CB8AC3E}">
        <p14:creationId xmlns:p14="http://schemas.microsoft.com/office/powerpoint/2010/main" val="241442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png"/>
          <p:cNvPicPr>
            <a:picLocks noGrp="1" noChangeAspect="1"/>
          </p:cNvPicPr>
          <p:nvPr>
            <p:ph idx="4294967295"/>
          </p:nvPr>
        </p:nvPicPr>
        <p:blipFill>
          <a:blip r:embed="rId2"/>
          <a:stretch>
            <a:fillRect/>
          </a:stretch>
        </p:blipFill>
        <p:spPr>
          <a:xfrm>
            <a:off x="442118" y="1107281"/>
            <a:ext cx="8259763" cy="46434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20949E8-3811-6958-CE3F-2BBFD0CAAF6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6" y="260648"/>
            <a:ext cx="3855563" cy="3384825"/>
          </a:xfrm>
        </p:spPr>
      </p:pic>
      <p:pic>
        <p:nvPicPr>
          <p:cNvPr id="8" name="Content Placeholder 7">
            <a:extLst>
              <a:ext uri="{FF2B5EF4-FFF2-40B4-BE49-F238E27FC236}">
                <a16:creationId xmlns:a16="http://schemas.microsoft.com/office/drawing/2014/main" id="{A57DA312-9159-9DFF-8199-2F582567F46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92080" y="2492896"/>
            <a:ext cx="3159557" cy="3740285"/>
          </a:xfrm>
        </p:spPr>
      </p:pic>
    </p:spTree>
    <p:extLst>
      <p:ext uri="{BB962C8B-B14F-4D97-AF65-F5344CB8AC3E}">
        <p14:creationId xmlns:p14="http://schemas.microsoft.com/office/powerpoint/2010/main" val="1323758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1746</TotalTime>
  <Words>709</Words>
  <Application>Microsoft Office PowerPoint</Application>
  <PresentationFormat>On-screen Show (4:3)</PresentationFormat>
  <Paragraphs>71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A.V.C COLLEGE OF ENGINEERING Department Of Computer Science &amp; Engineering   DIGITAL PLATFORM FOR FARMERS</vt:lpstr>
      <vt:lpstr>ABSTRACT</vt:lpstr>
      <vt:lpstr>EXISTING SYSTEM</vt:lpstr>
      <vt:lpstr>PROPOSING SYSTEM</vt:lpstr>
      <vt:lpstr>TECHNOLOGY STACK </vt:lpstr>
      <vt:lpstr>MODULES AND THEIR DEFINITION</vt:lpstr>
      <vt:lpstr>MODULES</vt:lpstr>
      <vt:lpstr>PowerPoint Presentation</vt:lpstr>
      <vt:lpstr>PowerPoint Presentation</vt:lpstr>
      <vt:lpstr>PowerPoint Presentation</vt:lpstr>
      <vt:lpstr>LITERATURE SURVAY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SANTHOSHINI B</cp:lastModifiedBy>
  <cp:revision>81</cp:revision>
  <dcterms:created xsi:type="dcterms:W3CDTF">2023-02-19T15:00:28Z</dcterms:created>
  <dcterms:modified xsi:type="dcterms:W3CDTF">2023-05-05T17:31:10Z</dcterms:modified>
</cp:coreProperties>
</file>