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35DA8D-676B-467E-8361-330C16A6CF6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5DA8D-676B-467E-8361-330C16A6CF6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5DA8D-676B-467E-8361-330C16A6CF6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5DA8D-676B-467E-8361-330C16A6CF6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B35DA8D-676B-467E-8361-330C16A6CF6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5DA8D-676B-467E-8361-330C16A6CF6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E2F1-AE9D-4814-9442-F76A70414F7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35DA8D-676B-467E-8361-330C16A6CF60}"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5DA8D-676B-467E-8361-330C16A6CF60}"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5DA8D-676B-467E-8361-330C16A6CF60}"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B35DA8D-676B-467E-8361-330C16A6CF60}" type="datetimeFigureOut">
              <a:rPr lang="en-IN" smtClean="0"/>
              <a:t>26-03-2024</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890E2F1-AE9D-4814-9442-F76A70414F7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5DA8D-676B-467E-8361-330C16A6CF6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B35DA8D-676B-467E-8361-330C16A6CF60}" type="datetimeFigureOut">
              <a:rPr lang="en-IN" smtClean="0"/>
              <a:t>26-03-2024</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890E2F1-AE9D-4814-9442-F76A70414F7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97728" y="669717"/>
            <a:ext cx="5648623" cy="1204306"/>
          </a:xfrm>
        </p:spPr>
        <p:txBody>
          <a:bodyPr>
            <a:normAutofit/>
          </a:bodyPr>
          <a:lstStyle/>
          <a:p>
            <a:r>
              <a:rPr lang="en-US" sz="4800" dirty="0" smtClean="0">
                <a:latin typeface="Algerian" pitchFamily="82" charset="0"/>
              </a:rPr>
              <a:t>PROJECT</a:t>
            </a:r>
            <a:r>
              <a:rPr lang="en-US" sz="4800" dirty="0" smtClean="0"/>
              <a:t> </a:t>
            </a:r>
            <a:r>
              <a:rPr lang="en-US" sz="4800" dirty="0" smtClean="0">
                <a:latin typeface="Algerian" pitchFamily="82" charset="0"/>
              </a:rPr>
              <a:t>TITLE</a:t>
            </a:r>
            <a:endParaRPr lang="en-IN" sz="4800" dirty="0">
              <a:latin typeface="Algerian" pitchFamily="82" charset="0"/>
            </a:endParaRPr>
          </a:p>
        </p:txBody>
      </p:sp>
      <p:sp>
        <p:nvSpPr>
          <p:cNvPr id="3" name="Subtitle 2"/>
          <p:cNvSpPr>
            <a:spLocks noGrp="1"/>
          </p:cNvSpPr>
          <p:nvPr>
            <p:ph type="subTitle" idx="1"/>
          </p:nvPr>
        </p:nvSpPr>
        <p:spPr>
          <a:xfrm rot="19140000">
            <a:off x="850204" y="1467674"/>
            <a:ext cx="6511131" cy="527718"/>
          </a:xfrm>
        </p:spPr>
        <p:txBody>
          <a:bodyPr>
            <a:noAutofit/>
          </a:bodyPr>
          <a:lstStyle/>
          <a:p>
            <a:r>
              <a:rPr lang="en-US" sz="3600" dirty="0" smtClean="0">
                <a:solidFill>
                  <a:srgbClr val="FF0000"/>
                </a:solidFill>
                <a:latin typeface="Tw Cen MT" pitchFamily="34" charset="0"/>
              </a:rPr>
              <a:t>KEYLOGGERS</a:t>
            </a:r>
            <a:endParaRPr lang="en-IN" sz="2800" dirty="0">
              <a:solidFill>
                <a:srgbClr val="FF0000"/>
              </a:solidFill>
              <a:latin typeface="Tw Cen MT" pitchFamily="34" charset="0"/>
            </a:endParaRPr>
          </a:p>
        </p:txBody>
      </p:sp>
      <p:sp>
        <p:nvSpPr>
          <p:cNvPr id="4" name="TextBox 3"/>
          <p:cNvSpPr txBox="1"/>
          <p:nvPr/>
        </p:nvSpPr>
        <p:spPr>
          <a:xfrm>
            <a:off x="3671900" y="5389105"/>
            <a:ext cx="5472101" cy="923330"/>
          </a:xfrm>
          <a:prstGeom prst="rect">
            <a:avLst/>
          </a:prstGeom>
          <a:noFill/>
        </p:spPr>
        <p:txBody>
          <a:bodyPr wrap="square" rtlCol="0">
            <a:spAutoFit/>
          </a:bodyPr>
          <a:lstStyle/>
          <a:p>
            <a:r>
              <a:rPr lang="en-US" dirty="0" smtClean="0">
                <a:latin typeface="Berlin Sans FB Demi" pitchFamily="34" charset="0"/>
              </a:rPr>
              <a:t>B.SANTHOSH,</a:t>
            </a:r>
          </a:p>
          <a:p>
            <a:r>
              <a:rPr lang="en-US" dirty="0" smtClean="0">
                <a:latin typeface="Berlin Sans FB Demi" pitchFamily="34" charset="0"/>
              </a:rPr>
              <a:t>PRIYADARSHINI ENGINEERING COLLEGE,</a:t>
            </a:r>
          </a:p>
          <a:p>
            <a:r>
              <a:rPr lang="en-US" dirty="0" smtClean="0">
                <a:latin typeface="Berlin Sans FB Demi" pitchFamily="34" charset="0"/>
              </a:rPr>
              <a:t>COMPUTER SCIENCE AND   ENGINEERING(CSE).</a:t>
            </a:r>
            <a:endParaRPr lang="en-IN" dirty="0">
              <a:latin typeface="Berlin Sans FB Demi" pitchFamily="34" charset="0"/>
            </a:endParaRPr>
          </a:p>
        </p:txBody>
      </p:sp>
      <p:sp>
        <p:nvSpPr>
          <p:cNvPr id="5" name="TextBox 4"/>
          <p:cNvSpPr txBox="1"/>
          <p:nvPr/>
        </p:nvSpPr>
        <p:spPr>
          <a:xfrm>
            <a:off x="2195736" y="5027350"/>
            <a:ext cx="2232248" cy="369332"/>
          </a:xfrm>
          <a:prstGeom prst="rect">
            <a:avLst/>
          </a:prstGeom>
          <a:noFill/>
        </p:spPr>
        <p:txBody>
          <a:bodyPr wrap="square" rtlCol="0">
            <a:spAutoFit/>
          </a:bodyPr>
          <a:lstStyle/>
          <a:p>
            <a:r>
              <a:rPr lang="en-US" dirty="0" smtClean="0">
                <a:latin typeface="Segoe UI Variable Small Light" pitchFamily="2" charset="0"/>
              </a:rPr>
              <a:t>PRESENTED BY</a:t>
            </a:r>
            <a:r>
              <a:rPr lang="en-US" dirty="0" smtClean="0"/>
              <a:t>:</a:t>
            </a:r>
            <a:endParaRPr lang="en-IN" dirty="0"/>
          </a:p>
        </p:txBody>
      </p:sp>
    </p:spTree>
    <p:extLst>
      <p:ext uri="{BB962C8B-B14F-4D97-AF65-F5344CB8AC3E}">
        <p14:creationId xmlns:p14="http://schemas.microsoft.com/office/powerpoint/2010/main" val="3424122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6"/>
            <a:ext cx="8164388" cy="5040560"/>
          </a:xfrm>
        </p:spPr>
        <p:txBody>
          <a:bodyPr>
            <a:normAutofit fontScale="92500" lnSpcReduction="20000"/>
          </a:bodyPr>
          <a:lstStyle/>
          <a:p>
            <a:r>
              <a:rPr lang="en-US" b="0" dirty="0"/>
              <a:t>Deployment:</a:t>
            </a:r>
          </a:p>
          <a:p>
            <a:r>
              <a:rPr lang="en-US" dirty="0"/>
              <a:t>Agent-Based Deployment</a:t>
            </a:r>
            <a:r>
              <a:rPr lang="en-US" b="0" dirty="0"/>
              <a:t>:</a:t>
            </a:r>
          </a:p>
          <a:p>
            <a:pPr lvl="1"/>
            <a:r>
              <a:rPr lang="en-US" dirty="0"/>
              <a:t>Develop lightweight agent software that can be installed on endpoints to monitor system activities and detect </a:t>
            </a:r>
            <a:r>
              <a:rPr lang="en-US" dirty="0" err="1"/>
              <a:t>keylogger</a:t>
            </a:r>
            <a:r>
              <a:rPr lang="en-US" dirty="0"/>
              <a:t> threats.</a:t>
            </a:r>
          </a:p>
          <a:p>
            <a:pPr lvl="1"/>
            <a:r>
              <a:rPr lang="en-US" dirty="0"/>
              <a:t>Distribute and deploy the agent software across all endpoints within the organization's network, ensuring comprehensive coverage and visibility.</a:t>
            </a:r>
          </a:p>
          <a:p>
            <a:pPr lvl="1"/>
            <a:r>
              <a:rPr lang="en-US" dirty="0"/>
              <a:t>Configure the agent software to communicate with a central management console for centralized monitoring, alerting, and management of </a:t>
            </a:r>
            <a:r>
              <a:rPr lang="en-US" dirty="0" err="1"/>
              <a:t>keylogger</a:t>
            </a:r>
            <a:r>
              <a:rPr lang="en-US" dirty="0"/>
              <a:t> incidents.</a:t>
            </a:r>
          </a:p>
          <a:p>
            <a:r>
              <a:rPr lang="en-US" dirty="0"/>
              <a:t>Network-Based Deployment</a:t>
            </a:r>
            <a:r>
              <a:rPr lang="en-US" b="0" dirty="0"/>
              <a:t>:</a:t>
            </a:r>
          </a:p>
          <a:p>
            <a:pPr lvl="1"/>
            <a:r>
              <a:rPr lang="en-US" dirty="0"/>
              <a:t>Implement network-based sensors or appliances that passively monitor network traffic for signs of </a:t>
            </a:r>
            <a:r>
              <a:rPr lang="en-US" dirty="0" err="1"/>
              <a:t>keylogger</a:t>
            </a:r>
            <a:r>
              <a:rPr lang="en-US" dirty="0"/>
              <a:t> activity.</a:t>
            </a:r>
          </a:p>
          <a:p>
            <a:pPr lvl="1"/>
            <a:r>
              <a:rPr lang="en-US" dirty="0"/>
              <a:t>Deploy sensors at strategic points within the network infrastructure, such as perimeter gateways, internal network segments, and critical server endpoints.</a:t>
            </a:r>
          </a:p>
          <a:p>
            <a:pPr lvl="1"/>
            <a:r>
              <a:rPr lang="en-US" dirty="0"/>
              <a:t>Configure the network sensors to analyze traffic patterns, protocol anomalies, and payload content to detect and mitigate </a:t>
            </a:r>
            <a:r>
              <a:rPr lang="en-US" dirty="0" err="1"/>
              <a:t>keylogger</a:t>
            </a:r>
            <a:r>
              <a:rPr lang="en-US" dirty="0"/>
              <a:t> threats in real time.</a:t>
            </a:r>
          </a:p>
          <a:p>
            <a:r>
              <a:rPr lang="en-US" dirty="0"/>
              <a:t>Cloud-Based Deployment</a:t>
            </a:r>
            <a:r>
              <a:rPr lang="en-US" b="0" dirty="0"/>
              <a:t>:</a:t>
            </a:r>
          </a:p>
          <a:p>
            <a:pPr lvl="1"/>
            <a:r>
              <a:rPr lang="en-US" dirty="0"/>
              <a:t>Leverage cloud-based security solutions that offer </a:t>
            </a:r>
            <a:r>
              <a:rPr lang="en-US" dirty="0" err="1"/>
              <a:t>keylogger</a:t>
            </a:r>
            <a:r>
              <a:rPr lang="en-US" dirty="0"/>
              <a:t> detection and mitigation capabilities as a service.</a:t>
            </a:r>
          </a:p>
          <a:p>
            <a:pPr lvl="1"/>
            <a:r>
              <a:rPr lang="en-US" dirty="0"/>
              <a:t>Integrate cloud-based security services with existing endpoint protection platforms (EPP), security information and event management (SIEM) systems, and threat intelligence feeds.</a:t>
            </a:r>
          </a:p>
          <a:p>
            <a:pPr lvl="1"/>
            <a:r>
              <a:rPr lang="en-US" dirty="0"/>
              <a:t>Configure cloud-based security policies and rules to enforce proactive defense measures and automated responses to </a:t>
            </a:r>
            <a:r>
              <a:rPr lang="en-US" dirty="0" err="1"/>
              <a:t>keylogger</a:t>
            </a:r>
            <a:r>
              <a:rPr lang="en-US" dirty="0"/>
              <a:t> incidents across the organization's cloud infrastructure and endpoints.</a:t>
            </a:r>
          </a:p>
          <a:p>
            <a:endParaRPr lang="en-IN" dirty="0"/>
          </a:p>
        </p:txBody>
      </p:sp>
    </p:spTree>
    <p:extLst>
      <p:ext uri="{BB962C8B-B14F-4D97-AF65-F5344CB8AC3E}">
        <p14:creationId xmlns:p14="http://schemas.microsoft.com/office/powerpoint/2010/main" val="247150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result</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96454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Conclusion</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028795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 future scope</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20861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Forte" pitchFamily="66" charset="0"/>
              </a:rPr>
              <a:t>references</a:t>
            </a:r>
            <a:endParaRPr lang="en-IN" dirty="0">
              <a:solidFill>
                <a:schemeClr val="accent3">
                  <a:lumMod val="60000"/>
                  <a:lumOff val="40000"/>
                </a:schemeClr>
              </a:solidFill>
              <a:latin typeface="Forte" pitchFamily="66"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6181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520940" cy="758984"/>
          </a:xfrm>
        </p:spPr>
        <p:txBody>
          <a:bodyPr/>
          <a:lstStyle/>
          <a:p>
            <a:r>
              <a:rPr lang="en-US" dirty="0" smtClean="0">
                <a:solidFill>
                  <a:srgbClr val="00CC00"/>
                </a:solidFill>
                <a:latin typeface="Ravie" pitchFamily="82" charset="0"/>
              </a:rPr>
              <a:t>OUTLINE</a:t>
            </a:r>
            <a:endParaRPr lang="en-IN" dirty="0">
              <a:solidFill>
                <a:srgbClr val="00CC00"/>
              </a:solidFill>
              <a:latin typeface="Ravie" pitchFamily="82" charset="0"/>
            </a:endParaRPr>
          </a:p>
        </p:txBody>
      </p:sp>
      <p:sp>
        <p:nvSpPr>
          <p:cNvPr id="3" name="Content Placeholder 2"/>
          <p:cNvSpPr>
            <a:spLocks noGrp="1"/>
          </p:cNvSpPr>
          <p:nvPr>
            <p:ph idx="1"/>
          </p:nvPr>
        </p:nvSpPr>
        <p:spPr>
          <a:xfrm>
            <a:off x="611560" y="1124744"/>
            <a:ext cx="7520940" cy="3579849"/>
          </a:xfrm>
        </p:spPr>
        <p:txBody>
          <a:bodyPr/>
          <a:lstStyle/>
          <a:p>
            <a:pPr marL="0" indent="0"/>
            <a:endParaRPr lang="en-US" dirty="0">
              <a:latin typeface="Arial"/>
              <a:cs typeface="Arial"/>
            </a:endParaRPr>
          </a:p>
          <a:p>
            <a:pPr marL="305435" indent="-305435"/>
            <a:r>
              <a:rPr lang="en-US" sz="1800" dirty="0" smtClean="0">
                <a:latin typeface="Arial"/>
                <a:ea typeface="+mn-lt"/>
                <a:cs typeface="Arial"/>
              </a:rPr>
              <a:t>Problem </a:t>
            </a:r>
            <a:r>
              <a:rPr lang="en-US" sz="1800" dirty="0">
                <a:latin typeface="Arial"/>
                <a:ea typeface="+mn-lt"/>
                <a:cs typeface="Arial"/>
              </a:rPr>
              <a:t>Statement (Should not include solution)</a:t>
            </a:r>
            <a:endParaRPr lang="en-US" sz="1800" dirty="0">
              <a:latin typeface="Arial"/>
              <a:cs typeface="Arial"/>
            </a:endParaRPr>
          </a:p>
          <a:p>
            <a:pPr marL="305435" indent="-305435"/>
            <a:r>
              <a:rPr lang="en-US" sz="1800" dirty="0">
                <a:latin typeface="Arial"/>
                <a:ea typeface="+mn-lt"/>
                <a:cs typeface="Arial"/>
              </a:rPr>
              <a:t>Proposed System/Solution</a:t>
            </a:r>
            <a:endParaRPr lang="en-US" sz="1800" dirty="0">
              <a:latin typeface="Arial"/>
              <a:cs typeface="Arial"/>
            </a:endParaRPr>
          </a:p>
          <a:p>
            <a:pPr marL="305435" indent="-305435"/>
            <a:r>
              <a:rPr lang="en-US" sz="1800" dirty="0">
                <a:latin typeface="Arial"/>
                <a:ea typeface="+mn-lt"/>
                <a:cs typeface="Calibri"/>
              </a:rPr>
              <a:t>System </a:t>
            </a:r>
            <a:r>
              <a:rPr lang="en-US" sz="1800" dirty="0">
                <a:latin typeface="Arial"/>
                <a:ea typeface="+mn-lt"/>
                <a:cs typeface="+mn-lt"/>
              </a:rPr>
              <a:t>Development Approach (Technology Used) </a:t>
            </a:r>
          </a:p>
          <a:p>
            <a:pPr marL="305435" indent="-305435"/>
            <a:r>
              <a:rPr lang="en-US" sz="1800" dirty="0">
                <a:latin typeface="Arial"/>
                <a:ea typeface="+mn-lt"/>
                <a:cs typeface="+mn-lt"/>
              </a:rPr>
              <a:t>Algorithm &amp; Deployment  </a:t>
            </a:r>
            <a:endParaRPr lang="en-US" sz="1800" dirty="0">
              <a:latin typeface="Arial"/>
              <a:cs typeface="Calibri"/>
            </a:endParaRPr>
          </a:p>
          <a:p>
            <a:pPr marL="305435" indent="-305435"/>
            <a:r>
              <a:rPr lang="en-US" sz="1800" dirty="0">
                <a:latin typeface="Arial"/>
                <a:ea typeface="+mn-lt"/>
                <a:cs typeface="Arial"/>
              </a:rPr>
              <a:t>Result (Output Image)</a:t>
            </a:r>
          </a:p>
          <a:p>
            <a:pPr marL="305435" indent="-305435"/>
            <a:r>
              <a:rPr lang="en-US" sz="1800" dirty="0">
                <a:latin typeface="Arial"/>
                <a:ea typeface="+mn-lt"/>
                <a:cs typeface="Arial"/>
              </a:rPr>
              <a:t>Conclusion</a:t>
            </a:r>
            <a:endParaRPr lang="en-US" sz="1800" dirty="0">
              <a:latin typeface="Arial"/>
              <a:cs typeface="Arial"/>
            </a:endParaRPr>
          </a:p>
          <a:p>
            <a:pPr marL="305435" indent="-305435"/>
            <a:r>
              <a:rPr lang="en-US" sz="1800" dirty="0">
                <a:latin typeface="Arial"/>
                <a:ea typeface="+mn-lt"/>
                <a:cs typeface="Arial"/>
              </a:rPr>
              <a:t>Future Scope</a:t>
            </a:r>
          </a:p>
          <a:p>
            <a:pPr marL="305435" indent="-305435"/>
            <a:r>
              <a:rPr lang="en-US" sz="1800" dirty="0">
                <a:latin typeface="Arial"/>
                <a:ea typeface="+mn-lt"/>
                <a:cs typeface="Arial"/>
              </a:rPr>
              <a:t>References</a:t>
            </a:r>
            <a:endParaRPr lang="en-US" sz="1800" dirty="0">
              <a:latin typeface="Arial"/>
              <a:cs typeface="Arial"/>
            </a:endParaRPr>
          </a:p>
          <a:p>
            <a:endParaRPr lang="en-IN" dirty="0"/>
          </a:p>
        </p:txBody>
      </p:sp>
    </p:spTree>
    <p:extLst>
      <p:ext uri="{BB962C8B-B14F-4D97-AF65-F5344CB8AC3E}">
        <p14:creationId xmlns:p14="http://schemas.microsoft.com/office/powerpoint/2010/main" val="158722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520940" cy="548640"/>
          </a:xfrm>
        </p:spPr>
        <p:txBody>
          <a:bodyPr/>
          <a:lstStyle/>
          <a:p>
            <a:r>
              <a:rPr lang="en-US" dirty="0" smtClean="0">
                <a:solidFill>
                  <a:schemeClr val="accent2"/>
                </a:solidFill>
                <a:latin typeface="Forte" pitchFamily="66" charset="0"/>
              </a:rPr>
              <a:t>Problem statement</a:t>
            </a:r>
            <a:endParaRPr lang="en-IN" dirty="0">
              <a:solidFill>
                <a:schemeClr val="accent2"/>
              </a:solidFill>
              <a:latin typeface="Forte" pitchFamily="66" charset="0"/>
            </a:endParaRPr>
          </a:p>
        </p:txBody>
      </p:sp>
      <p:sp>
        <p:nvSpPr>
          <p:cNvPr id="3" name="Content Placeholder 2"/>
          <p:cNvSpPr>
            <a:spLocks noGrp="1"/>
          </p:cNvSpPr>
          <p:nvPr>
            <p:ph idx="1"/>
          </p:nvPr>
        </p:nvSpPr>
        <p:spPr>
          <a:xfrm>
            <a:off x="251520" y="1100628"/>
            <a:ext cx="8568952" cy="3579849"/>
          </a:xfrm>
        </p:spPr>
        <p:txBody>
          <a:bodyPr/>
          <a:lstStyle/>
          <a:p>
            <a:r>
              <a:rPr lang="en-US" b="0" dirty="0" smtClean="0"/>
              <a:t>                 It's </a:t>
            </a:r>
            <a:r>
              <a:rPr lang="en-US" b="0" dirty="0"/>
              <a:t>challenging to covertly install a hardware </a:t>
            </a:r>
            <a:r>
              <a:rPr lang="en-US" b="0" dirty="0" err="1"/>
              <a:t>keylogger</a:t>
            </a:r>
            <a:r>
              <a:rPr lang="en-US" b="0" dirty="0"/>
              <a:t> on another person's device. </a:t>
            </a:r>
            <a:r>
              <a:rPr lang="en-US" b="0" dirty="0" smtClean="0"/>
              <a:t>To tackle </a:t>
            </a:r>
            <a:r>
              <a:rPr lang="en-US" b="0" dirty="0"/>
              <a:t>this issue, We are therefore using a software </a:t>
            </a:r>
            <a:r>
              <a:rPr lang="en-US" b="0" dirty="0" err="1"/>
              <a:t>keylogger</a:t>
            </a:r>
            <a:r>
              <a:rPr lang="en-US" b="0" dirty="0"/>
              <a:t> that can be remotely installed on </a:t>
            </a:r>
            <a:r>
              <a:rPr lang="en-US" b="0" dirty="0" smtClean="0"/>
              <a:t>a </a:t>
            </a:r>
            <a:r>
              <a:rPr lang="en-US" b="0" dirty="0"/>
              <a:t>person's PC to resolve this problem</a:t>
            </a:r>
            <a:r>
              <a:rPr lang="en-US" b="0" dirty="0" smtClean="0"/>
              <a:t>.</a:t>
            </a:r>
          </a:p>
          <a:p>
            <a:endParaRPr lang="en-US" b="0" dirty="0"/>
          </a:p>
          <a:p>
            <a:r>
              <a:rPr lang="en-US" sz="1800" dirty="0" smtClean="0"/>
              <a:t>       Challenges:</a:t>
            </a:r>
          </a:p>
          <a:p>
            <a:r>
              <a:rPr lang="en-US" b="0" dirty="0"/>
              <a:t> </a:t>
            </a:r>
            <a:r>
              <a:rPr lang="en-US" b="0" dirty="0" smtClean="0"/>
              <a:t>                </a:t>
            </a:r>
            <a:r>
              <a:rPr lang="en-US" b="0" dirty="0"/>
              <a:t>Power use, data traffic, and processor usage can skyrocket, leading you to suspect an infection. </a:t>
            </a:r>
            <a:r>
              <a:rPr lang="en-US" b="0" dirty="0" err="1"/>
              <a:t>Keyloggers</a:t>
            </a:r>
            <a:r>
              <a:rPr lang="en-US" b="0" dirty="0"/>
              <a:t> don't always cause noticeable computer problems, like slow processes or glitches. Software </a:t>
            </a:r>
            <a:r>
              <a:rPr lang="en-US" b="0" dirty="0" err="1"/>
              <a:t>keyloggers</a:t>
            </a:r>
            <a:r>
              <a:rPr lang="en-US" b="0" dirty="0"/>
              <a:t> can be hard to detect and remove even by some antivirus programs. Spyware is good at hiding itself.</a:t>
            </a:r>
            <a:endParaRPr lang="en-IN" dirty="0"/>
          </a:p>
        </p:txBody>
      </p:sp>
    </p:spTree>
    <p:extLst>
      <p:ext uri="{BB962C8B-B14F-4D97-AF65-F5344CB8AC3E}">
        <p14:creationId xmlns:p14="http://schemas.microsoft.com/office/powerpoint/2010/main" val="2260167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7520940" cy="548640"/>
          </a:xfrm>
        </p:spPr>
        <p:txBody>
          <a:bodyPr/>
          <a:lstStyle/>
          <a:p>
            <a:r>
              <a:rPr lang="en-US" dirty="0" smtClean="0">
                <a:solidFill>
                  <a:schemeClr val="accent2"/>
                </a:solidFill>
                <a:latin typeface="Forte" pitchFamily="66" charset="0"/>
              </a:rPr>
              <a:t>Proposed system/solution</a:t>
            </a:r>
            <a:endParaRPr lang="en-IN" dirty="0">
              <a:solidFill>
                <a:schemeClr val="accent2"/>
              </a:solidFill>
              <a:latin typeface="Forte" pitchFamily="66" charset="0"/>
            </a:endParaRPr>
          </a:p>
        </p:txBody>
      </p:sp>
      <p:sp>
        <p:nvSpPr>
          <p:cNvPr id="3" name="Content Placeholder 2"/>
          <p:cNvSpPr>
            <a:spLocks noGrp="1"/>
          </p:cNvSpPr>
          <p:nvPr>
            <p:ph idx="1"/>
          </p:nvPr>
        </p:nvSpPr>
        <p:spPr>
          <a:xfrm>
            <a:off x="611560" y="980728"/>
            <a:ext cx="7520940" cy="3960440"/>
          </a:xfrm>
        </p:spPr>
        <p:txBody>
          <a:bodyPr>
            <a:normAutofit lnSpcReduction="10000"/>
          </a:bodyPr>
          <a:lstStyle/>
          <a:p>
            <a:r>
              <a:rPr lang="en-US" b="0" dirty="0" err="1"/>
              <a:t>Keyloggers</a:t>
            </a:r>
            <a:r>
              <a:rPr lang="en-US" b="0" dirty="0"/>
              <a:t> are malicious software designed to record keystrokes on a computer or mobile device, often used by attackers to steal sensitive information such as passwords, credit card numbers, or personal messages. Mitigating the threat of </a:t>
            </a:r>
            <a:r>
              <a:rPr lang="en-US" b="0" dirty="0" err="1"/>
              <a:t>keyloggers</a:t>
            </a:r>
            <a:r>
              <a:rPr lang="en-US" b="0" dirty="0"/>
              <a:t> involves a multi-faceted approach combining both technical solutions and user education. Here's a proposed solution:</a:t>
            </a:r>
          </a:p>
          <a:p>
            <a:r>
              <a:rPr lang="en-US" dirty="0"/>
              <a:t>Antivirus and Antimalware </a:t>
            </a:r>
            <a:r>
              <a:rPr lang="en-US" dirty="0" smtClean="0"/>
              <a:t>Software </a:t>
            </a:r>
            <a:r>
              <a:rPr lang="en-US" b="0" dirty="0" smtClean="0"/>
              <a:t>:  Employ </a:t>
            </a:r>
            <a:r>
              <a:rPr lang="en-US" b="0" dirty="0"/>
              <a:t>reputable antivirus and antimalware software that includes real-time scanning and detection capabilities. Keep these programs updated regularly to ensure they can detect and remove the latest </a:t>
            </a:r>
            <a:r>
              <a:rPr lang="en-US" b="0" dirty="0" err="1"/>
              <a:t>keylogger</a:t>
            </a:r>
            <a:r>
              <a:rPr lang="en-US" b="0" dirty="0"/>
              <a:t> variants.</a:t>
            </a:r>
          </a:p>
          <a:p>
            <a:r>
              <a:rPr lang="en-US" dirty="0" smtClean="0"/>
              <a:t>Firewalls </a:t>
            </a:r>
            <a:r>
              <a:rPr lang="en-US" b="0" dirty="0" smtClean="0"/>
              <a:t>: </a:t>
            </a:r>
            <a:r>
              <a:rPr lang="en-US" b="0" dirty="0"/>
              <a:t>Enable and configure firewalls on your devices to monitor and control incoming and outgoing network traffic. Firewalls can prevent unauthorized access to your system and block communication attempts by </a:t>
            </a:r>
            <a:r>
              <a:rPr lang="en-US" b="0" dirty="0" err="1"/>
              <a:t>keyloggers</a:t>
            </a:r>
            <a:r>
              <a:rPr lang="en-US" b="0" dirty="0"/>
              <a:t> attempting to send captured data to remote servers.</a:t>
            </a:r>
          </a:p>
          <a:p>
            <a:r>
              <a:rPr lang="en-US" dirty="0"/>
              <a:t>Regular Software </a:t>
            </a:r>
            <a:r>
              <a:rPr lang="en-US" dirty="0" smtClean="0"/>
              <a:t>Updates </a:t>
            </a:r>
            <a:r>
              <a:rPr lang="en-US" b="0" dirty="0" smtClean="0"/>
              <a:t>: </a:t>
            </a:r>
            <a:r>
              <a:rPr lang="en-US" b="0" dirty="0"/>
              <a:t>Keep your operating system, applications, and browser up to date with the latest security patches. Software updates often include fixes for known vulnerabilities that could be exploited by </a:t>
            </a:r>
            <a:r>
              <a:rPr lang="en-US" b="0" dirty="0" err="1"/>
              <a:t>keyloggers</a:t>
            </a:r>
            <a:r>
              <a:rPr lang="en-US" b="0" dirty="0"/>
              <a:t> and other malware.</a:t>
            </a:r>
          </a:p>
          <a:p>
            <a:endParaRPr lang="en-IN" dirty="0"/>
          </a:p>
        </p:txBody>
      </p:sp>
    </p:spTree>
    <p:extLst>
      <p:ext uri="{BB962C8B-B14F-4D97-AF65-F5344CB8AC3E}">
        <p14:creationId xmlns:p14="http://schemas.microsoft.com/office/powerpoint/2010/main" val="1150370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7520940" cy="4752528"/>
          </a:xfrm>
        </p:spPr>
        <p:txBody>
          <a:bodyPr>
            <a:normAutofit lnSpcReduction="10000"/>
          </a:bodyPr>
          <a:lstStyle/>
          <a:p>
            <a:r>
              <a:rPr lang="en-US" dirty="0"/>
              <a:t>Use of Virtual Keyboards</a:t>
            </a:r>
            <a:r>
              <a:rPr lang="en-US" b="0" dirty="0"/>
              <a:t>: When entering sensitive information such as passwords or credit card numbers, consider using the virtual keyboard provided by your operating system. Virtual keyboards allow users to input characters using a mouse or touchscreen, making it more difficult for </a:t>
            </a:r>
            <a:r>
              <a:rPr lang="en-US" b="0" dirty="0" err="1"/>
              <a:t>keyloggers</a:t>
            </a:r>
            <a:r>
              <a:rPr lang="en-US" b="0" dirty="0"/>
              <a:t> to capture keystrokes.</a:t>
            </a:r>
          </a:p>
          <a:p>
            <a:r>
              <a:rPr lang="en-US" dirty="0"/>
              <a:t>Behavior Monitoring</a:t>
            </a:r>
            <a:r>
              <a:rPr lang="en-US" b="0" dirty="0"/>
              <a:t>: Implement behavior monitoring software that can detect unusual activity on your system, such as unexpected keystroke logging behavior. Behavioral analysis tools can help identify and block </a:t>
            </a:r>
            <a:r>
              <a:rPr lang="en-US" b="0" dirty="0" err="1"/>
              <a:t>keyloggers</a:t>
            </a:r>
            <a:r>
              <a:rPr lang="en-US" b="0" dirty="0"/>
              <a:t> that may evade traditional signature-based detection methods.</a:t>
            </a:r>
          </a:p>
          <a:p>
            <a:r>
              <a:rPr lang="en-US" dirty="0"/>
              <a:t>Secure Password Management</a:t>
            </a:r>
            <a:r>
              <a:rPr lang="en-US" b="0" dirty="0"/>
              <a:t>: Encourage the use of strong, unique passwords for each online account and utilize a reputable password manager to securely store and manage passwords. Password managers can help prevent the need for manual entry of passwords, reducing the risk of </a:t>
            </a:r>
            <a:r>
              <a:rPr lang="en-US" b="0" dirty="0" err="1"/>
              <a:t>keyloggers</a:t>
            </a:r>
            <a:r>
              <a:rPr lang="en-US" b="0" dirty="0"/>
              <a:t> capturing sensitive login credentials.</a:t>
            </a:r>
          </a:p>
          <a:p>
            <a:r>
              <a:rPr lang="en-US" dirty="0"/>
              <a:t>User Education and Awareness</a:t>
            </a:r>
            <a:r>
              <a:rPr lang="en-US" b="0" dirty="0"/>
              <a:t>: Educate users about the risks associated with </a:t>
            </a:r>
            <a:r>
              <a:rPr lang="en-US" b="0" dirty="0" err="1"/>
              <a:t>keyloggers</a:t>
            </a:r>
            <a:r>
              <a:rPr lang="en-US" b="0" dirty="0"/>
              <a:t> and provide guidance on safe computing practices, such as avoiding suspicious websites, not clicking on unsolicited email attachments or links, and being cautious when downloading and installing software from untrusted sources.</a:t>
            </a:r>
          </a:p>
          <a:p>
            <a:endParaRPr lang="en-IN" dirty="0"/>
          </a:p>
        </p:txBody>
      </p:sp>
    </p:spTree>
    <p:extLst>
      <p:ext uri="{BB962C8B-B14F-4D97-AF65-F5344CB8AC3E}">
        <p14:creationId xmlns:p14="http://schemas.microsoft.com/office/powerpoint/2010/main" val="86483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660332" cy="3987781"/>
          </a:xfrm>
        </p:spPr>
        <p:txBody>
          <a:bodyPr/>
          <a:lstStyle/>
          <a:p>
            <a:r>
              <a:rPr lang="en-US" dirty="0"/>
              <a:t>Endpoint Security Solutions</a:t>
            </a:r>
            <a:r>
              <a:rPr lang="en-US" b="0" dirty="0"/>
              <a:t>: Deploy endpoint security solutions that offer advanced threat detection and response capabilities, including heuristic analysis, sandboxing, and machine learning algorithms to identify and mitigate the threat posed by </a:t>
            </a:r>
            <a:r>
              <a:rPr lang="en-US" b="0" dirty="0" err="1"/>
              <a:t>keyloggers</a:t>
            </a:r>
            <a:r>
              <a:rPr lang="en-US" b="0" dirty="0"/>
              <a:t> and other malware.</a:t>
            </a:r>
          </a:p>
          <a:p>
            <a:r>
              <a:rPr lang="en-US" dirty="0"/>
              <a:t>Remote Monitoring and Management</a:t>
            </a:r>
            <a:r>
              <a:rPr lang="en-US" b="0" dirty="0"/>
              <a:t>: Employ remote monitoring and management tools to centrally monitor and manage devices across your network. These tools can help detect and respond to security incidents, including potential </a:t>
            </a:r>
            <a:r>
              <a:rPr lang="en-US" b="0" dirty="0" err="1"/>
              <a:t>keylogger</a:t>
            </a:r>
            <a:r>
              <a:rPr lang="en-US" b="0" dirty="0"/>
              <a:t> infections, in a timely manner.</a:t>
            </a:r>
          </a:p>
          <a:p>
            <a:r>
              <a:rPr lang="en-US" dirty="0"/>
              <a:t>Regular Security Audits</a:t>
            </a:r>
            <a:r>
              <a:rPr lang="en-US" b="0" dirty="0"/>
              <a:t>: Conduct regular security audits and penetration testing to identify and address vulnerabilities in your systems and network infrastructure. Regular audits can help ensure that your security measures are effective in protecting against </a:t>
            </a:r>
            <a:r>
              <a:rPr lang="en-US" b="0" dirty="0" err="1"/>
              <a:t>keyloggers</a:t>
            </a:r>
            <a:r>
              <a:rPr lang="en-US" b="0" dirty="0"/>
              <a:t> and other evolving threats.</a:t>
            </a:r>
          </a:p>
          <a:p>
            <a:endParaRPr lang="en-IN" dirty="0"/>
          </a:p>
        </p:txBody>
      </p:sp>
    </p:spTree>
    <p:extLst>
      <p:ext uri="{BB962C8B-B14F-4D97-AF65-F5344CB8AC3E}">
        <p14:creationId xmlns:p14="http://schemas.microsoft.com/office/powerpoint/2010/main" val="224381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520940" cy="548640"/>
          </a:xfrm>
        </p:spPr>
        <p:txBody>
          <a:bodyPr/>
          <a:lstStyle/>
          <a:p>
            <a:r>
              <a:rPr lang="en-US" dirty="0" smtClean="0">
                <a:solidFill>
                  <a:schemeClr val="accent2"/>
                </a:solidFill>
                <a:latin typeface="Forte" pitchFamily="66" charset="0"/>
              </a:rPr>
              <a:t>System  approach</a:t>
            </a:r>
            <a:endParaRPr lang="en-IN" dirty="0">
              <a:solidFill>
                <a:schemeClr val="accent2"/>
              </a:solidFill>
              <a:latin typeface="Forte" pitchFamily="66" charset="0"/>
            </a:endParaRPr>
          </a:p>
        </p:txBody>
      </p:sp>
      <p:sp>
        <p:nvSpPr>
          <p:cNvPr id="3" name="Content Placeholder 2"/>
          <p:cNvSpPr>
            <a:spLocks noGrp="1"/>
          </p:cNvSpPr>
          <p:nvPr>
            <p:ph idx="1"/>
          </p:nvPr>
        </p:nvSpPr>
        <p:spPr>
          <a:xfrm>
            <a:off x="755576" y="548680"/>
            <a:ext cx="7520940" cy="4896544"/>
          </a:xfrm>
        </p:spPr>
        <p:txBody>
          <a:bodyPr>
            <a:normAutofit fontScale="85000" lnSpcReduction="20000"/>
          </a:bodyPr>
          <a:lstStyle/>
          <a:p>
            <a:r>
              <a:rPr lang="en-US" b="0" dirty="0" smtClean="0"/>
              <a:t> </a:t>
            </a:r>
            <a:endParaRPr lang="en-US" b="0" dirty="0"/>
          </a:p>
          <a:p>
            <a:r>
              <a:rPr lang="en-US" dirty="0"/>
              <a:t>Hardware-Level Protection</a:t>
            </a:r>
            <a:r>
              <a:rPr lang="en-US" b="0" dirty="0"/>
              <a:t>:</a:t>
            </a:r>
          </a:p>
          <a:p>
            <a:pPr lvl="1"/>
            <a:r>
              <a:rPr lang="en-US" dirty="0"/>
              <a:t>Secure Boot: Utilize secure boot mechanisms provided by modern hardware platforms to ensure that only trusted firmware and software components are loaded during system startup, reducing the risk of </a:t>
            </a:r>
            <a:r>
              <a:rPr lang="en-US" dirty="0" err="1"/>
              <a:t>bootkits</a:t>
            </a:r>
            <a:r>
              <a:rPr lang="en-US" dirty="0"/>
              <a:t> and rootkits, which can include </a:t>
            </a:r>
            <a:r>
              <a:rPr lang="en-US" dirty="0" err="1"/>
              <a:t>keyloggers</a:t>
            </a:r>
            <a:r>
              <a:rPr lang="en-US" dirty="0"/>
              <a:t>.</a:t>
            </a:r>
          </a:p>
          <a:p>
            <a:pPr lvl="1"/>
            <a:r>
              <a:rPr lang="en-US" dirty="0"/>
              <a:t>Trusted Platform Module (TPM): Leverage TPM to store cryptographic keys securely and perform hardware-based authentication, protecting sensitive data from unauthorized access or tampering.</a:t>
            </a:r>
          </a:p>
          <a:p>
            <a:endParaRPr lang="en-US" dirty="0"/>
          </a:p>
          <a:p>
            <a:r>
              <a:rPr lang="en-US" dirty="0" smtClean="0"/>
              <a:t>Operating </a:t>
            </a:r>
            <a:r>
              <a:rPr lang="en-US" dirty="0"/>
              <a:t>System Security</a:t>
            </a:r>
            <a:r>
              <a:rPr lang="en-US" b="0" dirty="0"/>
              <a:t>:</a:t>
            </a:r>
          </a:p>
          <a:p>
            <a:pPr lvl="1"/>
            <a:r>
              <a:rPr lang="en-US" dirty="0"/>
              <a:t>Access Control: Implement robust access control mechanisms such as user permissions, role-based access control (RBAC), and least privilege principles to restrict access to system resources and prevent unauthorized installation or execution of </a:t>
            </a:r>
            <a:r>
              <a:rPr lang="en-US" dirty="0" err="1"/>
              <a:t>keylogger</a:t>
            </a:r>
            <a:r>
              <a:rPr lang="en-US" dirty="0"/>
              <a:t> software</a:t>
            </a:r>
            <a:r>
              <a:rPr lang="en-US" dirty="0" smtClean="0"/>
              <a:t>.</a:t>
            </a:r>
            <a:endParaRPr lang="en-US" dirty="0"/>
          </a:p>
          <a:p>
            <a:pPr lvl="1"/>
            <a:r>
              <a:rPr lang="en-US" dirty="0"/>
              <a:t>Integrity Monitoring: Employ file integrity monitoring (FIM) tools to detect unauthorized changes to system files and configurations, including those caused by </a:t>
            </a:r>
            <a:r>
              <a:rPr lang="en-US" dirty="0" err="1"/>
              <a:t>keylogger</a:t>
            </a:r>
            <a:r>
              <a:rPr lang="en-US" dirty="0"/>
              <a:t> installations or modifications.</a:t>
            </a:r>
          </a:p>
          <a:p>
            <a:pPr lvl="1"/>
            <a:r>
              <a:rPr lang="en-US" dirty="0"/>
              <a:t>Application Whitelisting: Use application whitelisting to allow only approved and trusted applications to run on the system, reducing the likelihood of unauthorized </a:t>
            </a:r>
            <a:r>
              <a:rPr lang="en-US" dirty="0" err="1"/>
              <a:t>keylogger</a:t>
            </a:r>
            <a:r>
              <a:rPr lang="en-US" dirty="0"/>
              <a:t> installations.</a:t>
            </a:r>
          </a:p>
          <a:p>
            <a:pPr lvl="1"/>
            <a:r>
              <a:rPr lang="en-US" dirty="0"/>
              <a:t>Sandboxing: Utilize sandboxing techniques to isolate potentially vulnerable applications or processes from the rest of the system, limiting the impact of </a:t>
            </a:r>
            <a:r>
              <a:rPr lang="en-US" dirty="0" err="1"/>
              <a:t>keyloggers</a:t>
            </a:r>
            <a:r>
              <a:rPr lang="en-US" dirty="0"/>
              <a:t> if they manage to infiltrate.</a:t>
            </a:r>
          </a:p>
          <a:p>
            <a:r>
              <a:rPr lang="en-US" dirty="0" smtClean="0"/>
              <a:t> </a:t>
            </a:r>
            <a:endParaRPr lang="en-US" dirty="0"/>
          </a:p>
          <a:p>
            <a:endParaRPr lang="en-IN" dirty="0"/>
          </a:p>
        </p:txBody>
      </p:sp>
    </p:spTree>
    <p:extLst>
      <p:ext uri="{BB962C8B-B14F-4D97-AF65-F5344CB8AC3E}">
        <p14:creationId xmlns:p14="http://schemas.microsoft.com/office/powerpoint/2010/main" val="3889625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476672"/>
            <a:ext cx="7520940" cy="4560620"/>
          </a:xfrm>
        </p:spPr>
        <p:txBody>
          <a:bodyPr>
            <a:normAutofit fontScale="92500" lnSpcReduction="20000"/>
          </a:bodyPr>
          <a:lstStyle/>
          <a:p>
            <a:r>
              <a:rPr lang="en-US" dirty="0"/>
              <a:t>Network Security</a:t>
            </a:r>
            <a:r>
              <a:rPr lang="en-US" b="0" dirty="0"/>
              <a:t>:</a:t>
            </a:r>
          </a:p>
          <a:p>
            <a:pPr lvl="1"/>
            <a:r>
              <a:rPr lang="en-US" dirty="0"/>
              <a:t>Intrusion Detection/Prevention Systems (IDS/IPS): Deploy IDS/IPS solutions to monitor network traffic for suspicious patterns indicative of </a:t>
            </a:r>
            <a:r>
              <a:rPr lang="en-US" dirty="0" err="1"/>
              <a:t>keylogger</a:t>
            </a:r>
            <a:r>
              <a:rPr lang="en-US" dirty="0"/>
              <a:t> activity, such as communication with known command and control servers.</a:t>
            </a:r>
          </a:p>
          <a:p>
            <a:pPr lvl="1"/>
            <a:r>
              <a:rPr lang="en-US" dirty="0"/>
              <a:t>Traffic Encryption: Encourage the use of encrypted communication protocols (e.g., HTTPS, SSL/TLS) to protect sensitive data in transit and prevent interception or tampering by network-based </a:t>
            </a:r>
            <a:r>
              <a:rPr lang="en-US" dirty="0" err="1"/>
              <a:t>keyloggers</a:t>
            </a:r>
            <a:r>
              <a:rPr lang="en-US" dirty="0"/>
              <a:t> or eavesdroppers.</a:t>
            </a:r>
          </a:p>
          <a:p>
            <a:pPr lvl="1"/>
            <a:r>
              <a:rPr lang="en-US" dirty="0"/>
              <a:t>Network Segmentation: Implement network segmentation to isolate critical systems and sensitive data from less-trusted or untrusted parts of the network, reducing the attack surface for </a:t>
            </a:r>
            <a:r>
              <a:rPr lang="en-US" dirty="0" err="1"/>
              <a:t>keyloggers</a:t>
            </a:r>
            <a:r>
              <a:rPr lang="en-US" dirty="0"/>
              <a:t> and other threats</a:t>
            </a:r>
            <a:r>
              <a:rPr lang="en-US" dirty="0" smtClean="0"/>
              <a:t>.</a:t>
            </a:r>
          </a:p>
          <a:p>
            <a:pPr marL="0" lvl="1" indent="0">
              <a:buNone/>
            </a:pPr>
            <a:endParaRPr lang="en-US" dirty="0"/>
          </a:p>
          <a:p>
            <a:r>
              <a:rPr lang="en-US" dirty="0"/>
              <a:t>Endpoint Security</a:t>
            </a:r>
            <a:r>
              <a:rPr lang="en-US" b="0" dirty="0"/>
              <a:t>:</a:t>
            </a:r>
          </a:p>
          <a:p>
            <a:pPr lvl="1"/>
            <a:r>
              <a:rPr lang="en-US" dirty="0"/>
              <a:t>Antivirus/Antimalware Software: Install and regularly update antivirus and antimalware solutions with real-time scanning capabilities to detect and remove </a:t>
            </a:r>
            <a:r>
              <a:rPr lang="en-US" dirty="0" err="1"/>
              <a:t>keyloggers</a:t>
            </a:r>
            <a:r>
              <a:rPr lang="en-US" dirty="0"/>
              <a:t> and other malicious software.</a:t>
            </a:r>
          </a:p>
          <a:p>
            <a:pPr lvl="1"/>
            <a:r>
              <a:rPr lang="en-US" dirty="0"/>
              <a:t>Host-Based Intrusion Detection/Prevention Systems (HIDS/HIPS): Deploy HIDS/HIPS solutions to monitor system activities and detect suspicious behavior indicative of </a:t>
            </a:r>
            <a:r>
              <a:rPr lang="en-US" dirty="0" err="1"/>
              <a:t>keylogger</a:t>
            </a:r>
            <a:r>
              <a:rPr lang="en-US" dirty="0"/>
              <a:t> activity, such as unauthorized access or keystroke logging.</a:t>
            </a:r>
          </a:p>
          <a:p>
            <a:pPr lvl="1"/>
            <a:r>
              <a:rPr lang="en-US" dirty="0"/>
              <a:t>Endpoint Detection and Response (EDR): Utilize EDR solutions to continuously monitor and analyze endpoint activities for signs of compromise, enabling rapid detection and response to </a:t>
            </a:r>
            <a:r>
              <a:rPr lang="en-US" dirty="0" err="1"/>
              <a:t>keylogger</a:t>
            </a:r>
            <a:r>
              <a:rPr lang="en-US" dirty="0"/>
              <a:t> incidents.</a:t>
            </a:r>
          </a:p>
          <a:p>
            <a:endParaRPr lang="en-IN" dirty="0"/>
          </a:p>
        </p:txBody>
      </p:sp>
    </p:spTree>
    <p:extLst>
      <p:ext uri="{BB962C8B-B14F-4D97-AF65-F5344CB8AC3E}">
        <p14:creationId xmlns:p14="http://schemas.microsoft.com/office/powerpoint/2010/main" val="232074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520940" cy="548640"/>
          </a:xfrm>
        </p:spPr>
        <p:txBody>
          <a:bodyPr/>
          <a:lstStyle/>
          <a:p>
            <a:r>
              <a:rPr lang="en-US" dirty="0" smtClean="0">
                <a:solidFill>
                  <a:schemeClr val="accent2"/>
                </a:solidFill>
                <a:latin typeface="Forte" pitchFamily="66" charset="0"/>
              </a:rPr>
              <a:t>Algorithm &amp; deployment</a:t>
            </a:r>
            <a:endParaRPr lang="en-IN" dirty="0">
              <a:solidFill>
                <a:schemeClr val="accent2"/>
              </a:solidFill>
              <a:latin typeface="Forte" pitchFamily="66" charset="0"/>
            </a:endParaRPr>
          </a:p>
        </p:txBody>
      </p:sp>
      <p:sp>
        <p:nvSpPr>
          <p:cNvPr id="3" name="Content Placeholder 2"/>
          <p:cNvSpPr>
            <a:spLocks noGrp="1"/>
          </p:cNvSpPr>
          <p:nvPr>
            <p:ph idx="1"/>
          </p:nvPr>
        </p:nvSpPr>
        <p:spPr>
          <a:xfrm>
            <a:off x="539552" y="764704"/>
            <a:ext cx="7992888" cy="4320480"/>
          </a:xfrm>
        </p:spPr>
        <p:txBody>
          <a:bodyPr>
            <a:normAutofit fontScale="92500" lnSpcReduction="10000"/>
          </a:bodyPr>
          <a:lstStyle/>
          <a:p>
            <a:r>
              <a:rPr lang="en-IN" dirty="0"/>
              <a:t>System Scanning Algorithm</a:t>
            </a:r>
            <a:r>
              <a:rPr lang="en-IN" b="0" dirty="0" smtClean="0"/>
              <a:t>:</a:t>
            </a:r>
            <a:endParaRPr lang="en-IN" b="0" dirty="0"/>
          </a:p>
          <a:p>
            <a:pPr lvl="1"/>
            <a:r>
              <a:rPr lang="en-IN" dirty="0"/>
              <a:t>Implement a periodic system scanning algorithm that checks for the presence of known </a:t>
            </a:r>
            <a:r>
              <a:rPr lang="en-IN" dirty="0" err="1"/>
              <a:t>keylogger</a:t>
            </a:r>
            <a:r>
              <a:rPr lang="en-IN" dirty="0"/>
              <a:t> signatures or </a:t>
            </a:r>
            <a:r>
              <a:rPr lang="en-IN" dirty="0" err="1"/>
              <a:t>behavioral</a:t>
            </a:r>
            <a:r>
              <a:rPr lang="en-IN" dirty="0"/>
              <a:t> patterns.</a:t>
            </a:r>
          </a:p>
          <a:p>
            <a:pPr lvl="1"/>
            <a:r>
              <a:rPr lang="en-IN" dirty="0"/>
              <a:t>Utilize pattern matching techniques to scan system files, processes, and registry entries for indicators of </a:t>
            </a:r>
            <a:r>
              <a:rPr lang="en-IN" dirty="0" err="1"/>
              <a:t>keylogger</a:t>
            </a:r>
            <a:r>
              <a:rPr lang="en-IN" dirty="0"/>
              <a:t> activity.</a:t>
            </a:r>
          </a:p>
          <a:p>
            <a:pPr lvl="1"/>
            <a:r>
              <a:rPr lang="en-IN" dirty="0"/>
              <a:t>Employ heuristic analysis to identify suspicious </a:t>
            </a:r>
            <a:r>
              <a:rPr lang="en-IN" dirty="0" err="1"/>
              <a:t>behavior</a:t>
            </a:r>
            <a:r>
              <a:rPr lang="en-IN" dirty="0"/>
              <a:t> such as excessive keyboard input monitoring or unauthorized access to keystroke data.</a:t>
            </a:r>
          </a:p>
          <a:p>
            <a:pPr lvl="1"/>
            <a:r>
              <a:rPr lang="en-IN" dirty="0"/>
              <a:t>Integrate machine learning algorithms to dynamically learn and adapt to new </a:t>
            </a:r>
            <a:r>
              <a:rPr lang="en-IN" dirty="0" err="1"/>
              <a:t>keylogger</a:t>
            </a:r>
            <a:r>
              <a:rPr lang="en-IN" dirty="0"/>
              <a:t> variants based on historical data and </a:t>
            </a:r>
            <a:r>
              <a:rPr lang="en-IN" dirty="0" err="1"/>
              <a:t>behavioral</a:t>
            </a:r>
            <a:r>
              <a:rPr lang="en-IN" dirty="0"/>
              <a:t> patterns.</a:t>
            </a:r>
          </a:p>
          <a:p>
            <a:r>
              <a:rPr lang="en-IN" dirty="0"/>
              <a:t>Real-Time Monitoring Algorithm</a:t>
            </a:r>
            <a:r>
              <a:rPr lang="en-IN" b="0" dirty="0"/>
              <a:t>:</a:t>
            </a:r>
          </a:p>
          <a:p>
            <a:pPr lvl="1"/>
            <a:r>
              <a:rPr lang="en-IN" dirty="0"/>
              <a:t>Develop a real-time monitoring algorithm that continuously monitors system activities for signs of </a:t>
            </a:r>
            <a:r>
              <a:rPr lang="en-IN" dirty="0" err="1"/>
              <a:t>keylogger</a:t>
            </a:r>
            <a:r>
              <a:rPr lang="en-IN" dirty="0"/>
              <a:t> activity.</a:t>
            </a:r>
          </a:p>
          <a:p>
            <a:pPr lvl="1"/>
            <a:r>
              <a:rPr lang="en-IN" dirty="0"/>
              <a:t>Capture and </a:t>
            </a:r>
            <a:r>
              <a:rPr lang="en-IN" dirty="0" err="1"/>
              <a:t>analyze</a:t>
            </a:r>
            <a:r>
              <a:rPr lang="en-IN" dirty="0"/>
              <a:t> keyboard input events to detect anomalies such as unexpected keystroke logging or abnormal input patterns.</a:t>
            </a:r>
          </a:p>
          <a:p>
            <a:pPr lvl="1"/>
            <a:r>
              <a:rPr lang="en-IN" dirty="0"/>
              <a:t>Monitor system processes and network traffic for indications of </a:t>
            </a:r>
            <a:r>
              <a:rPr lang="en-IN" dirty="0" err="1"/>
              <a:t>keylogger</a:t>
            </a:r>
            <a:r>
              <a:rPr lang="en-IN" dirty="0"/>
              <a:t> </a:t>
            </a:r>
            <a:r>
              <a:rPr lang="en-IN" dirty="0" err="1"/>
              <a:t>behavior</a:t>
            </a:r>
            <a:r>
              <a:rPr lang="en-IN" dirty="0"/>
              <a:t>, such as communication with known malicious domains or IP addresses.</a:t>
            </a:r>
          </a:p>
          <a:p>
            <a:pPr lvl="1"/>
            <a:r>
              <a:rPr lang="en-IN" dirty="0"/>
              <a:t>Employ anomaly detection techniques to identify deviations from normal user </a:t>
            </a:r>
            <a:r>
              <a:rPr lang="en-IN" dirty="0" err="1"/>
              <a:t>behavior</a:t>
            </a:r>
            <a:r>
              <a:rPr lang="en-IN" dirty="0"/>
              <a:t> and prompt alerts or automated responses.</a:t>
            </a:r>
          </a:p>
          <a:p>
            <a:endParaRPr lang="en-IN" dirty="0"/>
          </a:p>
        </p:txBody>
      </p:sp>
    </p:spTree>
    <p:extLst>
      <p:ext uri="{BB962C8B-B14F-4D97-AF65-F5344CB8AC3E}">
        <p14:creationId xmlns:p14="http://schemas.microsoft.com/office/powerpoint/2010/main" val="3185987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1374</Words>
  <Application>Microsoft Office PowerPoint</Application>
  <PresentationFormat>On-screen Show (4:3)</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PROJECT TITLE</vt:lpstr>
      <vt:lpstr>OUTLINE</vt:lpstr>
      <vt:lpstr>Problem statement</vt:lpstr>
      <vt:lpstr>Proposed system/solution</vt:lpstr>
      <vt:lpstr>PowerPoint Presentation</vt:lpstr>
      <vt:lpstr>PowerPoint Presentation</vt:lpstr>
      <vt:lpstr>System  approach</vt:lpstr>
      <vt:lpstr>PowerPoint Presentation</vt:lpstr>
      <vt:lpstr>Algorithm &amp; deployment</vt:lpstr>
      <vt:lpstr>PowerPoint Presentation</vt:lpstr>
      <vt:lpstr>result</vt:lpstr>
      <vt:lpstr>Conclusion</vt:lpstr>
      <vt:lpstr> 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pec</dc:creator>
  <cp:lastModifiedBy>pec</cp:lastModifiedBy>
  <cp:revision>6</cp:revision>
  <dcterms:created xsi:type="dcterms:W3CDTF">2024-03-26T09:00:22Z</dcterms:created>
  <dcterms:modified xsi:type="dcterms:W3CDTF">2024-03-26T10:18:15Z</dcterms:modified>
</cp:coreProperties>
</file>