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4" r:id="rId15"/>
    <p:sldId id="270"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6E410-14E3-FE48-7A74-DFCB44F17EBB}" v="3" dt="2025-09-28T09:29:39.926"/>
    <p1510:client id="{77AA4D4E-7CE4-43ED-BD9A-2AD8358B3867}" v="32" dt="2025-09-27T12:17:54.156"/>
    <p1510:client id="{798C4642-0664-4A8C-89BF-F47D1D49DDE9}" v="1035" dt="2025-09-27T17:12:37.424"/>
    <p1510:client id="{847D8FE0-AA67-92DE-7D88-FABD10C28651}" v="13" dt="2025-09-27T17:30:16.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EDF1B-3E38-4855-9DA2-8071A18C391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A1CFB7EF-D245-41EC-8306-5FA29031096B}">
      <dgm:prSet custT="1"/>
      <dgm:spPr/>
      <dgm:t>
        <a:bodyPr/>
        <a:lstStyle/>
        <a:p>
          <a:r>
            <a:rPr lang="en-US" sz="4800" b="1"/>
            <a:t>Gender vs Class:</a:t>
          </a:r>
          <a:endParaRPr lang="en-US" sz="4800"/>
        </a:p>
      </dgm:t>
    </dgm:pt>
    <dgm:pt modelId="{F1CC5459-A6F0-4BB9-8BA9-33FAE9296AE2}" type="parTrans" cxnId="{0595ACC6-DB79-4427-B2A3-EE3FD683A3BD}">
      <dgm:prSet/>
      <dgm:spPr/>
      <dgm:t>
        <a:bodyPr/>
        <a:lstStyle/>
        <a:p>
          <a:endParaRPr lang="en-US"/>
        </a:p>
      </dgm:t>
    </dgm:pt>
    <dgm:pt modelId="{DA22104E-133A-4B46-9469-3E6EDD5A2D76}" type="sibTrans" cxnId="{0595ACC6-DB79-4427-B2A3-EE3FD683A3BD}">
      <dgm:prSet/>
      <dgm:spPr/>
      <dgm:t>
        <a:bodyPr/>
        <a:lstStyle/>
        <a:p>
          <a:endParaRPr lang="en-US"/>
        </a:p>
      </dgm:t>
    </dgm:pt>
    <dgm:pt modelId="{8BEAEC30-CF82-4100-B90B-FB83F143465E}">
      <dgm:prSet/>
      <dgm:spPr/>
      <dgm:t>
        <a:bodyPr/>
        <a:lstStyle/>
        <a:p>
          <a:r>
            <a:rPr lang="en-US" sz="2400"/>
            <a:t>Both males and females have high positive cases.</a:t>
          </a:r>
        </a:p>
      </dgm:t>
    </dgm:pt>
    <dgm:pt modelId="{F0125AD7-350B-48B9-BD92-2BE0ECD1EFB7}" type="parTrans" cxnId="{C02C504F-1F6E-44AA-8C9B-BBE95F8B43A9}">
      <dgm:prSet/>
      <dgm:spPr/>
      <dgm:t>
        <a:bodyPr/>
        <a:lstStyle/>
        <a:p>
          <a:endParaRPr lang="en-US"/>
        </a:p>
      </dgm:t>
    </dgm:pt>
    <dgm:pt modelId="{85FCABA1-8526-4487-888B-65D594A69DC2}" type="sibTrans" cxnId="{C02C504F-1F6E-44AA-8C9B-BBE95F8B43A9}">
      <dgm:prSet/>
      <dgm:spPr/>
      <dgm:t>
        <a:bodyPr/>
        <a:lstStyle/>
        <a:p>
          <a:endParaRPr lang="en-US"/>
        </a:p>
      </dgm:t>
    </dgm:pt>
    <dgm:pt modelId="{D311FDD5-99A9-4BC9-A224-8D442E36BD5B}">
      <dgm:prSet/>
      <dgm:spPr/>
      <dgm:t>
        <a:bodyPr/>
        <a:lstStyle/>
        <a:p>
          <a:r>
            <a:rPr lang="en-US" sz="2400" b="1"/>
            <a:t>Females:</a:t>
          </a:r>
          <a:r>
            <a:rPr lang="en-US" sz="2400"/>
            <a:t> 173 Positive vs 19 Negative → Higher risk prevalence.</a:t>
          </a:r>
        </a:p>
      </dgm:t>
    </dgm:pt>
    <dgm:pt modelId="{23E2432D-54F6-474E-9499-E51144D62E45}" type="parTrans" cxnId="{7E613929-FF52-4162-AFB9-19EB62EE0202}">
      <dgm:prSet/>
      <dgm:spPr/>
      <dgm:t>
        <a:bodyPr/>
        <a:lstStyle/>
        <a:p>
          <a:endParaRPr lang="en-US"/>
        </a:p>
      </dgm:t>
    </dgm:pt>
    <dgm:pt modelId="{174C64D7-D2E2-4C42-B0E1-06B349C2BB75}" type="sibTrans" cxnId="{7E613929-FF52-4162-AFB9-19EB62EE0202}">
      <dgm:prSet/>
      <dgm:spPr/>
      <dgm:t>
        <a:bodyPr/>
        <a:lstStyle/>
        <a:p>
          <a:endParaRPr lang="en-US"/>
        </a:p>
      </dgm:t>
    </dgm:pt>
    <dgm:pt modelId="{B2725900-B469-43AF-8501-F8228ACF2B43}">
      <dgm:prSet/>
      <dgm:spPr/>
      <dgm:t>
        <a:bodyPr/>
        <a:lstStyle/>
        <a:p>
          <a:r>
            <a:rPr lang="en-US" sz="2400" b="1"/>
            <a:t>Males:</a:t>
          </a:r>
          <a:r>
            <a:rPr lang="en-US" sz="2400"/>
            <a:t> 147 Positive vs 181 Negative → More balanced.</a:t>
          </a:r>
        </a:p>
      </dgm:t>
    </dgm:pt>
    <dgm:pt modelId="{B77D95E2-9096-405A-BE16-05860D3EA5E8}" type="parTrans" cxnId="{FAD7CF19-7ABC-42AF-9E3F-61CA6F98A082}">
      <dgm:prSet/>
      <dgm:spPr/>
      <dgm:t>
        <a:bodyPr/>
        <a:lstStyle/>
        <a:p>
          <a:endParaRPr lang="en-US"/>
        </a:p>
      </dgm:t>
    </dgm:pt>
    <dgm:pt modelId="{CAB8F9AD-411F-4AF4-BF2A-80A93B40543C}" type="sibTrans" cxnId="{FAD7CF19-7ABC-42AF-9E3F-61CA6F98A082}">
      <dgm:prSet/>
      <dgm:spPr/>
      <dgm:t>
        <a:bodyPr/>
        <a:lstStyle/>
        <a:p>
          <a:endParaRPr lang="en-US"/>
        </a:p>
      </dgm:t>
    </dgm:pt>
    <dgm:pt modelId="{F925E2C2-1B3F-442B-8BDA-DC7EF9262CE7}">
      <dgm:prSet custT="1"/>
      <dgm:spPr/>
      <dgm:t>
        <a:bodyPr/>
        <a:lstStyle/>
        <a:p>
          <a:r>
            <a:rPr lang="en-US" sz="4800" b="1"/>
            <a:t>Obesity vs Class:</a:t>
          </a:r>
          <a:endParaRPr lang="en-US" sz="4800"/>
        </a:p>
      </dgm:t>
    </dgm:pt>
    <dgm:pt modelId="{CB202628-5CE7-4F47-BC16-6C458F9CED3C}" type="parTrans" cxnId="{C3868D35-9193-4048-BAF9-4E4819F4A1EB}">
      <dgm:prSet/>
      <dgm:spPr/>
      <dgm:t>
        <a:bodyPr/>
        <a:lstStyle/>
        <a:p>
          <a:endParaRPr lang="en-US"/>
        </a:p>
      </dgm:t>
    </dgm:pt>
    <dgm:pt modelId="{121A1F15-3F79-4A5F-BAB1-27C173FBF3EE}" type="sibTrans" cxnId="{C3868D35-9193-4048-BAF9-4E4819F4A1EB}">
      <dgm:prSet/>
      <dgm:spPr/>
      <dgm:t>
        <a:bodyPr/>
        <a:lstStyle/>
        <a:p>
          <a:endParaRPr lang="en-US"/>
        </a:p>
      </dgm:t>
    </dgm:pt>
    <dgm:pt modelId="{187B0C60-C722-49A9-B959-C674181CA73C}">
      <dgm:prSet/>
      <dgm:spPr/>
      <dgm:t>
        <a:bodyPr/>
        <a:lstStyle/>
        <a:p>
          <a:r>
            <a:rPr lang="en-US" sz="2400"/>
            <a:t>Obesity appears </a:t>
          </a:r>
          <a:r>
            <a:rPr lang="en-US" sz="2400" b="1"/>
            <a:t>in both Positive and Negative groups</a:t>
          </a:r>
          <a:r>
            <a:rPr lang="en-US" sz="2400"/>
            <a:t>.</a:t>
          </a:r>
        </a:p>
      </dgm:t>
    </dgm:pt>
    <dgm:pt modelId="{735057E9-C2D6-4ABE-B942-537F7D9547E5}" type="parTrans" cxnId="{07E281E2-BFF7-410D-BA99-376D920EE6CF}">
      <dgm:prSet/>
      <dgm:spPr/>
      <dgm:t>
        <a:bodyPr/>
        <a:lstStyle/>
        <a:p>
          <a:endParaRPr lang="en-US"/>
        </a:p>
      </dgm:t>
    </dgm:pt>
    <dgm:pt modelId="{E842EA45-1271-4489-9695-55EC70EB1FE7}" type="sibTrans" cxnId="{07E281E2-BFF7-410D-BA99-376D920EE6CF}">
      <dgm:prSet/>
      <dgm:spPr/>
      <dgm:t>
        <a:bodyPr/>
        <a:lstStyle/>
        <a:p>
          <a:endParaRPr lang="en-US"/>
        </a:p>
      </dgm:t>
    </dgm:pt>
    <dgm:pt modelId="{4D64B4EB-2282-4413-90CC-DC5D8DE182AB}">
      <dgm:prSet/>
      <dgm:spPr/>
      <dgm:t>
        <a:bodyPr/>
        <a:lstStyle/>
        <a:p>
          <a:r>
            <a:rPr lang="en-US" sz="2400"/>
            <a:t>While obesity is a known risk factor, it alone doesn’t determine diabetes risk here.</a:t>
          </a:r>
        </a:p>
      </dgm:t>
    </dgm:pt>
    <dgm:pt modelId="{AD1499BC-B007-42E1-AA73-EDE15A985A0F}" type="parTrans" cxnId="{7DA5F2C0-2FEE-4E3B-B3B0-8BBBA5E59D56}">
      <dgm:prSet/>
      <dgm:spPr/>
      <dgm:t>
        <a:bodyPr/>
        <a:lstStyle/>
        <a:p>
          <a:endParaRPr lang="en-US"/>
        </a:p>
      </dgm:t>
    </dgm:pt>
    <dgm:pt modelId="{3C90F579-BD25-40FB-B390-F4C6F2244B9E}" type="sibTrans" cxnId="{7DA5F2C0-2FEE-4E3B-B3B0-8BBBA5E59D56}">
      <dgm:prSet/>
      <dgm:spPr/>
      <dgm:t>
        <a:bodyPr/>
        <a:lstStyle/>
        <a:p>
          <a:endParaRPr lang="en-US"/>
        </a:p>
      </dgm:t>
    </dgm:pt>
    <dgm:pt modelId="{C2CA94BD-2CAC-4C0F-B8FB-66DD75EF29EC}">
      <dgm:prSet/>
      <dgm:spPr/>
      <dgm:t>
        <a:bodyPr/>
        <a:lstStyle/>
        <a:p>
          <a:r>
            <a:rPr lang="en-US" sz="2400"/>
            <a:t>Other symptoms combined with obesity likely provide stronger predictive power.</a:t>
          </a:r>
        </a:p>
      </dgm:t>
    </dgm:pt>
    <dgm:pt modelId="{5FC1C45B-5A99-4E20-A1BD-883417D0DC4A}" type="parTrans" cxnId="{F3A7B0BA-3DE8-4BFA-A0BB-32B15080E934}">
      <dgm:prSet/>
      <dgm:spPr/>
      <dgm:t>
        <a:bodyPr/>
        <a:lstStyle/>
        <a:p>
          <a:endParaRPr lang="en-US"/>
        </a:p>
      </dgm:t>
    </dgm:pt>
    <dgm:pt modelId="{09423E45-AEE1-4E51-BEDC-DCD6DA26EEC4}" type="sibTrans" cxnId="{F3A7B0BA-3DE8-4BFA-A0BB-32B15080E934}">
      <dgm:prSet/>
      <dgm:spPr/>
      <dgm:t>
        <a:bodyPr/>
        <a:lstStyle/>
        <a:p>
          <a:endParaRPr lang="en-US"/>
        </a:p>
      </dgm:t>
    </dgm:pt>
    <dgm:pt modelId="{8DFF1B9D-89D4-4CF2-A5A3-D22D98EAF617}" type="pres">
      <dgm:prSet presAssocID="{B5FEDF1B-3E38-4855-9DA2-8071A18C391A}" presName="Name0" presStyleCnt="0">
        <dgm:presLayoutVars>
          <dgm:dir/>
          <dgm:animLvl val="lvl"/>
          <dgm:resizeHandles val="exact"/>
        </dgm:presLayoutVars>
      </dgm:prSet>
      <dgm:spPr/>
    </dgm:pt>
    <dgm:pt modelId="{62679388-3F52-4B38-9ADF-751793DA269B}" type="pres">
      <dgm:prSet presAssocID="{A1CFB7EF-D245-41EC-8306-5FA29031096B}" presName="linNode" presStyleCnt="0"/>
      <dgm:spPr/>
    </dgm:pt>
    <dgm:pt modelId="{80B99367-A0B9-47EA-9E4A-1AEA1202C983}" type="pres">
      <dgm:prSet presAssocID="{A1CFB7EF-D245-41EC-8306-5FA29031096B}" presName="parentText" presStyleLbl="node1" presStyleIdx="0" presStyleCnt="2">
        <dgm:presLayoutVars>
          <dgm:chMax val="1"/>
          <dgm:bulletEnabled val="1"/>
        </dgm:presLayoutVars>
      </dgm:prSet>
      <dgm:spPr/>
    </dgm:pt>
    <dgm:pt modelId="{3F9FE5CA-9C66-4A72-ACF8-BE06D9907220}" type="pres">
      <dgm:prSet presAssocID="{A1CFB7EF-D245-41EC-8306-5FA29031096B}" presName="descendantText" presStyleLbl="alignAccFollowNode1" presStyleIdx="0" presStyleCnt="2">
        <dgm:presLayoutVars>
          <dgm:bulletEnabled val="1"/>
        </dgm:presLayoutVars>
      </dgm:prSet>
      <dgm:spPr/>
    </dgm:pt>
    <dgm:pt modelId="{3349914D-2C96-488E-86D7-F4BD86DBB768}" type="pres">
      <dgm:prSet presAssocID="{DA22104E-133A-4B46-9469-3E6EDD5A2D76}" presName="sp" presStyleCnt="0"/>
      <dgm:spPr/>
    </dgm:pt>
    <dgm:pt modelId="{01577E0B-356C-49F5-AAC7-31B9B2E026D4}" type="pres">
      <dgm:prSet presAssocID="{F925E2C2-1B3F-442B-8BDA-DC7EF9262CE7}" presName="linNode" presStyleCnt="0"/>
      <dgm:spPr/>
    </dgm:pt>
    <dgm:pt modelId="{A4DDC03F-2A67-4F82-992C-A74271915523}" type="pres">
      <dgm:prSet presAssocID="{F925E2C2-1B3F-442B-8BDA-DC7EF9262CE7}" presName="parentText" presStyleLbl="node1" presStyleIdx="1" presStyleCnt="2">
        <dgm:presLayoutVars>
          <dgm:chMax val="1"/>
          <dgm:bulletEnabled val="1"/>
        </dgm:presLayoutVars>
      </dgm:prSet>
      <dgm:spPr/>
    </dgm:pt>
    <dgm:pt modelId="{7459B8A4-286F-45B0-AE81-8EF6CB8ED354}" type="pres">
      <dgm:prSet presAssocID="{F925E2C2-1B3F-442B-8BDA-DC7EF9262CE7}" presName="descendantText" presStyleLbl="alignAccFollowNode1" presStyleIdx="1" presStyleCnt="2">
        <dgm:presLayoutVars>
          <dgm:bulletEnabled val="1"/>
        </dgm:presLayoutVars>
      </dgm:prSet>
      <dgm:spPr/>
    </dgm:pt>
  </dgm:ptLst>
  <dgm:cxnLst>
    <dgm:cxn modelId="{E3370F05-26B2-47BF-A5FB-6987EB68BC82}" type="presOf" srcId="{A1CFB7EF-D245-41EC-8306-5FA29031096B}" destId="{80B99367-A0B9-47EA-9E4A-1AEA1202C983}" srcOrd="0" destOrd="0" presId="urn:microsoft.com/office/officeart/2005/8/layout/vList5"/>
    <dgm:cxn modelId="{FAD7CF19-7ABC-42AF-9E3F-61CA6F98A082}" srcId="{A1CFB7EF-D245-41EC-8306-5FA29031096B}" destId="{B2725900-B469-43AF-8501-F8228ACF2B43}" srcOrd="2" destOrd="0" parTransId="{B77D95E2-9096-405A-BE16-05860D3EA5E8}" sibTransId="{CAB8F9AD-411F-4AF4-BF2A-80A93B40543C}"/>
    <dgm:cxn modelId="{7E613929-FF52-4162-AFB9-19EB62EE0202}" srcId="{A1CFB7EF-D245-41EC-8306-5FA29031096B}" destId="{D311FDD5-99A9-4BC9-A224-8D442E36BD5B}" srcOrd="1" destOrd="0" parTransId="{23E2432D-54F6-474E-9499-E51144D62E45}" sibTransId="{174C64D7-D2E2-4C42-B0E1-06B349C2BB75}"/>
    <dgm:cxn modelId="{C3868D35-9193-4048-BAF9-4E4819F4A1EB}" srcId="{B5FEDF1B-3E38-4855-9DA2-8071A18C391A}" destId="{F925E2C2-1B3F-442B-8BDA-DC7EF9262CE7}" srcOrd="1" destOrd="0" parTransId="{CB202628-5CE7-4F47-BC16-6C458F9CED3C}" sibTransId="{121A1F15-3F79-4A5F-BAB1-27C173FBF3EE}"/>
    <dgm:cxn modelId="{A26EBB62-5FE4-4D78-92BF-7A2CC18F95A8}" type="presOf" srcId="{4D64B4EB-2282-4413-90CC-DC5D8DE182AB}" destId="{7459B8A4-286F-45B0-AE81-8EF6CB8ED354}" srcOrd="0" destOrd="1" presId="urn:microsoft.com/office/officeart/2005/8/layout/vList5"/>
    <dgm:cxn modelId="{65768068-200C-47A7-92CB-FDCE5104F45A}" type="presOf" srcId="{B5FEDF1B-3E38-4855-9DA2-8071A18C391A}" destId="{8DFF1B9D-89D4-4CF2-A5A3-D22D98EAF617}" srcOrd="0" destOrd="0" presId="urn:microsoft.com/office/officeart/2005/8/layout/vList5"/>
    <dgm:cxn modelId="{02D1DA4A-F97F-4FFE-82E7-684936BF9EA9}" type="presOf" srcId="{8BEAEC30-CF82-4100-B90B-FB83F143465E}" destId="{3F9FE5CA-9C66-4A72-ACF8-BE06D9907220}" srcOrd="0" destOrd="0" presId="urn:microsoft.com/office/officeart/2005/8/layout/vList5"/>
    <dgm:cxn modelId="{C02C504F-1F6E-44AA-8C9B-BBE95F8B43A9}" srcId="{A1CFB7EF-D245-41EC-8306-5FA29031096B}" destId="{8BEAEC30-CF82-4100-B90B-FB83F143465E}" srcOrd="0" destOrd="0" parTransId="{F0125AD7-350B-48B9-BD92-2BE0ECD1EFB7}" sibTransId="{85FCABA1-8526-4487-888B-65D594A69DC2}"/>
    <dgm:cxn modelId="{61E68A8D-B455-4209-9E27-2DBBFAB56644}" type="presOf" srcId="{C2CA94BD-2CAC-4C0F-B8FB-66DD75EF29EC}" destId="{7459B8A4-286F-45B0-AE81-8EF6CB8ED354}" srcOrd="0" destOrd="2" presId="urn:microsoft.com/office/officeart/2005/8/layout/vList5"/>
    <dgm:cxn modelId="{1DC8ABA1-7EB6-4ADD-97DA-B0933B966C84}" type="presOf" srcId="{187B0C60-C722-49A9-B959-C674181CA73C}" destId="{7459B8A4-286F-45B0-AE81-8EF6CB8ED354}" srcOrd="0" destOrd="0" presId="urn:microsoft.com/office/officeart/2005/8/layout/vList5"/>
    <dgm:cxn modelId="{40C399A5-3785-4120-9D10-D5A756CC104E}" type="presOf" srcId="{B2725900-B469-43AF-8501-F8228ACF2B43}" destId="{3F9FE5CA-9C66-4A72-ACF8-BE06D9907220}" srcOrd="0" destOrd="2" presId="urn:microsoft.com/office/officeart/2005/8/layout/vList5"/>
    <dgm:cxn modelId="{F3A7B0BA-3DE8-4BFA-A0BB-32B15080E934}" srcId="{F925E2C2-1B3F-442B-8BDA-DC7EF9262CE7}" destId="{C2CA94BD-2CAC-4C0F-B8FB-66DD75EF29EC}" srcOrd="2" destOrd="0" parTransId="{5FC1C45B-5A99-4E20-A1BD-883417D0DC4A}" sibTransId="{09423E45-AEE1-4E51-BEDC-DCD6DA26EEC4}"/>
    <dgm:cxn modelId="{7DA5F2C0-2FEE-4E3B-B3B0-8BBBA5E59D56}" srcId="{F925E2C2-1B3F-442B-8BDA-DC7EF9262CE7}" destId="{4D64B4EB-2282-4413-90CC-DC5D8DE182AB}" srcOrd="1" destOrd="0" parTransId="{AD1499BC-B007-42E1-AA73-EDE15A985A0F}" sibTransId="{3C90F579-BD25-40FB-B390-F4C6F2244B9E}"/>
    <dgm:cxn modelId="{0595ACC6-DB79-4427-B2A3-EE3FD683A3BD}" srcId="{B5FEDF1B-3E38-4855-9DA2-8071A18C391A}" destId="{A1CFB7EF-D245-41EC-8306-5FA29031096B}" srcOrd="0" destOrd="0" parTransId="{F1CC5459-A6F0-4BB9-8BA9-33FAE9296AE2}" sibTransId="{DA22104E-133A-4B46-9469-3E6EDD5A2D76}"/>
    <dgm:cxn modelId="{61F71DD6-B34D-4872-9C76-786BE5794688}" type="presOf" srcId="{F925E2C2-1B3F-442B-8BDA-DC7EF9262CE7}" destId="{A4DDC03F-2A67-4F82-992C-A74271915523}" srcOrd="0" destOrd="0" presId="urn:microsoft.com/office/officeart/2005/8/layout/vList5"/>
    <dgm:cxn modelId="{07E281E2-BFF7-410D-BA99-376D920EE6CF}" srcId="{F925E2C2-1B3F-442B-8BDA-DC7EF9262CE7}" destId="{187B0C60-C722-49A9-B959-C674181CA73C}" srcOrd="0" destOrd="0" parTransId="{735057E9-C2D6-4ABE-B942-537F7D9547E5}" sibTransId="{E842EA45-1271-4489-9695-55EC70EB1FE7}"/>
    <dgm:cxn modelId="{074772FD-9483-4DFA-B0A9-8CDB5D322A9B}" type="presOf" srcId="{D311FDD5-99A9-4BC9-A224-8D442E36BD5B}" destId="{3F9FE5CA-9C66-4A72-ACF8-BE06D9907220}" srcOrd="0" destOrd="1" presId="urn:microsoft.com/office/officeart/2005/8/layout/vList5"/>
    <dgm:cxn modelId="{4E3AD8F8-EC34-46CF-A4EA-7B0A045785CF}" type="presParOf" srcId="{8DFF1B9D-89D4-4CF2-A5A3-D22D98EAF617}" destId="{62679388-3F52-4B38-9ADF-751793DA269B}" srcOrd="0" destOrd="0" presId="urn:microsoft.com/office/officeart/2005/8/layout/vList5"/>
    <dgm:cxn modelId="{58586633-A227-4EB9-93C3-FEADB801FC31}" type="presParOf" srcId="{62679388-3F52-4B38-9ADF-751793DA269B}" destId="{80B99367-A0B9-47EA-9E4A-1AEA1202C983}" srcOrd="0" destOrd="0" presId="urn:microsoft.com/office/officeart/2005/8/layout/vList5"/>
    <dgm:cxn modelId="{41A0D2F1-908A-4939-A88D-1AE2960AE941}" type="presParOf" srcId="{62679388-3F52-4B38-9ADF-751793DA269B}" destId="{3F9FE5CA-9C66-4A72-ACF8-BE06D9907220}" srcOrd="1" destOrd="0" presId="urn:microsoft.com/office/officeart/2005/8/layout/vList5"/>
    <dgm:cxn modelId="{FB7FBF03-9AC2-4D66-AC5D-A585C4105A67}" type="presParOf" srcId="{8DFF1B9D-89D4-4CF2-A5A3-D22D98EAF617}" destId="{3349914D-2C96-488E-86D7-F4BD86DBB768}" srcOrd="1" destOrd="0" presId="urn:microsoft.com/office/officeart/2005/8/layout/vList5"/>
    <dgm:cxn modelId="{FA96A8FF-42D2-49F1-9E97-8A9353586F75}" type="presParOf" srcId="{8DFF1B9D-89D4-4CF2-A5A3-D22D98EAF617}" destId="{01577E0B-356C-49F5-AAC7-31B9B2E026D4}" srcOrd="2" destOrd="0" presId="urn:microsoft.com/office/officeart/2005/8/layout/vList5"/>
    <dgm:cxn modelId="{61E59C84-B8D7-4A05-B93A-31DC3896EC80}" type="presParOf" srcId="{01577E0B-356C-49F5-AAC7-31B9B2E026D4}" destId="{A4DDC03F-2A67-4F82-992C-A74271915523}" srcOrd="0" destOrd="0" presId="urn:microsoft.com/office/officeart/2005/8/layout/vList5"/>
    <dgm:cxn modelId="{8062969E-B670-4A9F-BD0F-3DDC07DDBC18}" type="presParOf" srcId="{01577E0B-356C-49F5-AAC7-31B9B2E026D4}" destId="{7459B8A4-286F-45B0-AE81-8EF6CB8ED35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9FE5CA-9C66-4A72-ACF8-BE06D9907220}">
      <dsp:nvSpPr>
        <dsp:cNvPr id="0" name=""/>
        <dsp:cNvSpPr/>
      </dsp:nvSpPr>
      <dsp:spPr>
        <a:xfrm rot="5400000">
          <a:off x="5726827" y="-1889570"/>
          <a:ext cx="2066539" cy="63624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Both males and females have high positive cases.</a:t>
          </a:r>
        </a:p>
        <a:p>
          <a:pPr marL="228600" lvl="1" indent="-228600" algn="l" defTabSz="889000">
            <a:lnSpc>
              <a:spcPct val="90000"/>
            </a:lnSpc>
            <a:spcBef>
              <a:spcPct val="0"/>
            </a:spcBef>
            <a:spcAft>
              <a:spcPct val="15000"/>
            </a:spcAft>
            <a:buChar char="•"/>
          </a:pPr>
          <a:r>
            <a:rPr lang="en-US" sz="2000" b="1" kern="1200"/>
            <a:t>Females:</a:t>
          </a:r>
          <a:r>
            <a:rPr lang="en-US" sz="2000" kern="1200"/>
            <a:t> 173 Positive vs 19 Negative → Higher risk prevalence.</a:t>
          </a:r>
        </a:p>
        <a:p>
          <a:pPr marL="228600" lvl="1" indent="-228600" algn="l" defTabSz="889000">
            <a:lnSpc>
              <a:spcPct val="90000"/>
            </a:lnSpc>
            <a:spcBef>
              <a:spcPct val="0"/>
            </a:spcBef>
            <a:spcAft>
              <a:spcPct val="15000"/>
            </a:spcAft>
            <a:buChar char="•"/>
          </a:pPr>
          <a:r>
            <a:rPr lang="en-US" sz="2000" b="1" kern="1200"/>
            <a:t>Males:</a:t>
          </a:r>
          <a:r>
            <a:rPr lang="en-US" sz="2000" kern="1200"/>
            <a:t> 147 Positive vs 181 Negative → More balanced.</a:t>
          </a:r>
        </a:p>
      </dsp:txBody>
      <dsp:txXfrm rot="-5400000">
        <a:off x="3578875" y="359262"/>
        <a:ext cx="6261564" cy="1864779"/>
      </dsp:txXfrm>
    </dsp:sp>
    <dsp:sp modelId="{80B99367-A0B9-47EA-9E4A-1AEA1202C983}">
      <dsp:nvSpPr>
        <dsp:cNvPr id="0" name=""/>
        <dsp:cNvSpPr/>
      </dsp:nvSpPr>
      <dsp:spPr>
        <a:xfrm>
          <a:off x="0" y="64"/>
          <a:ext cx="3578874" cy="258317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1" kern="1200"/>
            <a:t>Gender vs Class:</a:t>
          </a:r>
          <a:endParaRPr lang="en-US" sz="4800" kern="1200"/>
        </a:p>
      </dsp:txBody>
      <dsp:txXfrm>
        <a:off x="126100" y="126164"/>
        <a:ext cx="3326674" cy="2330974"/>
      </dsp:txXfrm>
    </dsp:sp>
    <dsp:sp modelId="{7459B8A4-286F-45B0-AE81-8EF6CB8ED354}">
      <dsp:nvSpPr>
        <dsp:cNvPr id="0" name=""/>
        <dsp:cNvSpPr/>
      </dsp:nvSpPr>
      <dsp:spPr>
        <a:xfrm rot="5400000">
          <a:off x="5726827" y="822763"/>
          <a:ext cx="2066539" cy="63624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Obesity appears </a:t>
          </a:r>
          <a:r>
            <a:rPr lang="en-US" sz="2000" b="1" kern="1200"/>
            <a:t>in both Positive and Negative groups</a:t>
          </a:r>
          <a:r>
            <a:rPr lang="en-US" sz="2000" kern="1200"/>
            <a:t>.</a:t>
          </a:r>
        </a:p>
        <a:p>
          <a:pPr marL="228600" lvl="1" indent="-228600" algn="l" defTabSz="889000">
            <a:lnSpc>
              <a:spcPct val="90000"/>
            </a:lnSpc>
            <a:spcBef>
              <a:spcPct val="0"/>
            </a:spcBef>
            <a:spcAft>
              <a:spcPct val="15000"/>
            </a:spcAft>
            <a:buChar char="•"/>
          </a:pPr>
          <a:r>
            <a:rPr lang="en-US" sz="2000" kern="1200"/>
            <a:t>While obesity is a known risk factor, it alone doesn’t determine diabetes risk here.</a:t>
          </a:r>
        </a:p>
        <a:p>
          <a:pPr marL="228600" lvl="1" indent="-228600" algn="l" defTabSz="889000">
            <a:lnSpc>
              <a:spcPct val="90000"/>
            </a:lnSpc>
            <a:spcBef>
              <a:spcPct val="0"/>
            </a:spcBef>
            <a:spcAft>
              <a:spcPct val="15000"/>
            </a:spcAft>
            <a:buChar char="•"/>
          </a:pPr>
          <a:r>
            <a:rPr lang="en-US" sz="2000" kern="1200"/>
            <a:t>Other symptoms combined with obesity likely provide stronger predictive power.</a:t>
          </a:r>
        </a:p>
      </dsp:txBody>
      <dsp:txXfrm rot="-5400000">
        <a:off x="3578875" y="3071595"/>
        <a:ext cx="6261564" cy="1864779"/>
      </dsp:txXfrm>
    </dsp:sp>
    <dsp:sp modelId="{A4DDC03F-2A67-4F82-992C-A74271915523}">
      <dsp:nvSpPr>
        <dsp:cNvPr id="0" name=""/>
        <dsp:cNvSpPr/>
      </dsp:nvSpPr>
      <dsp:spPr>
        <a:xfrm>
          <a:off x="0" y="2712397"/>
          <a:ext cx="3578874" cy="258317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en-US" sz="4800" b="1" kern="1200"/>
            <a:t>Obesity vs Class:</a:t>
          </a:r>
          <a:endParaRPr lang="en-US" sz="4800" kern="1200"/>
        </a:p>
      </dsp:txBody>
      <dsp:txXfrm>
        <a:off x="126100" y="2838497"/>
        <a:ext cx="3326674" cy="23309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2000" r="-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anthosh-19-Zoro/Prediction-of-Diabetes-Risk-Using-Machine-Learning/blob/main/DT_Pipeline.ipynb" TargetMode="External"/><Relationship Id="rId2" Type="http://schemas.openxmlformats.org/officeDocument/2006/relationships/hyperlink" Target="https://github.com/Santhosh-19-Zoro/Prediction-of-Diabetes-Risk-Using-Machine-Learning/blob/main/Decision_Tree.ipynb" TargetMode="Externa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hyperlink" Target="https://github.com/Santhosh-19-Zoro/Prediction-of-Diabetes-Risk-Using-Machine-Learning/blob/main/Dashboard_Diabetics_Risk_Prediction.pbi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tanshihjen/early-stage-diabetes-risk-prediction/dat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8F91A-94F3-9965-D8B1-FB1DBBEAC9FE}"/>
              </a:ext>
            </a:extLst>
          </p:cNvPr>
          <p:cNvSpPr>
            <a:spLocks noGrp="1"/>
          </p:cNvSpPr>
          <p:nvPr>
            <p:ph type="title"/>
          </p:nvPr>
        </p:nvSpPr>
        <p:spPr>
          <a:xfrm>
            <a:off x="1043631" y="809898"/>
            <a:ext cx="9942716" cy="1554480"/>
          </a:xfrm>
        </p:spPr>
        <p:txBody>
          <a:bodyPr anchor="ctr">
            <a:normAutofit/>
          </a:bodyPr>
          <a:lstStyle/>
          <a:p>
            <a:r>
              <a:rPr lang="en-US" sz="4800">
                <a:ea typeface="+mj-lt"/>
                <a:cs typeface="+mj-lt"/>
              </a:rPr>
              <a:t>Early Prediction of Diabetes Risk Using Machine Learning</a:t>
            </a:r>
            <a:endParaRPr lang="en-US"/>
          </a:p>
        </p:txBody>
      </p:sp>
      <p:sp>
        <p:nvSpPr>
          <p:cNvPr id="3" name="Content Placeholder 2">
            <a:extLst>
              <a:ext uri="{FF2B5EF4-FFF2-40B4-BE49-F238E27FC236}">
                <a16:creationId xmlns:a16="http://schemas.microsoft.com/office/drawing/2014/main" id="{63A2FF48-AB1E-DC87-6E18-538B8D244CEC}"/>
              </a:ext>
            </a:extLst>
          </p:cNvPr>
          <p:cNvSpPr>
            <a:spLocks noGrp="1"/>
          </p:cNvSpPr>
          <p:nvPr>
            <p:ph idx="1"/>
          </p:nvPr>
        </p:nvSpPr>
        <p:spPr>
          <a:xfrm>
            <a:off x="1045028" y="3017522"/>
            <a:ext cx="9941319" cy="3124658"/>
          </a:xfrm>
        </p:spPr>
        <p:txBody>
          <a:bodyPr anchor="ctr">
            <a:normAutofit/>
          </a:bodyPr>
          <a:lstStyle/>
          <a:p>
            <a:r>
              <a:rPr lang="en-US" sz="2400"/>
              <a:t>Santhosh Kumar</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60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9" name="Content Placeholder 2">
            <a:extLst>
              <a:ext uri="{FF2B5EF4-FFF2-40B4-BE49-F238E27FC236}">
                <a16:creationId xmlns:a16="http://schemas.microsoft.com/office/drawing/2014/main" id="{65A1E43C-7172-3690-12C3-E9F88F76CAB0}"/>
              </a:ext>
            </a:extLst>
          </p:cNvPr>
          <p:cNvGraphicFramePr>
            <a:graphicFrameLocks noGrp="1"/>
          </p:cNvGraphicFramePr>
          <p:nvPr>
            <p:ph idx="1"/>
            <p:extLst>
              <p:ext uri="{D42A27DB-BD31-4B8C-83A1-F6EECF244321}">
                <p14:modId xmlns:p14="http://schemas.microsoft.com/office/powerpoint/2010/main" val="1254170027"/>
              </p:ext>
            </p:extLst>
          </p:nvPr>
        </p:nvGraphicFramePr>
        <p:xfrm>
          <a:off x="1131292" y="789033"/>
          <a:ext cx="9941319" cy="5295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996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Arc 2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42A4548A-8BF5-90CB-F3B2-47E612BBF1AE}"/>
              </a:ext>
            </a:extLst>
          </p:cNvPr>
          <p:cNvPicPr>
            <a:picLocks noChangeAspect="1"/>
          </p:cNvPicPr>
          <p:nvPr/>
        </p:nvPicPr>
        <p:blipFill>
          <a:blip r:embed="rId2"/>
          <a:stretch>
            <a:fillRect/>
          </a:stretch>
        </p:blipFill>
        <p:spPr>
          <a:xfrm>
            <a:off x="214351" y="1560763"/>
            <a:ext cx="5683155" cy="372487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B3810B08-9243-6B3A-4409-0DDB414E0F79}"/>
              </a:ext>
            </a:extLst>
          </p:cNvPr>
          <p:cNvSpPr>
            <a:spLocks noGrp="1"/>
          </p:cNvSpPr>
          <p:nvPr>
            <p:ph idx="1"/>
          </p:nvPr>
        </p:nvSpPr>
        <p:spPr>
          <a:xfrm>
            <a:off x="5894962" y="1984443"/>
            <a:ext cx="5458838" cy="4192520"/>
          </a:xfrm>
        </p:spPr>
        <p:txBody>
          <a:bodyPr vert="horz" lIns="91440" tIns="45720" rIns="91440" bIns="45720" rtlCol="0">
            <a:normAutofit/>
          </a:bodyPr>
          <a:lstStyle/>
          <a:p>
            <a:r>
              <a:rPr lang="en-US" b="1">
                <a:ea typeface="+mn-lt"/>
                <a:cs typeface="+mn-lt"/>
              </a:rPr>
              <a:t>Age Distribution (Gender vs Age, Polydipsia vs Age):</a:t>
            </a:r>
            <a:endParaRPr lang="en-US"/>
          </a:p>
          <a:p>
            <a:pPr lvl="1">
              <a:buFont typeface="Courier New" panose="020B0604020202020204" pitchFamily="34" charset="0"/>
              <a:buChar char="o"/>
            </a:pPr>
            <a:r>
              <a:rPr lang="en-US">
                <a:ea typeface="+mn-lt"/>
                <a:cs typeface="+mn-lt"/>
              </a:rPr>
              <a:t>Most individuals fall between </a:t>
            </a:r>
            <a:r>
              <a:rPr lang="en-US" b="1">
                <a:ea typeface="+mn-lt"/>
                <a:cs typeface="+mn-lt"/>
              </a:rPr>
              <a:t>30–60 years</a:t>
            </a:r>
            <a:r>
              <a:rPr lang="en-US">
                <a:ea typeface="+mn-lt"/>
                <a:cs typeface="+mn-lt"/>
              </a:rPr>
              <a:t>.</a:t>
            </a:r>
            <a:endParaRPr lang="en-US"/>
          </a:p>
          <a:p>
            <a:pPr lvl="1">
              <a:buFont typeface="Courier New" panose="020B0604020202020204" pitchFamily="34" charset="0"/>
              <a:buChar char="o"/>
            </a:pPr>
            <a:r>
              <a:rPr lang="en-US">
                <a:ea typeface="+mn-lt"/>
                <a:cs typeface="+mn-lt"/>
              </a:rPr>
              <a:t>Younger (&lt;30) and older (&gt;70) age groups are fewer but still present.</a:t>
            </a:r>
            <a:endParaRPr lang="en-US"/>
          </a:p>
          <a:p>
            <a:pPr lvl="1">
              <a:buFont typeface="Courier New" panose="020B0604020202020204" pitchFamily="34" charset="0"/>
              <a:buChar char="o"/>
            </a:pPr>
            <a:r>
              <a:rPr lang="en-US" b="1">
                <a:ea typeface="+mn-lt"/>
                <a:cs typeface="+mn-lt"/>
              </a:rPr>
              <a:t>Polydipsia (excessive thirst)</a:t>
            </a:r>
            <a:r>
              <a:rPr lang="en-US">
                <a:ea typeface="+mn-lt"/>
                <a:cs typeface="+mn-lt"/>
              </a:rPr>
              <a:t> is more common in the </a:t>
            </a:r>
            <a:r>
              <a:rPr lang="en-US" b="1">
                <a:ea typeface="+mn-lt"/>
                <a:cs typeface="+mn-lt"/>
              </a:rPr>
              <a:t>40–55 age range</a:t>
            </a:r>
            <a:r>
              <a:rPr lang="en-US">
                <a:ea typeface="+mn-lt"/>
                <a:cs typeface="+mn-lt"/>
              </a:rPr>
              <a:t>, aligning with typical diabetes onset age.</a:t>
            </a:r>
            <a:endParaRPr lang="en-US"/>
          </a:p>
          <a:p>
            <a:pPr lvl="1">
              <a:buFont typeface="Courier New" panose="020B0604020202020204" pitchFamily="34" charset="0"/>
              <a:buChar char="o"/>
            </a:pPr>
            <a:endParaRPr lang="en-US"/>
          </a:p>
          <a:p>
            <a:pPr marL="457200" lvl="1" indent="0">
              <a:buNone/>
            </a:pPr>
            <a:endParaRPr lang="en-US"/>
          </a:p>
          <a:p>
            <a:endParaRPr lang="en-US"/>
          </a:p>
        </p:txBody>
      </p:sp>
    </p:spTree>
    <p:extLst>
      <p:ext uri="{BB962C8B-B14F-4D97-AF65-F5344CB8AC3E}">
        <p14:creationId xmlns:p14="http://schemas.microsoft.com/office/powerpoint/2010/main" val="1788285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6" name="Rectangle 35">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C8B4F-C815-A069-5642-288CE4E76EF5}"/>
              </a:ext>
            </a:extLst>
          </p:cNvPr>
          <p:cNvSpPr>
            <a:spLocks noGrp="1"/>
          </p:cNvSpPr>
          <p:nvPr>
            <p:ph type="title"/>
          </p:nvPr>
        </p:nvSpPr>
        <p:spPr>
          <a:xfrm>
            <a:off x="1282963" y="1238080"/>
            <a:ext cx="9849751" cy="903973"/>
          </a:xfrm>
        </p:spPr>
        <p:txBody>
          <a:bodyPr anchor="b">
            <a:normAutofit/>
          </a:bodyPr>
          <a:lstStyle/>
          <a:p>
            <a:pPr marL="571500" indent="-571500">
              <a:buFont typeface="Arial"/>
              <a:buChar char="•"/>
            </a:pPr>
            <a:r>
              <a:rPr lang="en-US" sz="4800">
                <a:ea typeface="+mj-lt"/>
                <a:cs typeface="+mj-lt"/>
              </a:rPr>
              <a:t>Model Building</a:t>
            </a:r>
            <a:endParaRPr lang="en-US" sz="4800"/>
          </a:p>
        </p:txBody>
      </p:sp>
      <p:sp>
        <p:nvSpPr>
          <p:cNvPr id="3" name="Content Placeholder 2">
            <a:extLst>
              <a:ext uri="{FF2B5EF4-FFF2-40B4-BE49-F238E27FC236}">
                <a16:creationId xmlns:a16="http://schemas.microsoft.com/office/drawing/2014/main" id="{0545C059-DD77-7C06-4A4F-1208DEB7FC47}"/>
              </a:ext>
            </a:extLst>
          </p:cNvPr>
          <p:cNvSpPr>
            <a:spLocks noGrp="1"/>
          </p:cNvSpPr>
          <p:nvPr>
            <p:ph idx="1"/>
          </p:nvPr>
        </p:nvSpPr>
        <p:spPr>
          <a:xfrm>
            <a:off x="1289304" y="2399705"/>
            <a:ext cx="9849751" cy="3477867"/>
          </a:xfrm>
        </p:spPr>
        <p:txBody>
          <a:bodyPr vert="horz" lIns="91440" tIns="45720" rIns="91440" bIns="45720" rtlCol="0" anchor="ctr">
            <a:noAutofit/>
          </a:bodyPr>
          <a:lstStyle/>
          <a:p>
            <a:r>
              <a:rPr lang="en-US" sz="2400" b="1">
                <a:ea typeface="+mn-lt"/>
                <a:cs typeface="+mn-lt"/>
              </a:rPr>
              <a:t>Train-Test Split (75/25):</a:t>
            </a:r>
            <a:endParaRPr lang="en-US" sz="2400"/>
          </a:p>
          <a:p>
            <a:r>
              <a:rPr lang="en-US" sz="2400">
                <a:ea typeface="+mn-lt"/>
                <a:cs typeface="+mn-lt"/>
              </a:rPr>
              <a:t>The dataset was split into </a:t>
            </a:r>
            <a:r>
              <a:rPr lang="en-US" sz="2400" b="1">
                <a:ea typeface="+mn-lt"/>
                <a:cs typeface="+mn-lt"/>
              </a:rPr>
              <a:t>75% training</a:t>
            </a:r>
            <a:r>
              <a:rPr lang="en-US" sz="2400">
                <a:ea typeface="+mn-lt"/>
                <a:cs typeface="+mn-lt"/>
              </a:rPr>
              <a:t> and </a:t>
            </a:r>
            <a:r>
              <a:rPr lang="en-US" sz="2400" b="1">
                <a:ea typeface="+mn-lt"/>
                <a:cs typeface="+mn-lt"/>
              </a:rPr>
              <a:t>25% testing</a:t>
            </a:r>
            <a:r>
              <a:rPr lang="en-US" sz="2400">
                <a:ea typeface="+mn-lt"/>
                <a:cs typeface="+mn-lt"/>
              </a:rPr>
              <a:t> to evaluate model performance on unseen data.</a:t>
            </a:r>
            <a:endParaRPr lang="en-US" sz="2400"/>
          </a:p>
          <a:p>
            <a:r>
              <a:rPr lang="en-US" sz="2400">
                <a:ea typeface="+mn-lt"/>
                <a:cs typeface="+mn-lt"/>
              </a:rPr>
              <a:t>This ensures that the model generalizes well and avoids overfitting.</a:t>
            </a:r>
            <a:endParaRPr lang="en-US" sz="2400"/>
          </a:p>
          <a:p>
            <a:r>
              <a:rPr lang="en-US" sz="2400" b="1">
                <a:ea typeface="+mn-lt"/>
                <a:cs typeface="+mn-lt"/>
              </a:rPr>
              <a:t>Baseline Model – Logistic Regression:</a:t>
            </a:r>
            <a:endParaRPr lang="en-US" sz="2400"/>
          </a:p>
          <a:p>
            <a:r>
              <a:rPr lang="en-US" sz="2400">
                <a:ea typeface="+mn-lt"/>
                <a:cs typeface="+mn-lt"/>
              </a:rPr>
              <a:t>Logistic Regression was chosen as the </a:t>
            </a:r>
            <a:r>
              <a:rPr lang="en-US" sz="2400" b="1">
                <a:ea typeface="+mn-lt"/>
                <a:cs typeface="+mn-lt"/>
              </a:rPr>
              <a:t>baseline model</a:t>
            </a:r>
            <a:r>
              <a:rPr lang="en-US" sz="2400">
                <a:ea typeface="+mn-lt"/>
                <a:cs typeface="+mn-lt"/>
              </a:rPr>
              <a:t> due to its simplicity, interpretability, and ability to handle binary classification problems.</a:t>
            </a:r>
            <a:endParaRPr lang="en-US" sz="2400"/>
          </a:p>
          <a:p>
            <a:endParaRPr lang="en-US" sz="1700"/>
          </a:p>
        </p:txBody>
      </p:sp>
    </p:spTree>
    <p:extLst>
      <p:ext uri="{BB962C8B-B14F-4D97-AF65-F5344CB8AC3E}">
        <p14:creationId xmlns:p14="http://schemas.microsoft.com/office/powerpoint/2010/main" val="174367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534E87-948D-6CBF-C2DC-9A9534FA4A4B}"/>
              </a:ext>
            </a:extLst>
          </p:cNvPr>
          <p:cNvSpPr>
            <a:spLocks noGrp="1"/>
          </p:cNvSpPr>
          <p:nvPr>
            <p:ph idx="1"/>
          </p:nvPr>
        </p:nvSpPr>
        <p:spPr>
          <a:xfrm>
            <a:off x="1285240" y="1244186"/>
            <a:ext cx="8074815" cy="4525678"/>
          </a:xfrm>
        </p:spPr>
        <p:txBody>
          <a:bodyPr vert="horz" lIns="91440" tIns="45720" rIns="91440" bIns="45720" rtlCol="0" anchor="t">
            <a:normAutofit lnSpcReduction="10000"/>
          </a:bodyPr>
          <a:lstStyle/>
          <a:p>
            <a:r>
              <a:rPr lang="en-US" sz="2400" b="1">
                <a:ea typeface="+mn-lt"/>
                <a:cs typeface="+mn-lt"/>
              </a:rPr>
              <a:t>Tree-Based Model – Decision Tree:</a:t>
            </a:r>
            <a:endParaRPr lang="en-US" sz="2400"/>
          </a:p>
          <a:p>
            <a:r>
              <a:rPr lang="en-US" sz="2400">
                <a:ea typeface="+mn-lt"/>
                <a:cs typeface="+mn-lt"/>
              </a:rPr>
              <a:t>A Decision Tree classifier was implemented to capture </a:t>
            </a:r>
            <a:r>
              <a:rPr lang="en-US" sz="2400" b="1">
                <a:ea typeface="+mn-lt"/>
                <a:cs typeface="+mn-lt"/>
              </a:rPr>
              <a:t>non-linear relationships</a:t>
            </a:r>
            <a:r>
              <a:rPr lang="en-US" sz="2400">
                <a:ea typeface="+mn-lt"/>
                <a:cs typeface="+mn-lt"/>
              </a:rPr>
              <a:t> and </a:t>
            </a:r>
            <a:r>
              <a:rPr lang="en-US" sz="2400" b="1">
                <a:ea typeface="+mn-lt"/>
                <a:cs typeface="+mn-lt"/>
              </a:rPr>
              <a:t>interactions between symptoms</a:t>
            </a:r>
            <a:r>
              <a:rPr lang="en-US" sz="2400">
                <a:ea typeface="+mn-lt"/>
                <a:cs typeface="+mn-lt"/>
              </a:rPr>
              <a:t>.</a:t>
            </a:r>
            <a:endParaRPr lang="en-US" sz="2400"/>
          </a:p>
          <a:p>
            <a:r>
              <a:rPr lang="en-US" sz="2400" b="1">
                <a:ea typeface="+mn-lt"/>
                <a:cs typeface="+mn-lt"/>
              </a:rPr>
              <a:t>Hyperparameter Tuning :</a:t>
            </a:r>
            <a:endParaRPr lang="en-US" sz="2400"/>
          </a:p>
          <a:p>
            <a:r>
              <a:rPr lang="en-US" sz="2400">
                <a:ea typeface="+mn-lt"/>
                <a:cs typeface="+mn-lt"/>
              </a:rPr>
              <a:t>To improve performance, </a:t>
            </a:r>
            <a:r>
              <a:rPr lang="en-US" sz="2400" b="1" err="1">
                <a:ea typeface="+mn-lt"/>
                <a:cs typeface="+mn-lt"/>
              </a:rPr>
              <a:t>GridSearchCV</a:t>
            </a:r>
            <a:r>
              <a:rPr lang="en-US" sz="2400">
                <a:ea typeface="+mn-lt"/>
                <a:cs typeface="+mn-lt"/>
              </a:rPr>
              <a:t> was used to tune hyperparameters for both Logistic Regression and Decision Tree models.</a:t>
            </a:r>
            <a:endParaRPr lang="en-US" sz="2400"/>
          </a:p>
          <a:p>
            <a:r>
              <a:rPr lang="en-US" sz="2400" b="1">
                <a:ea typeface="+mn-lt"/>
                <a:cs typeface="+mn-lt"/>
              </a:rPr>
              <a:t>Pipeline Integration:</a:t>
            </a:r>
            <a:endParaRPr lang="en-US" sz="2400"/>
          </a:p>
          <a:p>
            <a:r>
              <a:rPr lang="en-US" sz="2400">
                <a:ea typeface="+mn-lt"/>
                <a:cs typeface="+mn-lt"/>
              </a:rPr>
              <a:t>A </a:t>
            </a:r>
            <a:r>
              <a:rPr lang="en-US" sz="2400" b="1">
                <a:ea typeface="+mn-lt"/>
                <a:cs typeface="+mn-lt"/>
              </a:rPr>
              <a:t>Pipeline</a:t>
            </a:r>
            <a:r>
              <a:rPr lang="en-US" sz="2400">
                <a:ea typeface="+mn-lt"/>
                <a:cs typeface="+mn-lt"/>
              </a:rPr>
              <a:t> was created to automate the entire workflow:</a:t>
            </a:r>
            <a:endParaRPr lang="en-US" sz="2400"/>
          </a:p>
          <a:p>
            <a:pPr lvl="1"/>
            <a:r>
              <a:rPr lang="en-US" b="1">
                <a:ea typeface="+mn-lt"/>
                <a:cs typeface="+mn-lt"/>
              </a:rPr>
              <a:t>Preprocessing:</a:t>
            </a:r>
            <a:r>
              <a:rPr lang="en-US">
                <a:ea typeface="+mn-lt"/>
                <a:cs typeface="+mn-lt"/>
              </a:rPr>
              <a:t> Encoding categorical features, scaling numerical variables.</a:t>
            </a:r>
            <a:endParaRPr lang="en-US"/>
          </a:p>
          <a:p>
            <a:endParaRPr lang="en-US"/>
          </a:p>
          <a:p>
            <a:endParaRPr lang="en-US" sz="2000"/>
          </a:p>
        </p:txBody>
      </p:sp>
    </p:spTree>
    <p:extLst>
      <p:ext uri="{BB962C8B-B14F-4D97-AF65-F5344CB8AC3E}">
        <p14:creationId xmlns:p14="http://schemas.microsoft.com/office/powerpoint/2010/main" val="291424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DD78B84-89B4-AE26-00DE-EFFAC45E93E0}"/>
              </a:ext>
            </a:extLst>
          </p:cNvPr>
          <p:cNvPicPr>
            <a:picLocks noChangeAspect="1"/>
          </p:cNvPicPr>
          <p:nvPr/>
        </p:nvPicPr>
        <p:blipFill>
          <a:blip r:embed="rId2"/>
          <a:srcRect r="3696" b="-1"/>
          <a:stretch>
            <a:fillRect/>
          </a:stretch>
        </p:blipFill>
        <p:spPr>
          <a:xfrm>
            <a:off x="838200" y="754148"/>
            <a:ext cx="10515600" cy="4995575"/>
          </a:xfrm>
          <a:prstGeom prst="rect">
            <a:avLst/>
          </a:prstGeom>
        </p:spPr>
      </p:pic>
      <p:cxnSp>
        <p:nvCxnSpPr>
          <p:cNvPr id="13" name="Straight Connector 12">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766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A207F-D3B8-ED88-28B1-FA257DB9363C}"/>
              </a:ext>
            </a:extLst>
          </p:cNvPr>
          <p:cNvSpPr>
            <a:spLocks noGrp="1"/>
          </p:cNvSpPr>
          <p:nvPr>
            <p:ph type="title"/>
          </p:nvPr>
        </p:nvSpPr>
        <p:spPr>
          <a:xfrm>
            <a:off x="793662" y="386930"/>
            <a:ext cx="10066122" cy="1298448"/>
          </a:xfrm>
        </p:spPr>
        <p:txBody>
          <a:bodyPr anchor="b">
            <a:normAutofit/>
          </a:bodyPr>
          <a:lstStyle/>
          <a:p>
            <a:pPr marL="571500" indent="-571500">
              <a:buFont typeface="Arial"/>
              <a:buChar char="•"/>
            </a:pPr>
            <a:r>
              <a:rPr lang="en-US" sz="4800">
                <a:ea typeface="+mj-lt"/>
                <a:cs typeface="+mj-lt"/>
              </a:rPr>
              <a:t>Model Evaluation:</a:t>
            </a:r>
            <a:endParaRPr lang="en-US"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77741D-5359-411E-28BB-6100AF418890}"/>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400" b="1">
                <a:ea typeface="+mn-lt"/>
                <a:cs typeface="+mn-lt"/>
              </a:rPr>
              <a:t>Metrics to Report:</a:t>
            </a:r>
            <a:endParaRPr lang="en-US" sz="2400"/>
          </a:p>
          <a:p>
            <a:r>
              <a:rPr lang="en-US" sz="2400">
                <a:ea typeface="+mn-lt"/>
                <a:cs typeface="+mn-lt"/>
              </a:rPr>
              <a:t>Accuracy:                  95.38%</a:t>
            </a:r>
            <a:endParaRPr lang="en-US" sz="2400"/>
          </a:p>
          <a:p>
            <a:r>
              <a:rPr lang="en-US" sz="2400">
                <a:ea typeface="+mn-lt"/>
                <a:cs typeface="+mn-lt"/>
              </a:rPr>
              <a:t>Precision:                  98.68%</a:t>
            </a:r>
            <a:endParaRPr lang="en-US" sz="2400"/>
          </a:p>
          <a:p>
            <a:r>
              <a:rPr lang="en-US" sz="2400">
                <a:ea typeface="+mn-lt"/>
                <a:cs typeface="+mn-lt"/>
              </a:rPr>
              <a:t>Recall/Sensitivity: </a:t>
            </a:r>
            <a:r>
              <a:rPr lang="en-US" sz="2400">
                <a:latin typeface="Aptos"/>
                <a:ea typeface="+mn-lt"/>
                <a:cs typeface="+mn-lt"/>
              </a:rPr>
              <a:t> 93.75%</a:t>
            </a:r>
            <a:endParaRPr lang="en-US" sz="2400">
              <a:latin typeface="Aptos"/>
            </a:endParaRPr>
          </a:p>
          <a:p>
            <a:r>
              <a:rPr lang="en-US" sz="2400">
                <a:ea typeface="+mn-lt"/>
                <a:cs typeface="+mn-lt"/>
              </a:rPr>
              <a:t>F1-score: </a:t>
            </a:r>
            <a:r>
              <a:rPr lang="en-US" sz="2400">
                <a:latin typeface="Aptos"/>
                <a:ea typeface="+mn-lt"/>
                <a:cs typeface="+mn-lt"/>
              </a:rPr>
              <a:t>                   96.15%</a:t>
            </a:r>
            <a:endParaRPr lang="en-US" sz="2400">
              <a:latin typeface="Aptos"/>
            </a:endParaRPr>
          </a:p>
          <a:p>
            <a:r>
              <a:rPr lang="en-US" sz="2400">
                <a:ea typeface="+mn-lt"/>
                <a:cs typeface="+mn-lt"/>
              </a:rPr>
              <a:t>ROC-AUC curve:     97.35%</a:t>
            </a:r>
            <a:endParaRPr lang="en-US" sz="2400"/>
          </a:p>
          <a:p>
            <a:endParaRPr lang="en-US" sz="2000"/>
          </a:p>
        </p:txBody>
      </p:sp>
      <p:pic>
        <p:nvPicPr>
          <p:cNvPr id="4" name="Picture 3">
            <a:extLst>
              <a:ext uri="{FF2B5EF4-FFF2-40B4-BE49-F238E27FC236}">
                <a16:creationId xmlns:a16="http://schemas.microsoft.com/office/drawing/2014/main" id="{F24471EB-464F-1156-44AB-DE78413193E5}"/>
              </a:ext>
            </a:extLst>
          </p:cNvPr>
          <p:cNvPicPr>
            <a:picLocks noChangeAspect="1"/>
          </p:cNvPicPr>
          <p:nvPr/>
        </p:nvPicPr>
        <p:blipFill>
          <a:blip r:embed="rId2"/>
          <a:stretch>
            <a:fillRect/>
          </a:stretch>
        </p:blipFill>
        <p:spPr>
          <a:xfrm>
            <a:off x="5034514" y="2769585"/>
            <a:ext cx="5811634" cy="2841658"/>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905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31FE7247-29FD-9BC3-2DA9-C169B8F2E1A9}"/>
              </a:ext>
            </a:extLst>
          </p:cNvPr>
          <p:cNvSpPr>
            <a:spLocks noGrp="1"/>
          </p:cNvSpPr>
          <p:nvPr>
            <p:ph type="title"/>
          </p:nvPr>
        </p:nvSpPr>
        <p:spPr>
          <a:xfrm>
            <a:off x="793662" y="386930"/>
            <a:ext cx="10066122" cy="1298448"/>
          </a:xfrm>
        </p:spPr>
        <p:txBody>
          <a:bodyPr anchor="b">
            <a:normAutofit/>
          </a:bodyPr>
          <a:lstStyle/>
          <a:p>
            <a:r>
              <a:rPr lang="en-US" sz="4800"/>
              <a:t>Confusion Matrix:</a:t>
            </a:r>
          </a:p>
        </p:txBody>
      </p:sp>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8DD6680-B5DE-0DF8-4689-77D0CC0AA16B}"/>
              </a:ext>
            </a:extLst>
          </p:cNvPr>
          <p:cNvPicPr>
            <a:picLocks noChangeAspect="1"/>
          </p:cNvPicPr>
          <p:nvPr/>
        </p:nvPicPr>
        <p:blipFill>
          <a:blip r:embed="rId2"/>
          <a:srcRect r="2" b="10136"/>
          <a:stretch>
            <a:fillRect/>
          </a:stretch>
        </p:blipFill>
        <p:spPr>
          <a:xfrm>
            <a:off x="2518476" y="2383614"/>
            <a:ext cx="6386729"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857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B9CD1-F8FB-E0EB-B91D-CF0C22D48589}"/>
              </a:ext>
            </a:extLst>
          </p:cNvPr>
          <p:cNvSpPr>
            <a:spLocks noGrp="1"/>
          </p:cNvSpPr>
          <p:nvPr>
            <p:ph type="title"/>
          </p:nvPr>
        </p:nvSpPr>
        <p:spPr>
          <a:xfrm>
            <a:off x="589560" y="856180"/>
            <a:ext cx="4560584" cy="1128068"/>
          </a:xfrm>
        </p:spPr>
        <p:txBody>
          <a:bodyPr anchor="ctr">
            <a:noAutofit/>
          </a:bodyPr>
          <a:lstStyle/>
          <a:p>
            <a:pPr marL="571500" indent="-571500">
              <a:buFont typeface="Arial"/>
              <a:buChar char="•"/>
            </a:pPr>
            <a:r>
              <a:rPr lang="en-US" sz="4800"/>
              <a:t>Feature Importance:</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332DA67F-4D36-8D86-03EA-CE3E98739DE4}"/>
              </a:ext>
            </a:extLst>
          </p:cNvPr>
          <p:cNvSpPr>
            <a:spLocks noGrp="1"/>
          </p:cNvSpPr>
          <p:nvPr>
            <p:ph idx="1"/>
          </p:nvPr>
        </p:nvSpPr>
        <p:spPr>
          <a:xfrm>
            <a:off x="590719" y="2330505"/>
            <a:ext cx="4559425" cy="3979585"/>
          </a:xfrm>
        </p:spPr>
        <p:txBody>
          <a:bodyPr anchor="ctr">
            <a:noAutofit/>
          </a:bodyPr>
          <a:lstStyle/>
          <a:p>
            <a:r>
              <a:rPr lang="en-US" sz="2400" b="1">
                <a:latin typeface="Aptos"/>
              </a:rPr>
              <a:t>Top Features:</a:t>
            </a:r>
            <a:r>
              <a:rPr lang="en-US" sz="2400">
                <a:latin typeface="Aptos"/>
              </a:rPr>
              <a:t>
 Polyuria :                          0.444650
Polydipsia :                       0.127369
Gender :                            0.121245
muscle stiffness :         0.067526
Alopecia :                          0.065484
Age :                                    0.058264
sudden weight loss :   0.032736
Genital thrush :              0.026101
delayed healing :           0.022889
Irritability :                        0.017184</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A12C0E1-B9F0-7423-229F-55D4F095E9F8}"/>
              </a:ext>
            </a:extLst>
          </p:cNvPr>
          <p:cNvPicPr>
            <a:picLocks noChangeAspect="1"/>
          </p:cNvPicPr>
          <p:nvPr/>
        </p:nvPicPr>
        <p:blipFill>
          <a:blip r:embed="rId2"/>
          <a:srcRect r="7416" b="1"/>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323040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AB358D-DA01-5417-84FC-2C7779891022}"/>
              </a:ext>
            </a:extLst>
          </p:cNvPr>
          <p:cNvSpPr>
            <a:spLocks noGrp="1"/>
          </p:cNvSpPr>
          <p:nvPr>
            <p:ph type="title"/>
          </p:nvPr>
        </p:nvSpPr>
        <p:spPr>
          <a:xfrm>
            <a:off x="1043631" y="809898"/>
            <a:ext cx="9942716" cy="1554480"/>
          </a:xfrm>
        </p:spPr>
        <p:txBody>
          <a:bodyPr anchor="ctr">
            <a:normAutofit/>
          </a:bodyPr>
          <a:lstStyle/>
          <a:p>
            <a:pPr marL="571500" indent="-571500">
              <a:buFont typeface="Arial"/>
              <a:buChar char="•"/>
            </a:pPr>
            <a:r>
              <a:rPr lang="en-US" sz="4800"/>
              <a:t>Result:</a:t>
            </a:r>
          </a:p>
        </p:txBody>
      </p:sp>
      <p:sp>
        <p:nvSpPr>
          <p:cNvPr id="3" name="Content Placeholder 2">
            <a:extLst>
              <a:ext uri="{FF2B5EF4-FFF2-40B4-BE49-F238E27FC236}">
                <a16:creationId xmlns:a16="http://schemas.microsoft.com/office/drawing/2014/main" id="{0ED49AE9-EDDC-A3C0-7FEB-5DE6F06AF141}"/>
              </a:ext>
            </a:extLst>
          </p:cNvPr>
          <p:cNvSpPr>
            <a:spLocks noGrp="1"/>
          </p:cNvSpPr>
          <p:nvPr>
            <p:ph idx="1"/>
          </p:nvPr>
        </p:nvSpPr>
        <p:spPr>
          <a:xfrm>
            <a:off x="1045028" y="3017522"/>
            <a:ext cx="9941319" cy="3484091"/>
          </a:xfrm>
        </p:spPr>
        <p:txBody>
          <a:bodyPr vert="horz" lIns="91440" tIns="45720" rIns="91440" bIns="45720" rtlCol="0" anchor="ctr">
            <a:noAutofit/>
          </a:bodyPr>
          <a:lstStyle/>
          <a:p>
            <a:r>
              <a:rPr lang="en-US" sz="2400">
                <a:ea typeface="+mn-lt"/>
                <a:cs typeface="+mn-lt"/>
              </a:rPr>
              <a:t>The tuned Decision Tree model achieved outstanding performance </a:t>
            </a:r>
            <a:r>
              <a:rPr lang="en-US" sz="2400" b="1">
                <a:ea typeface="+mn-lt"/>
                <a:cs typeface="+mn-lt"/>
              </a:rPr>
              <a:t>(95%+ accuracy)</a:t>
            </a:r>
            <a:r>
              <a:rPr lang="en-US" sz="2400">
                <a:ea typeface="+mn-lt"/>
                <a:cs typeface="+mn-lt"/>
              </a:rPr>
              <a:t> with both high precision and recall, making it well-suited for healthcare applications where early risk detection is critical. Symptom-based predictors such as Polyuria and Polydipsia provide valuable insights for preventive screening.</a:t>
            </a:r>
          </a:p>
          <a:p>
            <a:r>
              <a:rPr lang="en-US" sz="2400">
                <a:ea typeface="+mn-lt"/>
                <a:cs typeface="+mn-lt"/>
              </a:rPr>
              <a:t>Early detection through predictive modeling can guide individuals to </a:t>
            </a:r>
            <a:r>
              <a:rPr lang="en-US" sz="2400" b="1">
                <a:ea typeface="+mn-lt"/>
                <a:cs typeface="+mn-lt"/>
              </a:rPr>
              <a:t>seek medical screening sooner</a:t>
            </a:r>
            <a:r>
              <a:rPr lang="en-US" sz="2400">
                <a:ea typeface="+mn-lt"/>
                <a:cs typeface="+mn-lt"/>
              </a:rPr>
              <a:t>, reducing long-term health complications.</a:t>
            </a:r>
            <a:endParaRPr lang="en-US" sz="2400"/>
          </a:p>
          <a:p>
            <a:r>
              <a:rPr lang="en-US" sz="2400">
                <a:ea typeface="+mn-lt"/>
                <a:cs typeface="+mn-lt"/>
              </a:rPr>
              <a:t>A streamlined pipeline ensures this solution can be </a:t>
            </a:r>
            <a:r>
              <a:rPr lang="en-US" sz="2400" b="1">
                <a:ea typeface="+mn-lt"/>
                <a:cs typeface="+mn-lt"/>
              </a:rPr>
              <a:t>scaled and deployed</a:t>
            </a:r>
            <a:r>
              <a:rPr lang="en-US" sz="2400">
                <a:ea typeface="+mn-lt"/>
                <a:cs typeface="+mn-lt"/>
              </a:rPr>
              <a:t> in real-world settings (hospital dashboards, health apps).</a:t>
            </a:r>
            <a:endParaRPr lang="en-US" sz="2400"/>
          </a:p>
          <a:p>
            <a:endParaRPr lang="en-US"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762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6267AA-6663-B766-B254-EB9DBDC523F4}"/>
              </a:ext>
            </a:extLst>
          </p:cNvPr>
          <p:cNvSpPr>
            <a:spLocks noGrp="1"/>
          </p:cNvSpPr>
          <p:nvPr>
            <p:ph type="title"/>
          </p:nvPr>
        </p:nvSpPr>
        <p:spPr>
          <a:xfrm>
            <a:off x="804672" y="802955"/>
            <a:ext cx="4977976" cy="1454051"/>
          </a:xfrm>
        </p:spPr>
        <p:txBody>
          <a:bodyPr>
            <a:normAutofit/>
          </a:bodyPr>
          <a:lstStyle/>
          <a:p>
            <a:pPr marL="571500" indent="-571500">
              <a:buFont typeface="Arial"/>
              <a:buChar char="•"/>
            </a:pPr>
            <a:r>
              <a:rPr lang="en-US" sz="4800">
                <a:solidFill>
                  <a:schemeClr val="tx2"/>
                </a:solidFill>
              </a:rPr>
              <a:t>Links:</a:t>
            </a:r>
          </a:p>
        </p:txBody>
      </p:sp>
      <p:sp>
        <p:nvSpPr>
          <p:cNvPr id="3" name="Content Placeholder 2">
            <a:extLst>
              <a:ext uri="{FF2B5EF4-FFF2-40B4-BE49-F238E27FC236}">
                <a16:creationId xmlns:a16="http://schemas.microsoft.com/office/drawing/2014/main" id="{7FA8A4EB-E2D7-0B93-E60C-E01E793D3125}"/>
              </a:ext>
            </a:extLst>
          </p:cNvPr>
          <p:cNvSpPr>
            <a:spLocks noGrp="1"/>
          </p:cNvSpPr>
          <p:nvPr>
            <p:ph idx="1"/>
          </p:nvPr>
        </p:nvSpPr>
        <p:spPr>
          <a:xfrm>
            <a:off x="804672" y="2421682"/>
            <a:ext cx="4977578" cy="2144044"/>
          </a:xfrm>
        </p:spPr>
        <p:txBody>
          <a:bodyPr vert="horz" lIns="91440" tIns="45720" rIns="91440" bIns="45720" rtlCol="0" anchor="ctr">
            <a:normAutofit/>
          </a:bodyPr>
          <a:lstStyle/>
          <a:p>
            <a:r>
              <a:rPr lang="en-US" sz="2400">
                <a:solidFill>
                  <a:schemeClr val="tx2"/>
                </a:solidFill>
                <a:ea typeface="+mn-lt"/>
                <a:cs typeface="+mn-lt"/>
                <a:hlinkClick r:id="rId2">
                  <a:extLst>
                    <a:ext uri="{A12FA001-AC4F-418D-AE19-62706E023703}">
                      <ahyp:hlinkClr xmlns:ahyp="http://schemas.microsoft.com/office/drawing/2018/hyperlinkcolor" val="tx"/>
                    </a:ext>
                  </a:extLst>
                </a:hlinkClick>
              </a:rPr>
              <a:t>Python_notebook</a:t>
            </a:r>
            <a:endParaRPr lang="en-US" sz="2400">
              <a:solidFill>
                <a:schemeClr val="tx2"/>
              </a:solidFill>
            </a:endParaRPr>
          </a:p>
          <a:p>
            <a:r>
              <a:rPr lang="en-US" sz="2400">
                <a:solidFill>
                  <a:schemeClr val="tx2"/>
                </a:solidFill>
                <a:ea typeface="+mn-lt"/>
                <a:cs typeface="+mn-lt"/>
                <a:hlinkClick r:id="rId3">
                  <a:extLst>
                    <a:ext uri="{A12FA001-AC4F-418D-AE19-62706E023703}">
                      <ahyp:hlinkClr xmlns:ahyp="http://schemas.microsoft.com/office/drawing/2018/hyperlinkcolor" val="tx"/>
                    </a:ext>
                  </a:extLst>
                </a:hlinkClick>
              </a:rPr>
              <a:t>Pipeline_python_notebook</a:t>
            </a:r>
            <a:endParaRPr lang="en-US" sz="2400">
              <a:solidFill>
                <a:schemeClr val="tx2"/>
              </a:solidFill>
              <a:ea typeface="+mn-lt"/>
              <a:cs typeface="+mn-lt"/>
            </a:endParaRPr>
          </a:p>
          <a:p>
            <a:r>
              <a:rPr lang="en-US" sz="2400">
                <a:solidFill>
                  <a:schemeClr val="tx2"/>
                </a:solidFill>
                <a:ea typeface="+mn-lt"/>
                <a:cs typeface="+mn-lt"/>
                <a:hlinkClick r:id="rId4">
                  <a:extLst>
                    <a:ext uri="{A12FA001-AC4F-418D-AE19-62706E023703}">
                      <ahyp:hlinkClr xmlns:ahyp="http://schemas.microsoft.com/office/drawing/2018/hyperlinkcolor" val="tx"/>
                    </a:ext>
                  </a:extLst>
                </a:hlinkClick>
              </a:rPr>
              <a:t>Interactive_dashboard </a:t>
            </a:r>
            <a:r>
              <a:rPr lang="en-US" sz="2400">
                <a:solidFill>
                  <a:schemeClr val="tx2"/>
                </a:solidFill>
                <a:ea typeface="+mn-lt"/>
                <a:cs typeface="+mn-lt"/>
              </a:rPr>
              <a:t> </a:t>
            </a:r>
          </a:p>
          <a:p>
            <a:endParaRPr lang="en-US" sz="1800">
              <a:solidFill>
                <a:schemeClr val="tx2"/>
              </a:solidFill>
              <a:ea typeface="+mn-lt"/>
              <a:cs typeface="+mn-lt"/>
            </a:endParaRPr>
          </a:p>
          <a:p>
            <a:endParaRPr lang="en-US" sz="1800">
              <a:solidFill>
                <a:schemeClr val="tx2"/>
              </a:solidFill>
              <a:ea typeface="+mn-lt"/>
              <a:cs typeface="+mn-lt"/>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Link">
            <a:extLst>
              <a:ext uri="{FF2B5EF4-FFF2-40B4-BE49-F238E27FC236}">
                <a16:creationId xmlns:a16="http://schemas.microsoft.com/office/drawing/2014/main" id="{EED39465-3E01-0BFC-59AA-63258888C4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1726" y="1629089"/>
            <a:ext cx="3620021" cy="3620021"/>
          </a:xfrm>
          <a:prstGeom prst="rect">
            <a:avLst/>
          </a:prstGeom>
        </p:spPr>
      </p:pic>
      <p:sp>
        <p:nvSpPr>
          <p:cNvPr id="4" name="TextBox 3">
            <a:extLst>
              <a:ext uri="{FF2B5EF4-FFF2-40B4-BE49-F238E27FC236}">
                <a16:creationId xmlns:a16="http://schemas.microsoft.com/office/drawing/2014/main" id="{69BCE1B4-8367-8D36-8D97-FCF9243CAFB3}"/>
              </a:ext>
            </a:extLst>
          </p:cNvPr>
          <p:cNvSpPr txBox="1"/>
          <p:nvPr/>
        </p:nvSpPr>
        <p:spPr>
          <a:xfrm>
            <a:off x="1060960" y="4424005"/>
            <a:ext cx="819924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a:t>Thank You!!!</a:t>
            </a:r>
          </a:p>
        </p:txBody>
      </p:sp>
    </p:spTree>
    <p:extLst>
      <p:ext uri="{BB962C8B-B14F-4D97-AF65-F5344CB8AC3E}">
        <p14:creationId xmlns:p14="http://schemas.microsoft.com/office/powerpoint/2010/main" val="184077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34D5B-7570-F017-B304-2EFA2788A95C}"/>
              </a:ext>
            </a:extLst>
          </p:cNvPr>
          <p:cNvSpPr>
            <a:spLocks noGrp="1"/>
          </p:cNvSpPr>
          <p:nvPr>
            <p:ph type="title"/>
          </p:nvPr>
        </p:nvSpPr>
        <p:spPr>
          <a:xfrm>
            <a:off x="808638" y="386930"/>
            <a:ext cx="9236700" cy="1188950"/>
          </a:xfrm>
        </p:spPr>
        <p:txBody>
          <a:bodyPr anchor="b">
            <a:normAutofit/>
          </a:bodyPr>
          <a:lstStyle/>
          <a:p>
            <a:pPr marL="571500" indent="-571500">
              <a:buFont typeface="Arial"/>
              <a:buChar char="•"/>
            </a:pPr>
            <a:r>
              <a:rPr lang="en-US" sz="4800">
                <a:ea typeface="+mj-lt"/>
                <a:cs typeface="+mj-lt"/>
              </a:rPr>
              <a:t>Introduction</a:t>
            </a:r>
            <a:endParaRPr lang="en-US" sz="4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AC94A3-CD81-118C-0B86-B67886567908}"/>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ea typeface="+mn-lt"/>
                <a:cs typeface="+mn-lt"/>
              </a:rPr>
              <a:t>Diabetes is one of the most widespread chronic diseases worldwide, affecting millions of people across different age groups. According to the International Diabetes Federation, nearly 1 in 10 adults globally is diabetic, and this number is expected to rise in the coming decades.</a:t>
            </a:r>
          </a:p>
          <a:p>
            <a:r>
              <a:rPr lang="en-US" sz="2400">
                <a:ea typeface="+mn-lt"/>
                <a:cs typeface="+mn-lt"/>
              </a:rPr>
              <a:t>The real challenge is that diabetes often develops silently. Many patients only discover it at an advanced stage, by which time complications such as cardiovascular disease, kidney damage, nerve problems, or vision loss may already have set in. </a:t>
            </a:r>
            <a:endParaRPr lang="en-US" sz="2400"/>
          </a:p>
        </p:txBody>
      </p:sp>
    </p:spTree>
    <p:extLst>
      <p:ext uri="{BB962C8B-B14F-4D97-AF65-F5344CB8AC3E}">
        <p14:creationId xmlns:p14="http://schemas.microsoft.com/office/powerpoint/2010/main" val="36785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FEE31A-DEBB-C5DD-33CF-859E23FD4B7C}"/>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b="1">
                <a:ea typeface="+mn-lt"/>
                <a:cs typeface="+mn-lt"/>
              </a:rPr>
              <a:t>Early detection</a:t>
            </a:r>
            <a:r>
              <a:rPr lang="en-US" sz="2400">
                <a:ea typeface="+mn-lt"/>
                <a:cs typeface="+mn-lt"/>
              </a:rPr>
              <a:t> can prevent these complications and improve quality of life.</a:t>
            </a:r>
          </a:p>
          <a:p>
            <a:r>
              <a:rPr lang="en-US" sz="2400">
                <a:ea typeface="+mn-lt"/>
                <a:cs typeface="+mn-lt"/>
              </a:rPr>
              <a:t>Traditional diagnosis relies on medical tests such as fasting blood glucose or HbA1c. While accurate, these tests are not always accessible or affordable in every setting. </a:t>
            </a:r>
          </a:p>
          <a:p>
            <a:r>
              <a:rPr lang="en-US" sz="2400">
                <a:ea typeface="+mn-lt"/>
                <a:cs typeface="+mn-lt"/>
              </a:rPr>
              <a:t>A predictive model using </a:t>
            </a:r>
            <a:r>
              <a:rPr lang="en-US" sz="2400" b="1">
                <a:ea typeface="+mn-lt"/>
                <a:cs typeface="+mn-lt"/>
              </a:rPr>
              <a:t>demographic and symptom-based data</a:t>
            </a:r>
            <a:r>
              <a:rPr lang="en-US" sz="2400">
                <a:ea typeface="+mn-lt"/>
                <a:cs typeface="+mn-lt"/>
              </a:rPr>
              <a:t> could help identify individuals at risk </a:t>
            </a:r>
            <a:r>
              <a:rPr lang="en-US" sz="2400" b="1">
                <a:ea typeface="+mn-lt"/>
                <a:cs typeface="+mn-lt"/>
              </a:rPr>
              <a:t>early</a:t>
            </a:r>
            <a:r>
              <a:rPr lang="en-US" sz="2400">
                <a:ea typeface="+mn-lt"/>
                <a:cs typeface="+mn-lt"/>
              </a:rPr>
              <a:t>, allowing them to seek proper medical screening.</a:t>
            </a:r>
            <a:endParaRPr lang="en-US" sz="2400"/>
          </a:p>
        </p:txBody>
      </p:sp>
    </p:spTree>
    <p:extLst>
      <p:ext uri="{BB962C8B-B14F-4D97-AF65-F5344CB8AC3E}">
        <p14:creationId xmlns:p14="http://schemas.microsoft.com/office/powerpoint/2010/main" val="96314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64E81-6CE2-51E2-0A49-8562F8C441D8}"/>
              </a:ext>
            </a:extLst>
          </p:cNvPr>
          <p:cNvSpPr>
            <a:spLocks noGrp="1"/>
          </p:cNvSpPr>
          <p:nvPr>
            <p:ph type="title"/>
          </p:nvPr>
        </p:nvSpPr>
        <p:spPr>
          <a:xfrm>
            <a:off x="1282963" y="1238080"/>
            <a:ext cx="9849751" cy="1349671"/>
          </a:xfrm>
        </p:spPr>
        <p:txBody>
          <a:bodyPr anchor="b">
            <a:normAutofit/>
          </a:bodyPr>
          <a:lstStyle/>
          <a:p>
            <a:pPr marL="571500" indent="-571500">
              <a:buFont typeface="Arial"/>
              <a:buChar char="•"/>
            </a:pPr>
            <a:r>
              <a:rPr lang="en-US" sz="4800">
                <a:ea typeface="+mj-lt"/>
                <a:cs typeface="+mj-lt"/>
              </a:rPr>
              <a:t>Problem Statement</a:t>
            </a:r>
            <a:endParaRPr lang="en-US" sz="4800"/>
          </a:p>
        </p:txBody>
      </p:sp>
      <p:sp>
        <p:nvSpPr>
          <p:cNvPr id="3" name="Content Placeholder 2">
            <a:extLst>
              <a:ext uri="{FF2B5EF4-FFF2-40B4-BE49-F238E27FC236}">
                <a16:creationId xmlns:a16="http://schemas.microsoft.com/office/drawing/2014/main" id="{B4D3D595-31C5-0828-9738-17C0B0B6DE2F}"/>
              </a:ext>
            </a:extLst>
          </p:cNvPr>
          <p:cNvSpPr>
            <a:spLocks noGrp="1"/>
          </p:cNvSpPr>
          <p:nvPr>
            <p:ph idx="1"/>
          </p:nvPr>
        </p:nvSpPr>
        <p:spPr>
          <a:xfrm>
            <a:off x="1289304" y="2902913"/>
            <a:ext cx="9849751" cy="3032168"/>
          </a:xfrm>
        </p:spPr>
        <p:txBody>
          <a:bodyPr vert="horz" lIns="91440" tIns="45720" rIns="91440" bIns="45720" rtlCol="0" anchor="ctr">
            <a:normAutofit/>
          </a:bodyPr>
          <a:lstStyle/>
          <a:p>
            <a:r>
              <a:rPr lang="en-US" sz="2400" dirty="0">
                <a:ea typeface="+mn-lt"/>
                <a:cs typeface="+mn-lt"/>
              </a:rPr>
              <a:t>The goal of this project is to build a </a:t>
            </a:r>
            <a:r>
              <a:rPr lang="en-US" sz="2400" b="1" dirty="0">
                <a:ea typeface="+mn-lt"/>
                <a:cs typeface="+mn-lt"/>
              </a:rPr>
              <a:t>machine learning model</a:t>
            </a:r>
            <a:r>
              <a:rPr lang="en-US" sz="2400" dirty="0">
                <a:ea typeface="+mn-lt"/>
                <a:cs typeface="+mn-lt"/>
              </a:rPr>
              <a:t> that predicts whether an individual is at risk of developing diabetes, based on their </a:t>
            </a:r>
            <a:r>
              <a:rPr lang="en-US" sz="2400" b="1" dirty="0">
                <a:ea typeface="+mn-lt"/>
                <a:cs typeface="+mn-lt"/>
              </a:rPr>
              <a:t>age, gender, and reported symptoms</a:t>
            </a:r>
            <a:r>
              <a:rPr lang="en-US" sz="2400" dirty="0">
                <a:ea typeface="+mn-lt"/>
                <a:cs typeface="+mn-lt"/>
              </a:rPr>
              <a:t>.</a:t>
            </a:r>
          </a:p>
          <a:p>
            <a:r>
              <a:rPr lang="en-US" sz="2400" b="1" dirty="0">
                <a:ea typeface="+mn-lt"/>
                <a:cs typeface="+mn-lt"/>
              </a:rPr>
              <a:t>Key Objectives:</a:t>
            </a:r>
            <a:endParaRPr lang="en-US" sz="2400" dirty="0"/>
          </a:p>
          <a:p>
            <a:r>
              <a:rPr lang="en-US" sz="2400" b="1" dirty="0">
                <a:ea typeface="+mn-lt"/>
                <a:cs typeface="+mn-lt"/>
              </a:rPr>
              <a:t>Analyze</a:t>
            </a:r>
            <a:r>
              <a:rPr lang="en-US" sz="2400" dirty="0">
                <a:ea typeface="+mn-lt"/>
                <a:cs typeface="+mn-lt"/>
              </a:rPr>
              <a:t> the relationship between demographic factors and symptoms.</a:t>
            </a:r>
            <a:endParaRPr lang="en-US" sz="2400" dirty="0"/>
          </a:p>
          <a:p>
            <a:r>
              <a:rPr lang="en-US" sz="2400" b="1" dirty="0">
                <a:ea typeface="+mn-lt"/>
                <a:cs typeface="+mn-lt"/>
              </a:rPr>
              <a:t>Build and compare machine learning model</a:t>
            </a:r>
            <a:r>
              <a:rPr lang="en-US" sz="2400" dirty="0">
                <a:ea typeface="+mn-lt"/>
                <a:cs typeface="+mn-lt"/>
              </a:rPr>
              <a:t> to predict diabetes risk.</a:t>
            </a:r>
            <a:endParaRPr lang="en-US" sz="2400" dirty="0"/>
          </a:p>
          <a:p>
            <a:endParaRPr lang="en-US" sz="2000"/>
          </a:p>
          <a:p>
            <a:endParaRPr lang="en-US" sz="2000"/>
          </a:p>
        </p:txBody>
      </p:sp>
    </p:spTree>
    <p:extLst>
      <p:ext uri="{BB962C8B-B14F-4D97-AF65-F5344CB8AC3E}">
        <p14:creationId xmlns:p14="http://schemas.microsoft.com/office/powerpoint/2010/main" val="216824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07FB50-4DA2-98C4-DABE-88CE7EE66BD1}"/>
              </a:ext>
            </a:extLst>
          </p:cNvPr>
          <p:cNvSpPr>
            <a:spLocks noGrp="1"/>
          </p:cNvSpPr>
          <p:nvPr>
            <p:ph idx="1"/>
          </p:nvPr>
        </p:nvSpPr>
        <p:spPr>
          <a:xfrm>
            <a:off x="1289304" y="1350159"/>
            <a:ext cx="9849751" cy="4541790"/>
          </a:xfrm>
        </p:spPr>
        <p:txBody>
          <a:bodyPr vert="horz" lIns="91440" tIns="45720" rIns="91440" bIns="45720" rtlCol="0" anchor="ctr">
            <a:normAutofit/>
          </a:bodyPr>
          <a:lstStyle/>
          <a:p>
            <a:r>
              <a:rPr lang="en-US" sz="2400" b="1"/>
              <a:t>Identify the most important features</a:t>
            </a:r>
            <a:r>
              <a:rPr lang="en-US" sz="2400"/>
              <a:t> contributing to risk prediction.</a:t>
            </a:r>
          </a:p>
          <a:p>
            <a:r>
              <a:rPr lang="en-US" sz="2400"/>
              <a:t>Provide insights that can help healthcare professionals in </a:t>
            </a:r>
            <a:r>
              <a:rPr lang="en-US" sz="2400" b="1"/>
              <a:t>early-screening and preventive care</a:t>
            </a:r>
            <a:r>
              <a:rPr lang="en-US" sz="2400"/>
              <a:t>.</a:t>
            </a:r>
          </a:p>
          <a:p>
            <a:r>
              <a:rPr lang="en-US" sz="2400" b="1">
                <a:ea typeface="+mn-lt"/>
                <a:cs typeface="+mn-lt"/>
              </a:rPr>
              <a:t>Input Features: </a:t>
            </a:r>
            <a:r>
              <a:rPr lang="en-US" sz="2400">
                <a:ea typeface="+mn-lt"/>
                <a:cs typeface="+mn-lt"/>
              </a:rPr>
              <a:t>Age, Gender, Polyuria, Polydipsia, Sudden weight loss, Weakness, Polyphagia, Genital thrush, Visual blurring, Itching, Irritability, Delayed healing, Partial paresis, Muscle stiffness, Alopecia, Obesity</a:t>
            </a:r>
          </a:p>
          <a:p>
            <a:r>
              <a:rPr lang="en-US" sz="2400" b="1">
                <a:ea typeface="+mn-lt"/>
                <a:cs typeface="+mn-lt"/>
              </a:rPr>
              <a:t>Output Features: </a:t>
            </a:r>
            <a:r>
              <a:rPr lang="en-US" sz="2400">
                <a:ea typeface="+mn-lt"/>
                <a:cs typeface="+mn-lt"/>
              </a:rPr>
              <a:t>Class(Positive - early diabetes signs, Negative – no risk)</a:t>
            </a:r>
          </a:p>
        </p:txBody>
      </p:sp>
    </p:spTree>
    <p:extLst>
      <p:ext uri="{BB962C8B-B14F-4D97-AF65-F5344CB8AC3E}">
        <p14:creationId xmlns:p14="http://schemas.microsoft.com/office/powerpoint/2010/main" val="415996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40DCA-FCD1-A2C1-D5DC-460F1A114159}"/>
              </a:ext>
            </a:extLst>
          </p:cNvPr>
          <p:cNvSpPr>
            <a:spLocks noGrp="1"/>
          </p:cNvSpPr>
          <p:nvPr>
            <p:ph type="title"/>
          </p:nvPr>
        </p:nvSpPr>
        <p:spPr>
          <a:xfrm>
            <a:off x="647069" y="813048"/>
            <a:ext cx="4862508" cy="1243086"/>
          </a:xfrm>
        </p:spPr>
        <p:txBody>
          <a:bodyPr anchor="ctr">
            <a:noAutofit/>
          </a:bodyPr>
          <a:lstStyle/>
          <a:p>
            <a:pPr marL="571500" indent="-571500">
              <a:buFont typeface="Arial"/>
              <a:buChar char="•"/>
            </a:pPr>
            <a:r>
              <a:rPr lang="en-US" sz="4800">
                <a:ea typeface="+mj-lt"/>
                <a:cs typeface="+mj-lt"/>
              </a:rPr>
              <a:t>Dataset Overview</a:t>
            </a:r>
            <a:endParaRPr lang="en-US" sz="48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182C8B-6AE2-689B-8E3A-5420CAEEA666}"/>
              </a:ext>
            </a:extLst>
          </p:cNvPr>
          <p:cNvSpPr>
            <a:spLocks noGrp="1"/>
          </p:cNvSpPr>
          <p:nvPr>
            <p:ph idx="1"/>
          </p:nvPr>
        </p:nvSpPr>
        <p:spPr>
          <a:xfrm>
            <a:off x="590719" y="2330505"/>
            <a:ext cx="4559425" cy="3979585"/>
          </a:xfrm>
        </p:spPr>
        <p:txBody>
          <a:bodyPr vert="horz" lIns="91440" tIns="45720" rIns="91440" bIns="45720" rtlCol="0" anchor="ctr">
            <a:normAutofit/>
          </a:bodyPr>
          <a:lstStyle/>
          <a:p>
            <a:r>
              <a:rPr lang="en-US" sz="2000" b="1">
                <a:ea typeface="+mn-lt"/>
                <a:cs typeface="+mn-lt"/>
              </a:rPr>
              <a:t>Source:</a:t>
            </a:r>
            <a:r>
              <a:rPr lang="en-US" sz="2000">
                <a:ea typeface="+mn-lt"/>
                <a:cs typeface="+mn-lt"/>
              </a:rPr>
              <a:t> Kaggle dataset.[</a:t>
            </a:r>
            <a:r>
              <a:rPr lang="en-US" sz="2000">
                <a:ea typeface="+mn-lt"/>
                <a:cs typeface="+mn-lt"/>
                <a:hlinkClick r:id="rId2"/>
              </a:rPr>
              <a:t>Link</a:t>
            </a:r>
            <a:r>
              <a:rPr lang="en-US" sz="2000">
                <a:ea typeface="+mn-lt"/>
                <a:cs typeface="+mn-lt"/>
              </a:rPr>
              <a:t>]</a:t>
            </a:r>
          </a:p>
          <a:p>
            <a:r>
              <a:rPr lang="en-US" sz="2000" b="1">
                <a:ea typeface="+mn-lt"/>
                <a:cs typeface="+mn-lt"/>
              </a:rPr>
              <a:t>Size:</a:t>
            </a:r>
            <a:r>
              <a:rPr lang="en-US" sz="2000">
                <a:ea typeface="+mn-lt"/>
                <a:cs typeface="+mn-lt"/>
              </a:rPr>
              <a:t> 520 rows × 17 features</a:t>
            </a:r>
          </a:p>
          <a:p>
            <a:endParaRPr lang="en-US" sz="200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50769D4-0CDC-D42C-C8B0-41D924C08458}"/>
              </a:ext>
            </a:extLst>
          </p:cNvPr>
          <p:cNvPicPr>
            <a:picLocks noChangeAspect="1"/>
          </p:cNvPicPr>
          <p:nvPr/>
        </p:nvPicPr>
        <p:blipFill>
          <a:blip r:embed="rId3"/>
          <a:srcRect r="32249" b="2"/>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380720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D5E7D2-BAD1-59B4-473C-0DC424B30648}"/>
              </a:ext>
            </a:extLst>
          </p:cNvPr>
          <p:cNvSpPr>
            <a:spLocks noGrp="1"/>
          </p:cNvSpPr>
          <p:nvPr>
            <p:ph type="title"/>
          </p:nvPr>
        </p:nvSpPr>
        <p:spPr>
          <a:xfrm>
            <a:off x="1043631" y="809898"/>
            <a:ext cx="9942716" cy="1554480"/>
          </a:xfrm>
        </p:spPr>
        <p:txBody>
          <a:bodyPr anchor="ctr">
            <a:normAutofit/>
          </a:bodyPr>
          <a:lstStyle/>
          <a:p>
            <a:pPr marL="571500" indent="-571500">
              <a:buFont typeface="Arial"/>
              <a:buChar char="•"/>
            </a:pPr>
            <a:r>
              <a:rPr lang="en-US" sz="4800">
                <a:ea typeface="+mj-lt"/>
                <a:cs typeface="+mj-lt"/>
              </a:rPr>
              <a:t>Data Preprocessing</a:t>
            </a:r>
            <a:endParaRPr lang="en-US" sz="4800"/>
          </a:p>
        </p:txBody>
      </p:sp>
      <p:sp>
        <p:nvSpPr>
          <p:cNvPr id="3" name="Content Placeholder 2">
            <a:extLst>
              <a:ext uri="{FF2B5EF4-FFF2-40B4-BE49-F238E27FC236}">
                <a16:creationId xmlns:a16="http://schemas.microsoft.com/office/drawing/2014/main" id="{A0F743A2-0BA2-9DBE-AAFC-185D3E90F867}"/>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b="1">
                <a:ea typeface="+mn-lt"/>
                <a:cs typeface="+mn-lt"/>
              </a:rPr>
              <a:t>Encoding:</a:t>
            </a:r>
            <a:r>
              <a:rPr lang="en-US" sz="2400">
                <a:ea typeface="+mn-lt"/>
                <a:cs typeface="+mn-lt"/>
              </a:rPr>
              <a:t> </a:t>
            </a:r>
            <a:endParaRPr lang="en-US" sz="2400"/>
          </a:p>
          <a:p>
            <a:r>
              <a:rPr lang="en-US" sz="2400">
                <a:ea typeface="+mn-lt"/>
                <a:cs typeface="+mn-lt"/>
              </a:rPr>
              <a:t>Converted categorical Yes/No → 1/0; Gender → binary.</a:t>
            </a:r>
            <a:endParaRPr lang="en-US" sz="2400"/>
          </a:p>
          <a:p>
            <a:r>
              <a:rPr lang="en-US" sz="2400"/>
              <a:t>Converted Gender (categorical column) to Binary value, using </a:t>
            </a:r>
            <a:r>
              <a:rPr lang="en-US" sz="2400" b="1"/>
              <a:t>LabelEncoder </a:t>
            </a:r>
          </a:p>
          <a:p>
            <a:r>
              <a:rPr lang="en-US" sz="2400"/>
              <a:t>Converted Target variable(Class) to Binary value by assigning</a:t>
            </a:r>
          </a:p>
          <a:p>
            <a:pPr marL="0" indent="0">
              <a:buNone/>
            </a:pPr>
            <a:r>
              <a:rPr lang="en-US" sz="2400"/>
              <a:t>  1-Positive  and 0-Negative </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874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4E17D85-2520-6921-946C-82EE654D7482}"/>
              </a:ext>
            </a:extLst>
          </p:cNvPr>
          <p:cNvPicPr>
            <a:picLocks noChangeAspect="1"/>
          </p:cNvPicPr>
          <p:nvPr/>
        </p:nvPicPr>
        <p:blipFill>
          <a:blip r:embed="rId2"/>
          <a:stretch>
            <a:fillRect/>
          </a:stretch>
        </p:blipFill>
        <p:spPr>
          <a:xfrm>
            <a:off x="491270" y="1296574"/>
            <a:ext cx="10412388" cy="4249303"/>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42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A36AA4-6A7B-D421-0B68-9196F9F43EF0}"/>
              </a:ext>
            </a:extLst>
          </p:cNvPr>
          <p:cNvSpPr>
            <a:spLocks noGrp="1"/>
          </p:cNvSpPr>
          <p:nvPr>
            <p:ph type="title"/>
          </p:nvPr>
        </p:nvSpPr>
        <p:spPr>
          <a:xfrm>
            <a:off x="1043631" y="809898"/>
            <a:ext cx="9942716" cy="1554480"/>
          </a:xfrm>
        </p:spPr>
        <p:txBody>
          <a:bodyPr anchor="ctr">
            <a:normAutofit/>
          </a:bodyPr>
          <a:lstStyle/>
          <a:p>
            <a:pPr marL="571500" indent="-571500">
              <a:buFont typeface="Arial"/>
              <a:buChar char="•"/>
            </a:pPr>
            <a:r>
              <a:rPr lang="en-US" sz="4800">
                <a:ea typeface="+mj-lt"/>
                <a:cs typeface="+mj-lt"/>
              </a:rPr>
              <a:t>Exploratory Data Analysis (EDA)</a:t>
            </a:r>
            <a:endParaRPr lang="en-US" sz="4800"/>
          </a:p>
        </p:txBody>
      </p:sp>
      <p:sp>
        <p:nvSpPr>
          <p:cNvPr id="3" name="Content Placeholder 2">
            <a:extLst>
              <a:ext uri="{FF2B5EF4-FFF2-40B4-BE49-F238E27FC236}">
                <a16:creationId xmlns:a16="http://schemas.microsoft.com/office/drawing/2014/main" id="{D08B9157-E279-7C30-A28D-F734B93A0CFD}"/>
              </a:ext>
            </a:extLst>
          </p:cNvPr>
          <p:cNvSpPr>
            <a:spLocks noGrp="1"/>
          </p:cNvSpPr>
          <p:nvPr>
            <p:ph idx="1"/>
          </p:nvPr>
        </p:nvSpPr>
        <p:spPr>
          <a:xfrm>
            <a:off x="1045028" y="3017522"/>
            <a:ext cx="9941319" cy="3440959"/>
          </a:xfrm>
        </p:spPr>
        <p:txBody>
          <a:bodyPr vert="horz" lIns="91440" tIns="45720" rIns="91440" bIns="45720" rtlCol="0" anchor="ctr">
            <a:noAutofit/>
          </a:bodyPr>
          <a:lstStyle/>
          <a:p>
            <a:r>
              <a:rPr lang="en-US" sz="2400" b="1">
                <a:ea typeface="+mn-lt"/>
                <a:cs typeface="+mn-lt"/>
              </a:rPr>
              <a:t>Class Distribution:</a:t>
            </a:r>
            <a:endParaRPr lang="en-US" sz="2400">
              <a:latin typeface="Aptos" panose="020B0004020202020204"/>
            </a:endParaRPr>
          </a:p>
          <a:p>
            <a:pPr lvl="1">
              <a:buFont typeface="Courier New" panose="020B0604020202020204" pitchFamily="34" charset="0"/>
              <a:buChar char="o"/>
            </a:pPr>
            <a:r>
              <a:rPr lang="en-US">
                <a:ea typeface="+mn-lt"/>
                <a:cs typeface="+mn-lt"/>
              </a:rPr>
              <a:t>Positive cases (at risk): 61.5% (320 records)</a:t>
            </a:r>
          </a:p>
          <a:p>
            <a:pPr lvl="1">
              <a:buFont typeface="Courier New" panose="020B0604020202020204" pitchFamily="34" charset="0"/>
              <a:buChar char="o"/>
            </a:pPr>
            <a:r>
              <a:rPr lang="en-US">
                <a:ea typeface="+mn-lt"/>
                <a:cs typeface="+mn-lt"/>
              </a:rPr>
              <a:t>Negative cases: 38.5% (200 records)</a:t>
            </a:r>
          </a:p>
          <a:p>
            <a:r>
              <a:rPr lang="en-US" sz="2400">
                <a:ea typeface="+mn-lt"/>
                <a:cs typeface="+mn-lt"/>
              </a:rPr>
              <a:t>Indicates that majority of individuals in this dataset show early signs of diabetes risk.</a:t>
            </a:r>
          </a:p>
          <a:p>
            <a:r>
              <a:rPr lang="en-US" sz="2400" b="1">
                <a:ea typeface="+mn-lt"/>
                <a:cs typeface="+mn-lt"/>
              </a:rPr>
              <a:t>Gender Distribution:</a:t>
            </a:r>
            <a:endParaRPr lang="en-US" sz="2400">
              <a:ea typeface="+mn-lt"/>
              <a:cs typeface="+mn-lt"/>
            </a:endParaRPr>
          </a:p>
          <a:p>
            <a:pPr lvl="1">
              <a:buFont typeface="Courier New" panose="020B0604020202020204" pitchFamily="34" charset="0"/>
              <a:buChar char="o"/>
            </a:pPr>
            <a:r>
              <a:rPr lang="en-US">
                <a:ea typeface="+mn-lt"/>
                <a:cs typeface="+mn-lt"/>
              </a:rPr>
              <a:t>Male: 328 (63%) &amp;Female: 192 (37%)</a:t>
            </a:r>
          </a:p>
          <a:p>
            <a:r>
              <a:rPr lang="en-US" sz="2400">
                <a:ea typeface="+mn-lt"/>
                <a:cs typeface="+mn-lt"/>
              </a:rPr>
              <a:t>Dataset contains more Male records as compared to Female records.</a:t>
            </a:r>
          </a:p>
          <a:p>
            <a:endParaRPr lang="en-US" sz="1700">
              <a:latin typeface="Aptos" panose="020B0004020202020204"/>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060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Early Prediction of Diabetes Risk Using Machine Learning</vt:lpstr>
      <vt:lpstr>Introduction</vt:lpstr>
      <vt:lpstr>PowerPoint Presentation</vt:lpstr>
      <vt:lpstr>Problem Statement</vt:lpstr>
      <vt:lpstr>PowerPoint Presentation</vt:lpstr>
      <vt:lpstr>Dataset Overview</vt:lpstr>
      <vt:lpstr>Data Preprocessing</vt:lpstr>
      <vt:lpstr>PowerPoint Presentation</vt:lpstr>
      <vt:lpstr>Exploratory Data Analysis (EDA)</vt:lpstr>
      <vt:lpstr>PowerPoint Presentation</vt:lpstr>
      <vt:lpstr>PowerPoint Presentation</vt:lpstr>
      <vt:lpstr>Model Building</vt:lpstr>
      <vt:lpstr>PowerPoint Presentation</vt:lpstr>
      <vt:lpstr>PowerPoint Presentation</vt:lpstr>
      <vt:lpstr>Model Evaluation:</vt:lpstr>
      <vt:lpstr>Confusion Matrix:</vt:lpstr>
      <vt:lpstr>Feature Importance:</vt:lpstr>
      <vt:lpstr>Result: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7</cp:revision>
  <dcterms:created xsi:type="dcterms:W3CDTF">2025-09-27T11:48:12Z</dcterms:created>
  <dcterms:modified xsi:type="dcterms:W3CDTF">2025-09-28T09:30:10Z</dcterms:modified>
</cp:coreProperties>
</file>