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E049936-E638-44A6-9F9A-A7CD07E0558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79D374D-84EC-47C6-B95A-F55F057EE491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5"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D5C8C4-5E90-4F43-8A10-A496134E2D91}" type="datetime">
              <a:rPr b="0" lang="en-US" sz="1050" spc="-1" strike="noStrike">
                <a:solidFill>
                  <a:srgbClr val="ffffff"/>
                </a:solidFill>
                <a:latin typeface="Tw Cen MT"/>
              </a:rPr>
              <a:t>11/2/20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43EDD5-00E3-496C-98B0-44C77EFD4B02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5">
                <a:solidFill>
                  <a:srgbClr val="ffffff"/>
                </a:solidFill>
              </a:ln>
            </p:spPr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22/9/2020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900" spc="-1" strike="noStrike" cap="all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34340A-C1CC-4B8F-BFCF-8E426B5EB2D4}" type="slidenum">
              <a:rPr b="0" lang="en-US" sz="900" spc="-1" strike="noStrike">
                <a:solidFill>
                  <a:srgbClr val="4e67c8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5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461960" y="2238840"/>
            <a:ext cx="10407240" cy="38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000"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9600" spc="-1" strike="noStrike" u="sng">
                <a:solidFill>
                  <a:srgbClr val="000000"/>
                </a:solidFill>
                <a:uFillTx/>
                <a:latin typeface="Times New Roman"/>
              </a:rPr>
              <a:t>Review 2</a:t>
            </a:r>
            <a:endParaRPr b="0" lang="en-IN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9600" spc="-1" strike="noStrike">
                <a:solidFill>
                  <a:srgbClr val="ff0000"/>
                </a:solidFill>
                <a:latin typeface="Times New Roman"/>
              </a:rPr>
              <a:t>         </a:t>
            </a:r>
            <a:endParaRPr b="0" lang="en-IN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7600" spc="299" strike="noStrike">
                <a:solidFill>
                  <a:srgbClr val="002164"/>
                </a:solidFill>
                <a:latin typeface="Russo One"/>
                <a:ea typeface="Open Sans"/>
              </a:rPr>
              <a:t>Web Server Log</a:t>
            </a:r>
            <a:endParaRPr b="0" lang="en-IN" sz="17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17600" spc="299" strike="noStrike">
                <a:solidFill>
                  <a:srgbClr val="002164"/>
                </a:solidFill>
                <a:latin typeface="Russo One"/>
                <a:ea typeface="Open Sans"/>
              </a:rPr>
              <a:t>Analysis System</a:t>
            </a:r>
            <a:endParaRPr b="0" lang="en-IN" sz="17600" spc="-1" strike="noStrike">
              <a:latin typeface="Arial"/>
            </a:endParaRPr>
          </a:p>
          <a:p>
            <a:pPr algn="r">
              <a:lnSpc>
                <a:spcPct val="5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7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7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5820" spc="-1" strike="noStrike">
                <a:solidFill>
                  <a:srgbClr val="404040"/>
                </a:solidFill>
                <a:latin typeface="Times New Roman"/>
                <a:ea typeface="Open Sans"/>
              </a:rPr>
              <a:t>   </a:t>
            </a:r>
            <a:r>
              <a:rPr b="1" lang="en-US" sz="5820" spc="-1" strike="noStrike">
                <a:solidFill>
                  <a:srgbClr val="404040"/>
                </a:solidFill>
                <a:latin typeface="Times New Roman"/>
                <a:ea typeface="Microsoft YaHei UI"/>
              </a:rPr>
              <a:t> </a:t>
            </a:r>
            <a:endParaRPr b="0" lang="en-IN" sz="582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5400" spc="-1" strike="noStrike">
                <a:solidFill>
                  <a:srgbClr val="404040"/>
                </a:solidFill>
                <a:latin typeface="Times New Roman"/>
                <a:ea typeface="Microsoft YaHei UI"/>
              </a:rPr>
              <a:t>         </a:t>
            </a: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000" spc="-1" strike="noStrike">
                <a:solidFill>
                  <a:srgbClr val="404040"/>
                </a:solidFill>
                <a:latin typeface="Trebuchet MS"/>
                <a:ea typeface="Microsoft YaHei UI"/>
              </a:rPr>
              <a:t>         </a:t>
            </a:r>
            <a:br/>
            <a:endParaRPr b="0" lang="en-IN" sz="3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714680" y="2848680"/>
            <a:ext cx="22726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8" name="Group 3"/>
          <p:cNvGrpSpPr/>
          <p:nvPr/>
        </p:nvGrpSpPr>
        <p:grpSpPr>
          <a:xfrm>
            <a:off x="1958760" y="361440"/>
            <a:ext cx="9658080" cy="1662840"/>
            <a:chOff x="1958760" y="361440"/>
            <a:chExt cx="9658080" cy="1662840"/>
          </a:xfrm>
        </p:grpSpPr>
        <p:pic>
          <p:nvPicPr>
            <p:cNvPr id="229" name="Picture 7" descr="srit emblem"/>
            <p:cNvPicPr/>
            <p:nvPr/>
          </p:nvPicPr>
          <p:blipFill>
            <a:blip r:embed="rId2"/>
            <a:srcRect l="8142" t="4500" r="6040" b="9161"/>
            <a:stretch/>
          </p:blipFill>
          <p:spPr>
            <a:xfrm>
              <a:off x="1958760" y="686160"/>
              <a:ext cx="1030320" cy="117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0" name="image3.png" descr=""/>
            <p:cNvPicPr/>
            <p:nvPr/>
          </p:nvPicPr>
          <p:blipFill>
            <a:blip r:embed="rId3"/>
            <a:stretch/>
          </p:blipFill>
          <p:spPr>
            <a:xfrm>
              <a:off x="10415160" y="669960"/>
              <a:ext cx="1201680" cy="1285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1" name="CustomShape 4"/>
            <p:cNvSpPr/>
            <p:nvPr/>
          </p:nvSpPr>
          <p:spPr>
            <a:xfrm>
              <a:off x="2586240" y="361440"/>
              <a:ext cx="8308080" cy="166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SRI RAMAKRISHNA INSTITUTE OF TECHNOLOGY, COIMBATORE-10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(An Autonomous Institution)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(Educational Service: SNR Sons Charitable Trust)</a:t>
              </a:r>
              <a:br/>
              <a:r>
                <a:rPr b="0" i="1" lang="en-US" sz="16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(Accredited by NAAC with ‘A’ Grade &amp; NBA)</a:t>
              </a:r>
              <a:br/>
              <a:r>
                <a:rPr b="0" i="1" lang="en-US" sz="16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(Approved by AICTE, New Delhi  and permanently Affiliated to Anna University, Chennai)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ts val="1400"/>
                </a:lnSpc>
              </a:pPr>
              <a:br/>
              <a:r>
                <a:rPr b="1" lang="en-US" sz="1800" spc="-1" strike="noStrike">
                  <a:solidFill>
                    <a:srgbClr val="000000"/>
                  </a:solidFill>
                  <a:latin typeface="Times New Roman"/>
                  <a:ea typeface="Arial"/>
                </a:rPr>
                <a:t>Department of Computer Science and Engineering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32" name="CustomShape 5"/>
          <p:cNvSpPr/>
          <p:nvPr/>
        </p:nvSpPr>
        <p:spPr>
          <a:xfrm>
            <a:off x="9823320" y="6295320"/>
            <a:ext cx="6825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8691949-B04C-4155-A623-70D825D109B8}" type="slidenum">
              <a:rPr b="0" lang="en-US" sz="1100" spc="-1" strike="noStrike">
                <a:solidFill>
                  <a:srgbClr val="0d79ca"/>
                </a:solidFill>
                <a:latin typeface="Trebuchet M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grpSp>
        <p:nvGrpSpPr>
          <p:cNvPr id="233" name="Group 6"/>
          <p:cNvGrpSpPr/>
          <p:nvPr/>
        </p:nvGrpSpPr>
        <p:grpSpPr>
          <a:xfrm>
            <a:off x="2138400" y="4075200"/>
            <a:ext cx="9233280" cy="2579400"/>
            <a:chOff x="2138400" y="4075200"/>
            <a:chExt cx="9233280" cy="2579400"/>
          </a:xfrm>
        </p:grpSpPr>
        <p:sp>
          <p:nvSpPr>
            <p:cNvPr id="234" name="CustomShape 7"/>
            <p:cNvSpPr/>
            <p:nvPr/>
          </p:nvSpPr>
          <p:spPr>
            <a:xfrm>
              <a:off x="2138400" y="4075200"/>
              <a:ext cx="4136400" cy="257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250000"/>
                </a:lnSpc>
                <a:tabLst>
                  <a:tab algn="l" pos="0"/>
                </a:tabLst>
              </a:pPr>
              <a:r>
                <a:rPr b="1" lang="en-US" sz="2000" spc="-1" strike="noStrike" u="sng">
                  <a:solidFill>
                    <a:srgbClr val="000000"/>
                  </a:solidFill>
                  <a:uFillTx/>
                  <a:latin typeface="Times New Roman"/>
                  <a:ea typeface="Microsoft YaHei UI"/>
                </a:rPr>
                <a:t>Guided by: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Mr. Jim Mathew Philip,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Assistant Professor(Selection Grade),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CSE.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algn="l" pos="0"/>
                </a:tabLst>
              </a:pP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35" name="CustomShape 8"/>
            <p:cNvSpPr/>
            <p:nvPr/>
          </p:nvSpPr>
          <p:spPr>
            <a:xfrm>
              <a:off x="7235280" y="4075200"/>
              <a:ext cx="4136400" cy="257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250000"/>
                </a:lnSpc>
                <a:tabLst>
                  <a:tab algn="l" pos="0"/>
                </a:tabLst>
              </a:pPr>
              <a:r>
                <a:rPr b="1" lang="en-US" sz="2000" spc="-1" strike="noStrike" u="sng">
                  <a:solidFill>
                    <a:srgbClr val="000000"/>
                  </a:solidFill>
                  <a:uFillTx/>
                  <a:latin typeface="Times New Roman"/>
                  <a:ea typeface="Microsoft YaHei UI"/>
                </a:rPr>
                <a:t>Presented by:</a:t>
              </a:r>
              <a:endParaRPr b="0" lang="en-IN" sz="2000" spc="-1" strike="noStrike">
                <a:latin typeface="Arial"/>
              </a:endParaRPr>
            </a:p>
            <a:p>
              <a:pPr algn="r"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Vijaykrishnaa S – 1702128,</a:t>
              </a:r>
              <a:endParaRPr b="0" lang="en-IN" sz="1800" spc="-1" strike="noStrike">
                <a:latin typeface="Arial"/>
              </a:endParaRPr>
            </a:p>
            <a:p>
              <a:pPr algn="r"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Santhosh Kumar P – 1702106,</a:t>
              </a:r>
              <a:endParaRPr b="0" lang="en-IN" sz="1800" spc="-1" strike="noStrike">
                <a:latin typeface="Arial"/>
              </a:endParaRPr>
            </a:p>
            <a:p>
              <a:pPr algn="r">
                <a:lnSpc>
                  <a:spcPct val="150000"/>
                </a:lnSpc>
                <a:tabLst>
                  <a:tab algn="l" pos="0"/>
                </a:tabLst>
              </a:pPr>
              <a:r>
                <a:rPr b="1" lang="en-IN" sz="1800" spc="49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Praveen K – 1702082.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5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algn="l" pos="0"/>
                </a:tabLst>
              </a:pPr>
              <a:endParaRPr b="0" lang="en-IN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269720" y="4100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Introduction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1141560" y="1888560"/>
            <a:ext cx="9905760" cy="4383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9000"/>
          </a:bodyPr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In the digital era, </a:t>
            </a: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Logs</a:t>
            </a: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 – everywhere and huge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Logs carry the most important pieces of information for </a:t>
            </a: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troubleshooting</a:t>
            </a: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 if it is a problem.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If it is a Security Incident, logs are the primary focus for </a:t>
            </a: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Incident Response</a:t>
            </a: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Logs contain a large amount of information depending on the system being logged.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With the growth of </a:t>
            </a: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Web Applications</a:t>
            </a: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, there is huge need to log all events happening in the web application.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432000" indent="-323640" algn="just">
              <a:lnSpc>
                <a:spcPct val="120000"/>
              </a:lnSpc>
              <a:spcBef>
                <a:spcPts val="1417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With the growth of internet connected systems, it is difficult for us to look up the entire log file manually.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141560" y="152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MODULES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141560" y="1374120"/>
            <a:ext cx="10173960" cy="5069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3000"/>
          </a:bodyPr>
          <a:p>
            <a:pPr marL="1080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The Main Module: 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10224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The Main module consists of imports of all other modules, and it does the launch of the GUI application. (</a:t>
            </a:r>
            <a:r>
              <a:rPr b="1" i="1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main.py</a:t>
            </a: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en-US" sz="1900" spc="-1" strike="noStrike">
              <a:solidFill>
                <a:srgbClr val="ffffff"/>
              </a:solidFill>
              <a:latin typeface="Tw Cen MT"/>
            </a:endParaRPr>
          </a:p>
          <a:p>
            <a:pPr marL="1080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The Front End GUI Module: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10224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The Front End module has all the GUI handling parts like initiating the window, accessing and transferring controls over the processes, etc. (</a:t>
            </a:r>
            <a:r>
              <a:rPr b="1" i="1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frontEndGUI.py</a:t>
            </a: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en-US" sz="1900" spc="-1" strike="noStrike">
              <a:solidFill>
                <a:srgbClr val="ffffff"/>
              </a:solidFill>
              <a:latin typeface="Tw Cen MT"/>
            </a:endParaRPr>
          </a:p>
          <a:p>
            <a:pPr marL="1080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The Log Analyzing Module: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10224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The Log Analyzing module has the most fundamental part of the program – analyzing and segregating information about the web server log. (</a:t>
            </a:r>
            <a:r>
              <a:rPr b="1" i="1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logaLyzer.py</a:t>
            </a: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en-US" sz="1900" spc="-1" strike="noStrike">
              <a:solidFill>
                <a:srgbClr val="ffffff"/>
              </a:solidFill>
              <a:latin typeface="Tw Cen MT"/>
            </a:endParaRPr>
          </a:p>
          <a:p>
            <a:pPr marL="1080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The Graph Generator Module: 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1022400" algn="just">
              <a:lnSpc>
                <a:spcPct val="100000"/>
              </a:lnSpc>
              <a:spcBef>
                <a:spcPts val="1417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Lastly, the Graph Generator module helps visualize the segregated data with help of graphs. (</a:t>
            </a:r>
            <a:r>
              <a:rPr b="1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graphGenerator.py</a:t>
            </a:r>
            <a:r>
              <a:rPr b="0" lang="en-US" sz="19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en-US" sz="19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141560" y="152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OUTPUT 1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41" name="Picture 3" descr=""/>
          <p:cNvPicPr/>
          <p:nvPr/>
        </p:nvPicPr>
        <p:blipFill>
          <a:blip r:embed="rId2"/>
          <a:srcRect l="1170" t="6230" r="50191" b="33568"/>
          <a:stretch/>
        </p:blipFill>
        <p:spPr>
          <a:xfrm>
            <a:off x="2472480" y="1631520"/>
            <a:ext cx="7243560" cy="457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141560" y="152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3600" spc="97" strike="noStrike" cap="all">
                <a:solidFill>
                  <a:srgbClr val="002164"/>
                </a:solidFill>
                <a:latin typeface="Russo One"/>
              </a:rPr>
              <a:t>OUTPUT 1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2"/>
          <a:srcRect l="4687" t="9769" r="44098" b="15187"/>
          <a:stretch/>
        </p:blipFill>
        <p:spPr>
          <a:xfrm>
            <a:off x="2572560" y="1300320"/>
            <a:ext cx="704340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167360" y="2255760"/>
            <a:ext cx="4105440" cy="2346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800" spc="97" strike="noStrike" cap="all">
                <a:solidFill>
                  <a:srgbClr val="002164"/>
                </a:solidFill>
                <a:latin typeface="Russo One"/>
              </a:rPr>
              <a:t>Thank</a:t>
            </a:r>
            <a:br/>
            <a:r>
              <a:rPr b="0" lang="en-IN" sz="4800" spc="97" strike="noStrike" cap="all">
                <a:solidFill>
                  <a:srgbClr val="002164"/>
                </a:solidFill>
                <a:latin typeface="Russo One"/>
              </a:rPr>
              <a:t>you!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255320" y="4714920"/>
            <a:ext cx="9929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167360" y="2255760"/>
            <a:ext cx="4105440" cy="2346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IN" sz="4400" spc="97" strike="noStrike" cap="all">
                <a:solidFill>
                  <a:srgbClr val="002164"/>
                </a:solidFill>
                <a:latin typeface="Russo One"/>
              </a:rPr>
              <a:t>IN  PROGRESS…</a:t>
            </a:r>
            <a:endParaRPr b="0" lang="en-US" sz="4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</TotalTime>
  <Application>LibreOffice/7.0.1.2$Linux_X86_64 LibreOffice_project/00$Build-2</Application>
  <Words>289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2019-09-26T04:42:00Z</dcterms:created>
  <dc:creator>Student</dc:creator>
  <dc:description/>
  <dc:language>en-IN</dc:language>
  <cp:lastModifiedBy/>
  <dcterms:modified xsi:type="dcterms:W3CDTF">2020-11-02T01:34:14Z</dcterms:modified>
  <cp:revision>274</cp:revision>
  <dc:subject/>
  <dc:title>DESIGN AND DEVELOPMENT OF THE                    SELFGUIDENCE SMART STICK FOR                 VISUALLY IMAPIRED PERSON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1033-11.2.0.9665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