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6.jpeg" ContentType="image/jpeg"/>
  <Override PartName="/ppt/media/image15.jpeg" ContentType="image/jpeg"/>
  <Override PartName="/ppt/media/image1.png" ContentType="image/png"/>
  <Override PartName="/ppt/media/image2.png" ContentType="image/png"/>
  <Override PartName="/ppt/media/image8.png" ContentType="image/png"/>
  <Override PartName="/ppt/media/image14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3B87-62DC-4AED-9C5A-0B6E15C22349}" type="doc">
      <dgm:prSet loTypeId="urn:microsoft.com/office/officeart/2005/8/layout/process1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C0EA339-79F4-42E4-8F4B-3C64F43D8481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Importing Log File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45584F-027E-4064-8417-A9DD6E8B5FA6}" type="parTrans" cxnId="{BD7DB5A7-0CF8-417E-8091-706BBECBD14A}">
      <dgm:prSet/>
      <dgm:spPr/>
      <dgm:t>
        <a:bodyPr/>
        <a:lstStyle/>
        <a:p>
          <a:endParaRPr lang="en-IN"/>
        </a:p>
      </dgm:t>
    </dgm:pt>
    <dgm:pt modelId="{B698D731-9C8F-4CC2-8D55-1C3E5E1DEAE0}" type="sibTrans" cxnId="{BD7DB5A7-0CF8-417E-8091-706BBECBD14A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9B8F15FD-1359-4A00-8DE7-87C206811324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Extracting Information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2C9A20C-9FE1-4342-9DB3-B1B2B7D57B5F}" type="parTrans" cxnId="{23FDD458-4A19-4F1C-ACB6-C88600D8DDD9}">
      <dgm:prSet/>
      <dgm:spPr/>
      <dgm:t>
        <a:bodyPr/>
        <a:lstStyle/>
        <a:p>
          <a:endParaRPr lang="en-IN"/>
        </a:p>
      </dgm:t>
    </dgm:pt>
    <dgm:pt modelId="{A93EF5DE-7609-4209-A000-05A3889A49DA}" type="sibTrans" cxnId="{23FDD458-4A19-4F1C-ACB6-C88600D8DDD9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635C8A57-031A-4E5C-990C-7CB76A99AC2C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Analysing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7858CB9-4FBD-47B3-B477-C6D52C0CF0B9}" type="parTrans" cxnId="{E6AADB35-7842-4267-8B5C-52649B59B7C5}">
      <dgm:prSet/>
      <dgm:spPr/>
      <dgm:t>
        <a:bodyPr/>
        <a:lstStyle/>
        <a:p>
          <a:endParaRPr lang="en-IN"/>
        </a:p>
      </dgm:t>
    </dgm:pt>
    <dgm:pt modelId="{EE85D5C1-C6FB-4AEC-B47E-D0A2A4703B11}" type="sibTrans" cxnId="{E6AADB35-7842-4267-8B5C-52649B59B7C5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FA8EBFA3-5BB2-43A9-8F1A-082198A0D149}">
      <dgm:prSet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Visualisation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9F35606-D97A-4BDA-B06F-363BA78580F3}" type="parTrans" cxnId="{65D46B4E-C09C-40BF-8314-F51A549A6B1A}">
      <dgm:prSet/>
      <dgm:spPr/>
      <dgm:t>
        <a:bodyPr/>
        <a:lstStyle/>
        <a:p>
          <a:endParaRPr lang="en-IN"/>
        </a:p>
      </dgm:t>
    </dgm:pt>
    <dgm:pt modelId="{E8B8F4BF-4CE5-46DB-B87C-8D4A37602DC5}" type="sibTrans" cxnId="{65D46B4E-C09C-40BF-8314-F51A549A6B1A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06C86882-3F05-456E-83C0-D255BB878372}">
      <dgm:prSet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Results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386C92A-0310-49A4-BF2D-DE1E1ABCFC7B}" type="parTrans" cxnId="{E2CCB81D-6DAD-48FC-8CB0-E60C1786F7AC}">
      <dgm:prSet/>
      <dgm:spPr/>
      <dgm:t>
        <a:bodyPr/>
        <a:lstStyle/>
        <a:p>
          <a:endParaRPr lang="en-IN"/>
        </a:p>
      </dgm:t>
    </dgm:pt>
    <dgm:pt modelId="{6BA6C88D-DB67-4649-9B19-BF50CF93F081}" type="sibTrans" cxnId="{E2CCB81D-6DAD-48FC-8CB0-E60C1786F7AC}">
      <dgm:prSet/>
      <dgm:spPr/>
      <dgm:t>
        <a:bodyPr/>
        <a:lstStyle/>
        <a:p>
          <a:endParaRPr lang="en-IN"/>
        </a:p>
      </dgm:t>
    </dgm:pt>
    <dgm:pt modelId="{A317762D-84C5-4AD3-A0BC-58B4FD2F6595}" type="pres">
      <dgm:prSet presAssocID="{A0A53B87-62DC-4AED-9C5A-0B6E15C2234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BE14009-EC52-49F6-BDA1-B1D769007F5F}" type="pres">
      <dgm:prSet presAssocID="{8C0EA339-79F4-42E4-8F4B-3C64F43D8481}" presName="node" presStyleLbl="node1" presStyleIdx="0" presStyleCnt="5" custScaleX="206191" custScaleY="173186" custLinFactY="-44932" custLinFactNeighborX="20317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6207CF-9F58-405F-A833-F7586576B34E}" type="pres">
      <dgm:prSet presAssocID="{B698D731-9C8F-4CC2-8D55-1C3E5E1DEAE0}" presName="sibTrans" presStyleLbl="sibTrans2D1" presStyleIdx="0" presStyleCnt="4"/>
      <dgm:spPr/>
      <dgm:t>
        <a:bodyPr/>
        <a:lstStyle/>
        <a:p>
          <a:endParaRPr lang="en-IN"/>
        </a:p>
      </dgm:t>
    </dgm:pt>
    <dgm:pt modelId="{6AF04EC4-BFA3-437A-B4BA-2A59FE26435E}" type="pres">
      <dgm:prSet presAssocID="{B698D731-9C8F-4CC2-8D55-1C3E5E1DEAE0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032A1E75-F9FC-4527-A250-D473AA4B5E5E}" type="pres">
      <dgm:prSet presAssocID="{9B8F15FD-1359-4A00-8DE7-87C206811324}" presName="node" presStyleLbl="node1" presStyleIdx="1" presStyleCnt="5" custScaleX="181311" custScaleY="174059" custLinFactX="34674" custLinFactY="-48215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C5E952-AE32-4CFE-BA5A-7258D03A50EB}" type="pres">
      <dgm:prSet presAssocID="{A93EF5DE-7609-4209-A000-05A3889A49DA}" presName="sibTrans" presStyleLbl="sibTrans2D1" presStyleIdx="1" presStyleCnt="4"/>
      <dgm:spPr/>
      <dgm:t>
        <a:bodyPr/>
        <a:lstStyle/>
        <a:p>
          <a:endParaRPr lang="en-IN"/>
        </a:p>
      </dgm:t>
    </dgm:pt>
    <dgm:pt modelId="{6F5942D6-A099-4E54-BD92-BF4593AD4572}" type="pres">
      <dgm:prSet presAssocID="{A93EF5DE-7609-4209-A000-05A3889A49DA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1F184332-3C60-4B1B-A973-3283C9A71795}" type="pres">
      <dgm:prSet presAssocID="{635C8A57-031A-4E5C-990C-7CB76A99AC2C}" presName="node" presStyleLbl="node1" presStyleIdx="2" presStyleCnt="5" custScaleX="196797" custScaleY="152035" custLinFactX="100000" custLinFactY="-47370" custLinFactNeighborX="11908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7E2020-BC8C-4068-B211-B36C6BEAA0D2}" type="pres">
      <dgm:prSet presAssocID="{EE85D5C1-C6FB-4AEC-B47E-D0A2A4703B11}" presName="sibTrans" presStyleLbl="sibTrans2D1" presStyleIdx="2" presStyleCnt="4"/>
      <dgm:spPr/>
      <dgm:t>
        <a:bodyPr/>
        <a:lstStyle/>
        <a:p>
          <a:endParaRPr lang="en-IN"/>
        </a:p>
      </dgm:t>
    </dgm:pt>
    <dgm:pt modelId="{BFB9173D-06BF-4BC2-AFD6-081808845775}" type="pres">
      <dgm:prSet presAssocID="{EE85D5C1-C6FB-4AEC-B47E-D0A2A4703B11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63A1EDBC-80C2-4C39-8AB1-49894774D360}" type="pres">
      <dgm:prSet presAssocID="{FA8EBFA3-5BB2-43A9-8F1A-082198A0D149}" presName="node" presStyleLbl="node1" presStyleIdx="3" presStyleCnt="5" custScaleX="220163" custScaleY="179399" custLinFactX="-184568" custLinFactY="3111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E56590-496D-4FD5-85DE-89534EF95893}" type="pres">
      <dgm:prSet presAssocID="{E8B8F4BF-4CE5-46DB-B87C-8D4A37602DC5}" presName="sibTrans" presStyleLbl="sibTrans2D1" presStyleIdx="3" presStyleCnt="4"/>
      <dgm:spPr/>
      <dgm:t>
        <a:bodyPr/>
        <a:lstStyle/>
        <a:p>
          <a:endParaRPr lang="en-IN"/>
        </a:p>
      </dgm:t>
    </dgm:pt>
    <dgm:pt modelId="{327903EB-9200-42C2-A929-84AAF10EA8EF}" type="pres">
      <dgm:prSet presAssocID="{E8B8F4BF-4CE5-46DB-B87C-8D4A37602DC5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A029C8C6-EF56-4045-8CFE-5D11E2107FF6}" type="pres">
      <dgm:prSet presAssocID="{06C86882-3F05-456E-83C0-D255BB878372}" presName="node" presStyleLbl="node1" presStyleIdx="4" presStyleCnt="5" custScaleX="162101" custScaleY="163260" custLinFactX="-581366" custLinFactY="28397" custLinFactNeighborX="-60000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5059B93-B82F-4B20-95E1-137A5BC4D4EF}" type="presOf" srcId="{635C8A57-031A-4E5C-990C-7CB76A99AC2C}" destId="{1F184332-3C60-4B1B-A973-3283C9A71795}" srcOrd="0" destOrd="0" presId="urn:microsoft.com/office/officeart/2005/8/layout/process1"/>
    <dgm:cxn modelId="{38368C0F-B211-415C-BFD2-ADBF4EEE179B}" type="presOf" srcId="{EE85D5C1-C6FB-4AEC-B47E-D0A2A4703B11}" destId="{BFB9173D-06BF-4BC2-AFD6-081808845775}" srcOrd="1" destOrd="0" presId="urn:microsoft.com/office/officeart/2005/8/layout/process1"/>
    <dgm:cxn modelId="{E6AADB35-7842-4267-8B5C-52649B59B7C5}" srcId="{A0A53B87-62DC-4AED-9C5A-0B6E15C22349}" destId="{635C8A57-031A-4E5C-990C-7CB76A99AC2C}" srcOrd="2" destOrd="0" parTransId="{D7858CB9-4FBD-47B3-B477-C6D52C0CF0B9}" sibTransId="{EE85D5C1-C6FB-4AEC-B47E-D0A2A4703B11}"/>
    <dgm:cxn modelId="{98A34607-4020-4C53-874D-5C673AAFAFF8}" type="presOf" srcId="{A93EF5DE-7609-4209-A000-05A3889A49DA}" destId="{10C5E952-AE32-4CFE-BA5A-7258D03A50EB}" srcOrd="0" destOrd="0" presId="urn:microsoft.com/office/officeart/2005/8/layout/process1"/>
    <dgm:cxn modelId="{39ABA518-6C74-480F-9AD6-408EF200CA19}" type="presOf" srcId="{EE85D5C1-C6FB-4AEC-B47E-D0A2A4703B11}" destId="{DE7E2020-BC8C-4068-B211-B36C6BEAA0D2}" srcOrd="0" destOrd="0" presId="urn:microsoft.com/office/officeart/2005/8/layout/process1"/>
    <dgm:cxn modelId="{566F7EAB-A72D-49BA-B645-C044FE0D1F15}" type="presOf" srcId="{8C0EA339-79F4-42E4-8F4B-3C64F43D8481}" destId="{0BE14009-EC52-49F6-BDA1-B1D769007F5F}" srcOrd="0" destOrd="0" presId="urn:microsoft.com/office/officeart/2005/8/layout/process1"/>
    <dgm:cxn modelId="{B7512374-CA10-4B66-8A15-8FD75A9BDC17}" type="presOf" srcId="{9B8F15FD-1359-4A00-8DE7-87C206811324}" destId="{032A1E75-F9FC-4527-A250-D473AA4B5E5E}" srcOrd="0" destOrd="0" presId="urn:microsoft.com/office/officeart/2005/8/layout/process1"/>
    <dgm:cxn modelId="{E2CCB81D-6DAD-48FC-8CB0-E60C1786F7AC}" srcId="{A0A53B87-62DC-4AED-9C5A-0B6E15C22349}" destId="{06C86882-3F05-456E-83C0-D255BB878372}" srcOrd="4" destOrd="0" parTransId="{B386C92A-0310-49A4-BF2D-DE1E1ABCFC7B}" sibTransId="{6BA6C88D-DB67-4649-9B19-BF50CF93F081}"/>
    <dgm:cxn modelId="{37B874C6-4311-4ECA-A692-ADC9DF440494}" type="presOf" srcId="{B698D731-9C8F-4CC2-8D55-1C3E5E1DEAE0}" destId="{056207CF-9F58-405F-A833-F7586576B34E}" srcOrd="0" destOrd="0" presId="urn:microsoft.com/office/officeart/2005/8/layout/process1"/>
    <dgm:cxn modelId="{7226A391-66D7-46C9-89EA-774BC5A3B37E}" type="presOf" srcId="{A93EF5DE-7609-4209-A000-05A3889A49DA}" destId="{6F5942D6-A099-4E54-BD92-BF4593AD4572}" srcOrd="1" destOrd="0" presId="urn:microsoft.com/office/officeart/2005/8/layout/process1"/>
    <dgm:cxn modelId="{65D46B4E-C09C-40BF-8314-F51A549A6B1A}" srcId="{A0A53B87-62DC-4AED-9C5A-0B6E15C22349}" destId="{FA8EBFA3-5BB2-43A9-8F1A-082198A0D149}" srcOrd="3" destOrd="0" parTransId="{E9F35606-D97A-4BDA-B06F-363BA78580F3}" sibTransId="{E8B8F4BF-4CE5-46DB-B87C-8D4A37602DC5}"/>
    <dgm:cxn modelId="{7EEB19A9-42E2-49BE-BDD5-147D5CFD8FC9}" type="presOf" srcId="{E8B8F4BF-4CE5-46DB-B87C-8D4A37602DC5}" destId="{FCE56590-496D-4FD5-85DE-89534EF95893}" srcOrd="0" destOrd="0" presId="urn:microsoft.com/office/officeart/2005/8/layout/process1"/>
    <dgm:cxn modelId="{1CDC4986-718B-4731-BDB5-2976E15C434B}" type="presOf" srcId="{E8B8F4BF-4CE5-46DB-B87C-8D4A37602DC5}" destId="{327903EB-9200-42C2-A929-84AAF10EA8EF}" srcOrd="1" destOrd="0" presId="urn:microsoft.com/office/officeart/2005/8/layout/process1"/>
    <dgm:cxn modelId="{23FDD458-4A19-4F1C-ACB6-C88600D8DDD9}" srcId="{A0A53B87-62DC-4AED-9C5A-0B6E15C22349}" destId="{9B8F15FD-1359-4A00-8DE7-87C206811324}" srcOrd="1" destOrd="0" parTransId="{22C9A20C-9FE1-4342-9DB3-B1B2B7D57B5F}" sibTransId="{A93EF5DE-7609-4209-A000-05A3889A49DA}"/>
    <dgm:cxn modelId="{634E6FC1-12C9-40A0-AC01-211EBDCBD62C}" type="presOf" srcId="{FA8EBFA3-5BB2-43A9-8F1A-082198A0D149}" destId="{63A1EDBC-80C2-4C39-8AB1-49894774D360}" srcOrd="0" destOrd="0" presId="urn:microsoft.com/office/officeart/2005/8/layout/process1"/>
    <dgm:cxn modelId="{009E9434-C8A3-414D-9EA3-DDD248A4555A}" type="presOf" srcId="{B698D731-9C8F-4CC2-8D55-1C3E5E1DEAE0}" destId="{6AF04EC4-BFA3-437A-B4BA-2A59FE26435E}" srcOrd="1" destOrd="0" presId="urn:microsoft.com/office/officeart/2005/8/layout/process1"/>
    <dgm:cxn modelId="{B1CFAFA9-9C7A-4F8A-88F3-C542AB4ABC11}" type="presOf" srcId="{A0A53B87-62DC-4AED-9C5A-0B6E15C22349}" destId="{A317762D-84C5-4AD3-A0BC-58B4FD2F6595}" srcOrd="0" destOrd="0" presId="urn:microsoft.com/office/officeart/2005/8/layout/process1"/>
    <dgm:cxn modelId="{BD7DB5A7-0CF8-417E-8091-706BBECBD14A}" srcId="{A0A53B87-62DC-4AED-9C5A-0B6E15C22349}" destId="{8C0EA339-79F4-42E4-8F4B-3C64F43D8481}" srcOrd="0" destOrd="0" parTransId="{7E45584F-027E-4064-8417-A9DD6E8B5FA6}" sibTransId="{B698D731-9C8F-4CC2-8D55-1C3E5E1DEAE0}"/>
    <dgm:cxn modelId="{B5BCC51F-2064-45E5-AC88-1B962DBA40A6}" type="presOf" srcId="{06C86882-3F05-456E-83C0-D255BB878372}" destId="{A029C8C6-EF56-4045-8CFE-5D11E2107FF6}" srcOrd="0" destOrd="0" presId="urn:microsoft.com/office/officeart/2005/8/layout/process1"/>
    <dgm:cxn modelId="{EAF83E4B-9BD0-41DD-BECA-FF3AC02425D8}" type="presParOf" srcId="{A317762D-84C5-4AD3-A0BC-58B4FD2F6595}" destId="{0BE14009-EC52-49F6-BDA1-B1D769007F5F}" srcOrd="0" destOrd="0" presId="urn:microsoft.com/office/officeart/2005/8/layout/process1"/>
    <dgm:cxn modelId="{8A9E3982-1506-4AC5-8E5E-8994CDEBB9DD}" type="presParOf" srcId="{A317762D-84C5-4AD3-A0BC-58B4FD2F6595}" destId="{056207CF-9F58-405F-A833-F7586576B34E}" srcOrd="1" destOrd="0" presId="urn:microsoft.com/office/officeart/2005/8/layout/process1"/>
    <dgm:cxn modelId="{B1CB8B8D-A754-4688-9159-BCA559934C3E}" type="presParOf" srcId="{056207CF-9F58-405F-A833-F7586576B34E}" destId="{6AF04EC4-BFA3-437A-B4BA-2A59FE26435E}" srcOrd="0" destOrd="0" presId="urn:microsoft.com/office/officeart/2005/8/layout/process1"/>
    <dgm:cxn modelId="{E423E63C-8434-4B54-B987-B8A4B6067A66}" type="presParOf" srcId="{A317762D-84C5-4AD3-A0BC-58B4FD2F6595}" destId="{032A1E75-F9FC-4527-A250-D473AA4B5E5E}" srcOrd="2" destOrd="0" presId="urn:microsoft.com/office/officeart/2005/8/layout/process1"/>
    <dgm:cxn modelId="{766794F0-707B-40B4-B593-6E66A6BE0600}" type="presParOf" srcId="{A317762D-84C5-4AD3-A0BC-58B4FD2F6595}" destId="{10C5E952-AE32-4CFE-BA5A-7258D03A50EB}" srcOrd="3" destOrd="0" presId="urn:microsoft.com/office/officeart/2005/8/layout/process1"/>
    <dgm:cxn modelId="{3ACB1EB5-E9BF-4750-869F-999486B8E182}" type="presParOf" srcId="{10C5E952-AE32-4CFE-BA5A-7258D03A50EB}" destId="{6F5942D6-A099-4E54-BD92-BF4593AD4572}" srcOrd="0" destOrd="0" presId="urn:microsoft.com/office/officeart/2005/8/layout/process1"/>
    <dgm:cxn modelId="{014B187E-0BA8-40AE-8441-99EAF4FCC7F4}" type="presParOf" srcId="{A317762D-84C5-4AD3-A0BC-58B4FD2F6595}" destId="{1F184332-3C60-4B1B-A973-3283C9A71795}" srcOrd="4" destOrd="0" presId="urn:microsoft.com/office/officeart/2005/8/layout/process1"/>
    <dgm:cxn modelId="{F5940C4E-3042-4562-99AE-D89E8C74AEE8}" type="presParOf" srcId="{A317762D-84C5-4AD3-A0BC-58B4FD2F6595}" destId="{DE7E2020-BC8C-4068-B211-B36C6BEAA0D2}" srcOrd="5" destOrd="0" presId="urn:microsoft.com/office/officeart/2005/8/layout/process1"/>
    <dgm:cxn modelId="{CC46E56C-6A1C-4017-913F-2C21700E841A}" type="presParOf" srcId="{DE7E2020-BC8C-4068-B211-B36C6BEAA0D2}" destId="{BFB9173D-06BF-4BC2-AFD6-081808845775}" srcOrd="0" destOrd="0" presId="urn:microsoft.com/office/officeart/2005/8/layout/process1"/>
    <dgm:cxn modelId="{742CDBCA-816E-4B10-9576-C81C3E7A85AA}" type="presParOf" srcId="{A317762D-84C5-4AD3-A0BC-58B4FD2F6595}" destId="{63A1EDBC-80C2-4C39-8AB1-49894774D360}" srcOrd="6" destOrd="0" presId="urn:microsoft.com/office/officeart/2005/8/layout/process1"/>
    <dgm:cxn modelId="{263BCAA8-4E9D-474E-9306-79A8C2202D61}" type="presParOf" srcId="{A317762D-84C5-4AD3-A0BC-58B4FD2F6595}" destId="{FCE56590-496D-4FD5-85DE-89534EF95893}" srcOrd="7" destOrd="0" presId="urn:microsoft.com/office/officeart/2005/8/layout/process1"/>
    <dgm:cxn modelId="{58B2E152-F180-492A-B17B-7F79590E4BE3}" type="presParOf" srcId="{FCE56590-496D-4FD5-85DE-89534EF95893}" destId="{327903EB-9200-42C2-A929-84AAF10EA8EF}" srcOrd="0" destOrd="0" presId="urn:microsoft.com/office/officeart/2005/8/layout/process1"/>
    <dgm:cxn modelId="{7C1A1ED2-D3BA-4392-A740-F71B782B54D8}" type="presParOf" srcId="{A317762D-84C5-4AD3-A0BC-58B4FD2F6595}" destId="{A029C8C6-EF56-4045-8CFE-5D11E2107FF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A4DFEE8-3B72-41C3-8739-CFE744EB13E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63F11ED-D1CE-4851-8FF3-A13B259BA911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B6BC12E-9929-4FF6-B04B-65FD6F4AD35A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5">
                <a:solidFill>
                  <a:srgbClr val="ffffff"/>
                </a:solidFill>
              </a:ln>
            </p:spPr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Tw Cen MT"/>
              </a:rPr>
              <a:t>22/9/2020</a:t>
            </a:r>
            <a:endParaRPr b="0" lang="en-IN" sz="1050" spc="-1" strike="noStrike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 cap="all">
                <a:solidFill>
                  <a:srgbClr val="ffffff"/>
                </a:solidFill>
                <a:latin typeface="Tw Cen MT"/>
              </a:rPr>
              <a:t>Sri Ramakrishna Institute Of Technology-Final Review</a:t>
            </a:r>
            <a:endParaRPr b="0" lang="en-IN" sz="1050" spc="-1" strike="noStrike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02B9F4-1C15-40B6-BA94-F321BF0B3CA4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5">
                <a:solidFill>
                  <a:srgbClr val="ffffff"/>
                </a:solidFill>
              </a:ln>
            </p:spPr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22/9/2020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 cap="all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C36DDA-01EA-4116-AF1D-88D47C2C0259}" type="slidenum">
              <a:rPr b="0" lang="en-US" sz="900" spc="-1" strike="noStrike">
                <a:solidFill>
                  <a:srgbClr val="4e67c8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5000"/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461960" y="2238840"/>
            <a:ext cx="10407240" cy="38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000"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9600" spc="-1" strike="noStrike" u="sng">
                <a:solidFill>
                  <a:srgbClr val="000000"/>
                </a:solidFill>
                <a:uFillTx/>
                <a:latin typeface="Times New Roman"/>
              </a:rPr>
              <a:t>Review 3</a:t>
            </a:r>
            <a:endParaRPr b="0" lang="en-IN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9600" spc="-1" strike="noStrike">
                <a:solidFill>
                  <a:srgbClr val="ff0000"/>
                </a:solidFill>
                <a:latin typeface="Times New Roman"/>
              </a:rPr>
              <a:t>         </a:t>
            </a:r>
            <a:endParaRPr b="0" lang="en-IN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17600" spc="299" strike="noStrike">
                <a:solidFill>
                  <a:srgbClr val="002164"/>
                </a:solidFill>
                <a:latin typeface="Russo One"/>
                <a:ea typeface="Open Sans"/>
              </a:rPr>
              <a:t>Web Server Log</a:t>
            </a:r>
            <a:endParaRPr b="0" lang="en-IN" sz="17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17600" spc="299" strike="noStrike">
                <a:solidFill>
                  <a:srgbClr val="002164"/>
                </a:solidFill>
                <a:latin typeface="Russo One"/>
                <a:ea typeface="Open Sans"/>
              </a:rPr>
              <a:t>Analysis System</a:t>
            </a:r>
            <a:endParaRPr b="0" lang="en-IN" sz="17600" spc="-1" strike="noStrike">
              <a:latin typeface="Arial"/>
            </a:endParaRPr>
          </a:p>
          <a:p>
            <a:pPr algn="r">
              <a:lnSpc>
                <a:spcPct val="5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7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7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5820" spc="-1" strike="noStrike">
                <a:solidFill>
                  <a:srgbClr val="404040"/>
                </a:solidFill>
                <a:latin typeface="Times New Roman"/>
                <a:ea typeface="Open Sans"/>
              </a:rPr>
              <a:t>   </a:t>
            </a:r>
            <a:r>
              <a:rPr b="1" lang="en-US" sz="5820" spc="-1" strike="noStrike">
                <a:solidFill>
                  <a:srgbClr val="404040"/>
                </a:solidFill>
                <a:latin typeface="Times New Roman"/>
                <a:ea typeface="Microsoft YaHei UI"/>
              </a:rPr>
              <a:t> </a:t>
            </a:r>
            <a:endParaRPr b="0" lang="en-IN" sz="582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5400" spc="-1" strike="noStrike">
                <a:solidFill>
                  <a:srgbClr val="404040"/>
                </a:solidFill>
                <a:latin typeface="Times New Roman"/>
                <a:ea typeface="Microsoft YaHei UI"/>
              </a:rPr>
              <a:t>         </a:t>
            </a: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000" spc="-1" strike="noStrike">
                <a:solidFill>
                  <a:srgbClr val="404040"/>
                </a:solidFill>
                <a:latin typeface="Trebuchet MS"/>
                <a:ea typeface="Microsoft YaHei UI"/>
              </a:rPr>
              <a:t>         </a:t>
            </a:r>
            <a:br/>
            <a:endParaRPr b="0" lang="en-IN" sz="3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714680" y="2848680"/>
            <a:ext cx="22726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8" name="Group 3"/>
          <p:cNvGrpSpPr/>
          <p:nvPr/>
        </p:nvGrpSpPr>
        <p:grpSpPr>
          <a:xfrm>
            <a:off x="1958760" y="361440"/>
            <a:ext cx="9658080" cy="1662840"/>
            <a:chOff x="1958760" y="361440"/>
            <a:chExt cx="9658080" cy="1662840"/>
          </a:xfrm>
        </p:grpSpPr>
        <p:pic>
          <p:nvPicPr>
            <p:cNvPr id="229" name="Picture 7" descr="srit emblem"/>
            <p:cNvPicPr/>
            <p:nvPr/>
          </p:nvPicPr>
          <p:blipFill>
            <a:blip r:embed="rId2"/>
            <a:srcRect l="8142" t="4500" r="6040" b="9161"/>
            <a:stretch/>
          </p:blipFill>
          <p:spPr>
            <a:xfrm>
              <a:off x="1958760" y="686160"/>
              <a:ext cx="1030320" cy="1175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0" name="image3.png" descr=""/>
            <p:cNvPicPr/>
            <p:nvPr/>
          </p:nvPicPr>
          <p:blipFill>
            <a:blip r:embed="rId3"/>
            <a:stretch/>
          </p:blipFill>
          <p:spPr>
            <a:xfrm>
              <a:off x="10415160" y="669960"/>
              <a:ext cx="1201680" cy="1285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1" name="CustomShape 4"/>
            <p:cNvSpPr/>
            <p:nvPr/>
          </p:nvSpPr>
          <p:spPr>
            <a:xfrm>
              <a:off x="2586240" y="361440"/>
              <a:ext cx="8308080" cy="166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Times New Roman"/>
                  <a:ea typeface="Arial"/>
                </a:rPr>
                <a:t>SRI RAMAKRISHNA INSTITUTE OF TECHNOLOGY, COIMBATORE-10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Arial"/>
                </a:rPr>
                <a:t>(An Autonomous Institution)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Arial"/>
                </a:rPr>
                <a:t>(Educational Service: SNR Sons Charitable Trust)</a:t>
              </a:r>
              <a:br/>
              <a:r>
                <a:rPr b="0" i="1" lang="en-US" sz="1600" spc="-1" strike="noStrike">
                  <a:solidFill>
                    <a:srgbClr val="000000"/>
                  </a:solidFill>
                  <a:latin typeface="Times New Roman"/>
                  <a:ea typeface="Arial"/>
                </a:rPr>
                <a:t>(Accredited by NAAC with ‘A’ Grade &amp; NBA)</a:t>
              </a:r>
              <a:br/>
              <a:r>
                <a:rPr b="0" i="1" lang="en-US" sz="1600" spc="-1" strike="noStrike">
                  <a:solidFill>
                    <a:srgbClr val="000000"/>
                  </a:solidFill>
                  <a:latin typeface="Times New Roman"/>
                  <a:ea typeface="Arial"/>
                </a:rPr>
                <a:t>(Approved by AICTE, New Delhi  and permanently Affiliated to Anna University, Chennai)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ts val="1400"/>
                </a:lnSpc>
              </a:pPr>
              <a:br/>
              <a:r>
                <a:rPr b="1" lang="en-US" sz="1800" spc="-1" strike="noStrike">
                  <a:solidFill>
                    <a:srgbClr val="000000"/>
                  </a:solidFill>
                  <a:latin typeface="Times New Roman"/>
                  <a:ea typeface="Arial"/>
                </a:rPr>
                <a:t>Department of Computer Science and Engineering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232" name="CustomShape 5"/>
          <p:cNvSpPr/>
          <p:nvPr/>
        </p:nvSpPr>
        <p:spPr>
          <a:xfrm>
            <a:off x="9823320" y="6295320"/>
            <a:ext cx="6825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0166F8E-4BA0-4997-A5B9-CBE693BEA51A}" type="slidenum">
              <a:rPr b="0" lang="en-US" sz="1100" spc="-1" strike="noStrike">
                <a:solidFill>
                  <a:srgbClr val="0d79ca"/>
                </a:solidFill>
                <a:latin typeface="Trebuchet M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grpSp>
        <p:nvGrpSpPr>
          <p:cNvPr id="233" name="Group 6"/>
          <p:cNvGrpSpPr/>
          <p:nvPr/>
        </p:nvGrpSpPr>
        <p:grpSpPr>
          <a:xfrm>
            <a:off x="2138400" y="4075200"/>
            <a:ext cx="9233280" cy="2579400"/>
            <a:chOff x="2138400" y="4075200"/>
            <a:chExt cx="9233280" cy="2579400"/>
          </a:xfrm>
        </p:grpSpPr>
        <p:sp>
          <p:nvSpPr>
            <p:cNvPr id="234" name="CustomShape 7"/>
            <p:cNvSpPr/>
            <p:nvPr/>
          </p:nvSpPr>
          <p:spPr>
            <a:xfrm>
              <a:off x="7235280" y="4075200"/>
              <a:ext cx="4136400" cy="257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250000"/>
                </a:lnSpc>
                <a:tabLst>
                  <a:tab algn="l" pos="0"/>
                </a:tabLst>
              </a:pPr>
              <a:r>
                <a:rPr b="1" lang="en-US" sz="2000" spc="-1" strike="noStrike" u="sng">
                  <a:solidFill>
                    <a:srgbClr val="000000"/>
                  </a:solidFill>
                  <a:uFillTx/>
                  <a:latin typeface="Times New Roman"/>
                  <a:ea typeface="Microsoft YaHei UI"/>
                </a:rPr>
                <a:t>Presented by:</a:t>
              </a:r>
              <a:endParaRPr b="0" lang="en-IN" sz="2000" spc="-1" strike="noStrike">
                <a:latin typeface="Arial"/>
              </a:endParaRPr>
            </a:p>
            <a:p>
              <a:pPr algn="r">
                <a:lnSpc>
                  <a:spcPct val="150000"/>
                </a:lnSpc>
                <a:tabLst>
                  <a:tab algn="l" pos="0"/>
                </a:tabLst>
              </a:pPr>
              <a:r>
                <a:rPr b="1" lang="en-IN" sz="1800" spc="49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Vijaykrishnaa S – 1702128,</a:t>
              </a:r>
              <a:endParaRPr b="0" lang="en-IN" sz="1800" spc="-1" strike="noStrike">
                <a:latin typeface="Arial"/>
              </a:endParaRPr>
            </a:p>
            <a:p>
              <a:pPr algn="r">
                <a:lnSpc>
                  <a:spcPct val="150000"/>
                </a:lnSpc>
                <a:tabLst>
                  <a:tab algn="l" pos="0"/>
                </a:tabLst>
              </a:pPr>
              <a:r>
                <a:rPr b="1" lang="en-IN" sz="1800" spc="49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Santhosh Kumar P – 1702106,</a:t>
              </a:r>
              <a:endParaRPr b="0" lang="en-IN" sz="1800" spc="-1" strike="noStrike">
                <a:latin typeface="Arial"/>
              </a:endParaRPr>
            </a:p>
            <a:p>
              <a:pPr algn="r">
                <a:lnSpc>
                  <a:spcPct val="150000"/>
                </a:lnSpc>
                <a:tabLst>
                  <a:tab algn="l" pos="0"/>
                </a:tabLst>
              </a:pPr>
              <a:r>
                <a:rPr b="1" lang="en-IN" sz="1800" spc="49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Praveen K – 1702082.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algn="l" pos="0"/>
                </a:tabLst>
              </a:pP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35" name="CustomShape 8"/>
            <p:cNvSpPr/>
            <p:nvPr/>
          </p:nvSpPr>
          <p:spPr>
            <a:xfrm>
              <a:off x="2138400" y="4075200"/>
              <a:ext cx="4136400" cy="257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250000"/>
                </a:lnSpc>
                <a:tabLst>
                  <a:tab algn="l" pos="0"/>
                </a:tabLst>
              </a:pPr>
              <a:r>
                <a:rPr b="1" lang="en-US" sz="2000" spc="-1" strike="noStrike" u="sng">
                  <a:solidFill>
                    <a:srgbClr val="000000"/>
                  </a:solidFill>
                  <a:uFillTx/>
                  <a:latin typeface="Times New Roman"/>
                  <a:ea typeface="Microsoft YaHei UI"/>
                </a:rPr>
                <a:t>Guided by: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tabLst>
                  <a:tab algn="l" pos="0"/>
                </a:tabLst>
              </a:pPr>
              <a:r>
                <a:rPr b="1" lang="en-IN" sz="1800" spc="49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Mr. Jim Mathew Philip,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tabLst>
                  <a:tab algn="l" pos="0"/>
                </a:tabLst>
              </a:pPr>
              <a:r>
                <a:rPr b="1" lang="en-IN" sz="1800" spc="49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Assistant Professor(Selection Grade),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tabLst>
                  <a:tab algn="l" pos="0"/>
                </a:tabLst>
              </a:pPr>
              <a:r>
                <a:rPr b="1" lang="en-IN" sz="1800" spc="49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CSE.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algn="l" pos="0"/>
                </a:tabLst>
              </a:pPr>
              <a:endParaRPr b="0" lang="en-IN" sz="1200" spc="-1" strike="noStrike">
                <a:latin typeface="Arial"/>
              </a:endParaRPr>
            </a:p>
          </p:txBody>
        </p:sp>
      </p:grpSp>
      <p:sp>
        <p:nvSpPr>
          <p:cNvPr id="236" name="TextShape 9"/>
          <p:cNvSpPr txBox="1"/>
          <p:nvPr/>
        </p:nvSpPr>
        <p:spPr>
          <a:xfrm>
            <a:off x="1958760" y="6413400"/>
            <a:ext cx="5124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 cap="all">
                <a:solidFill>
                  <a:srgbClr val="000000"/>
                </a:solidFill>
                <a:latin typeface="Tw Cen MT"/>
              </a:rPr>
              <a:t>Sri Ramakrishna Institute Of Technology-Final Review</a:t>
            </a:r>
            <a:endParaRPr b="0" lang="en-IN" sz="1050" spc="-1" strike="noStrike">
              <a:latin typeface="Times New Roman"/>
            </a:endParaRPr>
          </a:p>
        </p:txBody>
      </p:sp>
      <p:sp>
        <p:nvSpPr>
          <p:cNvPr id="237" name="TextShape 10"/>
          <p:cNvSpPr txBox="1"/>
          <p:nvPr/>
        </p:nvSpPr>
        <p:spPr>
          <a:xfrm>
            <a:off x="9896760" y="541008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4E22C8-32C2-4A21-9F14-22DF8BFE0427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1141560" y="152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97" strike="noStrike" cap="all">
                <a:solidFill>
                  <a:srgbClr val="002164"/>
                </a:solidFill>
                <a:latin typeface="Russo One"/>
              </a:rPr>
              <a:t>OUTPUT 1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1141560" y="649296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 cap="all">
                <a:solidFill>
                  <a:srgbClr val="000000"/>
                </a:solidFill>
                <a:latin typeface="Trebuchet MS"/>
              </a:rPr>
              <a:t>Sri Ramakrishna Institute Of Technology-Final Review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10276200" y="649296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E94513-9FA0-4A4C-A316-C9BC523FD860}" type="slidenum">
              <a:rPr b="0" lang="en-US" sz="900" spc="-1" strike="noStrike">
                <a:solidFill>
                  <a:srgbClr val="000000"/>
                </a:solidFill>
                <a:latin typeface="Trebuchet MS"/>
              </a:rPr>
              <a:t>9</a:t>
            </a:fld>
            <a:endParaRPr b="0" lang="en-IN" sz="900" spc="-1" strike="noStrike">
              <a:latin typeface="Times New Roman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2340000" y="1260000"/>
            <a:ext cx="684000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141560" y="618480"/>
            <a:ext cx="9905760" cy="77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97" strike="noStrike" cap="all">
                <a:solidFill>
                  <a:srgbClr val="002164"/>
                </a:solidFill>
                <a:latin typeface="Russo One"/>
              </a:rPr>
              <a:t>OUTPUT 2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 cap="all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9C0349-2A68-45BF-AFE1-8EB9350CFB49}" type="slidenum">
              <a:rPr b="0" lang="en-US" sz="900" spc="-1" strike="noStrike">
                <a:solidFill>
                  <a:srgbClr val="4e67c8"/>
                </a:solidFill>
                <a:latin typeface="Trebuchet MS"/>
              </a:rPr>
              <a:t>9</a:t>
            </a:fld>
            <a:endParaRPr b="0" lang="en-IN" sz="900" spc="-1" strike="noStrike">
              <a:latin typeface="Times New Roman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900000" y="1260000"/>
            <a:ext cx="10440000" cy="462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1141560" y="152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97" strike="noStrike" cap="all">
                <a:solidFill>
                  <a:srgbClr val="002164"/>
                </a:solidFill>
                <a:latin typeface="Russo One"/>
              </a:rPr>
              <a:t>OUTPUT 3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1141560" y="649296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 cap="all">
                <a:solidFill>
                  <a:srgbClr val="000000"/>
                </a:solidFill>
                <a:latin typeface="Trebuchet MS"/>
              </a:rPr>
              <a:t>Sri Ramakrishna Institute Of Technology-Final Review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10276200" y="644364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E2AE3B-86D9-422D-BC9B-F67E9DF30160}" type="slidenum">
              <a:rPr b="0" lang="en-US" sz="900" spc="-1" strike="noStrike">
                <a:solidFill>
                  <a:srgbClr val="000000"/>
                </a:solidFill>
                <a:latin typeface="Trebuchet MS"/>
              </a:rPr>
              <a:t>9</a:t>
            </a:fld>
            <a:endParaRPr b="0" lang="en-IN" sz="900" spc="-1" strike="noStrike">
              <a:latin typeface="Times New Roman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1080000" y="1080000"/>
            <a:ext cx="10260000" cy="541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167360" y="2255760"/>
            <a:ext cx="4105440" cy="2346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IN" sz="4800" spc="97" strike="noStrike" cap="all">
                <a:solidFill>
                  <a:srgbClr val="002164"/>
                </a:solidFill>
                <a:latin typeface="Russo One"/>
              </a:rPr>
              <a:t>Thank</a:t>
            </a:r>
            <a:br/>
            <a:r>
              <a:rPr b="0" lang="en-IN" sz="4800" spc="97" strike="noStrike" cap="all">
                <a:solidFill>
                  <a:srgbClr val="002164"/>
                </a:solidFill>
                <a:latin typeface="Russo One"/>
              </a:rPr>
              <a:t>you!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1255320" y="4714920"/>
            <a:ext cx="99295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Project’s GitHub Link: https://github.com/vijaykrishnaas/LogaLyzer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1255320" y="638244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 cap="all">
                <a:solidFill>
                  <a:srgbClr val="000000"/>
                </a:solidFill>
                <a:latin typeface="Trebuchet MS"/>
              </a:rPr>
              <a:t>Sri Ramakrishna Institute Of Technology-Final Review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303" name="TextShape 4"/>
          <p:cNvSpPr txBox="1"/>
          <p:nvPr/>
        </p:nvSpPr>
        <p:spPr>
          <a:xfrm>
            <a:off x="10414080" y="638244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28F85E-2FE8-40E1-9B83-6B7D4F52475B}" type="slidenum">
              <a:rPr b="0" lang="en-US" sz="900" spc="-1" strike="noStrike">
                <a:solidFill>
                  <a:srgbClr val="000000"/>
                </a:solidFill>
                <a:latin typeface="Trebuchet MS"/>
              </a:rPr>
              <a:t>13</a:t>
            </a:fld>
            <a:endParaRPr b="0" lang="en-IN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269720" y="4100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97" strike="noStrike" cap="all">
                <a:solidFill>
                  <a:srgbClr val="002164"/>
                </a:solidFill>
                <a:latin typeface="Russo One"/>
              </a:rPr>
              <a:t>Introduction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141560" y="1888560"/>
            <a:ext cx="9905760" cy="4383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9000"/>
          </a:bodyPr>
          <a:p>
            <a:pPr marL="432000" indent="-323640" algn="just">
              <a:lnSpc>
                <a:spcPct val="120000"/>
              </a:lnSpc>
              <a:spcBef>
                <a:spcPts val="1417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In the digital era, </a:t>
            </a: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Logs</a:t>
            </a: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 – everywhere and huge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432000" indent="-323640" algn="just">
              <a:lnSpc>
                <a:spcPct val="120000"/>
              </a:lnSpc>
              <a:spcBef>
                <a:spcPts val="1417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Logs carry the most important pieces of information for </a:t>
            </a: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troubleshooting</a:t>
            </a: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 if it is a problem.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432000" indent="-323640" algn="just">
              <a:lnSpc>
                <a:spcPct val="120000"/>
              </a:lnSpc>
              <a:spcBef>
                <a:spcPts val="1417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If it is a Security Incident, logs are the primary focus for </a:t>
            </a: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Incident Response</a:t>
            </a: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432000" indent="-323640" algn="just">
              <a:lnSpc>
                <a:spcPct val="120000"/>
              </a:lnSpc>
              <a:spcBef>
                <a:spcPts val="1417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Logs contain a large amount of information depending on the system being logged.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432000" indent="-323640" algn="just">
              <a:lnSpc>
                <a:spcPct val="120000"/>
              </a:lnSpc>
              <a:spcBef>
                <a:spcPts val="1417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With the growth of </a:t>
            </a: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Web Applications</a:t>
            </a: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, there is huge need to log all events happening in the web application.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432000" indent="-323640" algn="just">
              <a:lnSpc>
                <a:spcPct val="120000"/>
              </a:lnSpc>
              <a:spcBef>
                <a:spcPts val="1417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With the growth of internet connected systems, it is difficult for us to look up the entire log file manually.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1141560" y="646920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 cap="all">
                <a:solidFill>
                  <a:srgbClr val="000000"/>
                </a:solidFill>
                <a:latin typeface="Trebuchet MS"/>
              </a:rPr>
              <a:t>Sri Ramakrishna Institute Of Technology-Final Review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41" name="TextShape 4"/>
          <p:cNvSpPr txBox="1"/>
          <p:nvPr/>
        </p:nvSpPr>
        <p:spPr>
          <a:xfrm>
            <a:off x="10276200" y="632628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E3BA402-0F76-4136-97E2-E43FF7A41E4E}" type="slidenum">
              <a:rPr b="0" lang="en-US" sz="900" spc="-1" strike="noStrike">
                <a:solidFill>
                  <a:srgbClr val="000000"/>
                </a:solidFill>
                <a:latin typeface="Trebuchet MS"/>
              </a:rPr>
              <a:t>2</a:t>
            </a:fld>
            <a:endParaRPr b="0" lang="en-IN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269720" y="4100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97" strike="noStrike" cap="all">
                <a:solidFill>
                  <a:srgbClr val="002164"/>
                </a:solidFill>
                <a:latin typeface="Russo One"/>
              </a:rPr>
              <a:t>ABSTRACT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1141560" y="1900080"/>
            <a:ext cx="9905760" cy="4174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1000"/>
          </a:bodyPr>
          <a:p>
            <a:pPr marL="343080" indent="-342360" algn="just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Open Sans"/>
                <a:ea typeface="Open Sans"/>
              </a:rPr>
              <a:t>This project is based on analysis of Log files from web servers.</a:t>
            </a:r>
            <a:endParaRPr b="0" lang="en-US" sz="2200" spc="-1" strike="noStrike">
              <a:solidFill>
                <a:srgbClr val="ffffff"/>
              </a:solidFill>
              <a:latin typeface="Tw Cen MT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Open Sans"/>
                <a:ea typeface="Open Sans"/>
              </a:rPr>
              <a:t>Log files from the web servers are fed as input to the system and it reads the entire log file and things are visually summarised using graphs.</a:t>
            </a:r>
            <a:endParaRPr b="0" lang="en-US" sz="2200" spc="-1" strike="noStrike">
              <a:solidFill>
                <a:srgbClr val="ffffff"/>
              </a:solidFill>
              <a:latin typeface="Tw Cen MT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Open Sans"/>
                <a:ea typeface="Open Sans"/>
              </a:rPr>
              <a:t>The information showed visually are IP and their counts, Request method and their counts, User-Agents used, files and their frequency of access.</a:t>
            </a:r>
            <a:endParaRPr b="0" lang="en-US" sz="2200" spc="-1" strike="noStrike">
              <a:solidFill>
                <a:srgbClr val="ffffff"/>
              </a:solidFill>
              <a:latin typeface="Tw Cen MT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Open Sans"/>
                <a:ea typeface="Open Sans"/>
              </a:rPr>
              <a:t>From this output wide variety of tasks can be done further, like analysing User-Agents and provide more features.</a:t>
            </a:r>
            <a:endParaRPr b="0" lang="en-US" sz="22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1141560" y="63547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 cap="all">
                <a:solidFill>
                  <a:srgbClr val="000000"/>
                </a:solidFill>
                <a:latin typeface="Trebuchet MS"/>
              </a:rPr>
              <a:t>Sri Ramakrishna Institute Of Technology-Final Review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45" name="TextShape 4"/>
          <p:cNvSpPr txBox="1"/>
          <p:nvPr/>
        </p:nvSpPr>
        <p:spPr>
          <a:xfrm>
            <a:off x="10276200" y="617220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A1BD201-F2C8-48A5-8537-8895D4E0EF7D}" type="slidenum">
              <a:rPr b="0" lang="en-US" sz="900" spc="-1" strike="noStrike">
                <a:solidFill>
                  <a:srgbClr val="000000"/>
                </a:solidFill>
                <a:latin typeface="Trebuchet MS"/>
              </a:rPr>
              <a:t>3</a:t>
            </a:fld>
            <a:endParaRPr b="0" lang="en-IN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126800" y="4100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500" spc="97" strike="noStrike" cap="all">
                <a:solidFill>
                  <a:srgbClr val="002164"/>
                </a:solidFill>
                <a:latin typeface="Russo One"/>
              </a:rPr>
              <a:t>LITERATURE SURVEY</a:t>
            </a:r>
            <a:endParaRPr b="0" lang="en-US" sz="3500" spc="-1" strike="noStrike">
              <a:solidFill>
                <a:srgbClr val="ffffff"/>
              </a:solidFill>
              <a:latin typeface="Tw Cen MT"/>
            </a:endParaRPr>
          </a:p>
        </p:txBody>
      </p:sp>
      <p:graphicFrame>
        <p:nvGraphicFramePr>
          <p:cNvPr id="247" name="Table 2"/>
          <p:cNvGraphicFramePr/>
          <p:nvPr/>
        </p:nvGraphicFramePr>
        <p:xfrm>
          <a:off x="1237320" y="1717200"/>
          <a:ext cx="10059840" cy="4195440"/>
        </p:xfrm>
        <a:graphic>
          <a:graphicData uri="http://schemas.openxmlformats.org/drawingml/2006/table">
            <a:tbl>
              <a:tblPr/>
              <a:tblGrid>
                <a:gridCol w="2012040"/>
                <a:gridCol w="2012040"/>
                <a:gridCol w="2012040"/>
                <a:gridCol w="2012040"/>
                <a:gridCol w="2012040"/>
              </a:tblGrid>
              <a:tr h="9014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Open Sans Semibold"/>
                          <a:ea typeface="Open Sans Semibold"/>
                        </a:rPr>
                        <a:t>S. NO.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54bcd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Open Sans Semibold"/>
                          <a:ea typeface="Open Sans Semibold"/>
                        </a:rPr>
                        <a:t>NAME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54bcd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Open Sans Semibold"/>
                          <a:ea typeface="Open Sans Semibold"/>
                        </a:rPr>
                        <a:t>TECHNIQUES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54bcd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Open Sans Semibold"/>
                          <a:ea typeface="Open Sans Semibold"/>
                        </a:rPr>
                        <a:t>MERITS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54bcd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Open Sans Semibold"/>
                          <a:ea typeface="Open Sans Semibold"/>
                        </a:rPr>
                        <a:t>FUTURE WORK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54bcdf"/>
                    </a:solidFill>
                  </a:tcPr>
                </a:tc>
              </a:tr>
              <a:tr h="1647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9360">
                      <a:solidFill>
                        <a:srgbClr val="54bcdf"/>
                      </a:solidFill>
                    </a:lnB>
                    <a:solidFill>
                      <a:srgbClr val="a2d9e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Analysis of Web Site Using Web Log Expert Tool Based on Web Data Mining.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9360">
                      <a:solidFill>
                        <a:srgbClr val="54bcdf"/>
                      </a:solidFill>
                    </a:lnB>
                    <a:solidFill>
                      <a:srgbClr val="a2d9e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Web mining, Web Access Logs, Log Files, Analysing.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9360">
                      <a:solidFill>
                        <a:srgbClr val="54bcdf"/>
                      </a:solidFill>
                    </a:lnB>
                    <a:solidFill>
                      <a:srgbClr val="a2d9e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Determination of System Error, Helps improving Terms and Policies.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9360">
                      <a:solidFill>
                        <a:srgbClr val="54bcdf"/>
                      </a:solidFill>
                    </a:lnB>
                    <a:solidFill>
                      <a:srgbClr val="a2d9e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Effective improvement of the Algorithm.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9360">
                      <a:solidFill>
                        <a:srgbClr val="54bcdf"/>
                      </a:solidFill>
                    </a:lnB>
                    <a:solidFill>
                      <a:srgbClr val="a2d9ed"/>
                    </a:solidFill>
                  </a:tcPr>
                </a:tc>
              </a:tr>
              <a:tr h="1647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9360">
                      <a:solidFill>
                        <a:srgbClr val="54bcdf"/>
                      </a:solidFill>
                    </a:lnB>
                    <a:solidFill>
                      <a:srgbClr val="d6ecf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Web Usage Pattern Analysis Through Web Logs: A Review.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9360">
                      <a:solidFill>
                        <a:srgbClr val="54bcdf"/>
                      </a:solidFill>
                    </a:lnB>
                    <a:solidFill>
                      <a:srgbClr val="d6ecf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Web usage pattern, Web server log, Knowledge extraction.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9360">
                      <a:solidFill>
                        <a:srgbClr val="54bcdf"/>
                      </a:solidFill>
                    </a:lnB>
                    <a:solidFill>
                      <a:srgbClr val="d6ecf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Discovering hidden patterns, identifying non-human users(bots).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9360">
                      <a:solidFill>
                        <a:srgbClr val="54bcdf"/>
                      </a:solidFill>
                    </a:lnB>
                    <a:solidFill>
                      <a:srgbClr val="d6ecf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Measures to improve popularity using recommendations system.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54bcdf"/>
                      </a:solidFill>
                    </a:lnL>
                    <a:lnR w="9360">
                      <a:solidFill>
                        <a:srgbClr val="54bcdf"/>
                      </a:solidFill>
                    </a:lnR>
                    <a:lnT w="9360">
                      <a:solidFill>
                        <a:srgbClr val="54bcdf"/>
                      </a:solidFill>
                    </a:lnT>
                    <a:lnB w="9360">
                      <a:solidFill>
                        <a:srgbClr val="54bcdf"/>
                      </a:solidFill>
                    </a:lnB>
                    <a:solidFill>
                      <a:srgbClr val="d6ecf6"/>
                    </a:solidFill>
                  </a:tcPr>
                </a:tc>
              </a:tr>
            </a:tbl>
          </a:graphicData>
        </a:graphic>
      </p:graphicFrame>
      <p:sp>
        <p:nvSpPr>
          <p:cNvPr id="248" name="TextShape 3"/>
          <p:cNvSpPr txBox="1"/>
          <p:nvPr/>
        </p:nvSpPr>
        <p:spPr>
          <a:xfrm>
            <a:off x="1126800" y="63547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 cap="all">
                <a:solidFill>
                  <a:srgbClr val="000000"/>
                </a:solidFill>
                <a:latin typeface="Trebuchet MS"/>
              </a:rPr>
              <a:t>Sri Ramakrishna Institute Of Technology-Final Review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49" name="TextShape 4"/>
          <p:cNvSpPr txBox="1"/>
          <p:nvPr/>
        </p:nvSpPr>
        <p:spPr>
          <a:xfrm>
            <a:off x="10261800" y="63547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600F1D-5498-4C99-BEAC-B181748380EE}" type="slidenum">
              <a:rPr b="0" lang="en-US" sz="900" spc="-1" strike="noStrike">
                <a:solidFill>
                  <a:srgbClr val="000000"/>
                </a:solidFill>
                <a:latin typeface="Trebuchet MS"/>
              </a:rPr>
              <a:t>3</a:t>
            </a:fld>
            <a:endParaRPr b="0" lang="en-IN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1269720" y="69300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97" strike="noStrike" cap="all">
                <a:solidFill>
                  <a:srgbClr val="002164"/>
                </a:solidFill>
                <a:latin typeface="Russo One"/>
              </a:rPr>
              <a:t>EXISTING SYSTEM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1141560" y="2171520"/>
            <a:ext cx="9905760" cy="4174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360" algn="just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The Existing System contains the methods to analyse the log for number of visitors, errors in the system,  getting user reports to check for bots, etc.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343080" indent="-342360" algn="just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We cannot see an effective GUI in the existing project.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1141560" y="634716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 cap="all">
                <a:solidFill>
                  <a:srgbClr val="000000"/>
                </a:solidFill>
                <a:latin typeface="Trebuchet MS"/>
              </a:rPr>
              <a:t>Sri Ramakrishna Institute Of Technology-Final Review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53" name="TextShape 4"/>
          <p:cNvSpPr txBox="1"/>
          <p:nvPr/>
        </p:nvSpPr>
        <p:spPr>
          <a:xfrm>
            <a:off x="10340640" y="634716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882F18C-3EB8-4B7E-A928-4F0F91698165}" type="slidenum">
              <a:rPr b="0" lang="en-US" sz="900" spc="-1" strike="noStrike">
                <a:solidFill>
                  <a:srgbClr val="000000"/>
                </a:solidFill>
                <a:latin typeface="Trebuchet MS"/>
              </a:rPr>
              <a:t>5</a:t>
            </a:fld>
            <a:endParaRPr b="0" lang="en-IN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269720" y="69300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97" strike="noStrike" cap="all">
                <a:solidFill>
                  <a:srgbClr val="002164"/>
                </a:solidFill>
                <a:latin typeface="Russo One"/>
              </a:rPr>
              <a:t>PROPOSED SYSTEM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1141560" y="2171520"/>
            <a:ext cx="9905760" cy="4174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360" algn="just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Along with the features if the existing system, we are trying to give more user friendly visualisations.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343080" indent="-342360" algn="just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This can be done with the help of good GUI system in the project.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343080" indent="-342360" algn="just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We are also trying to improve the output graphs for easier understanding.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1141560" y="634716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 cap="all">
                <a:solidFill>
                  <a:srgbClr val="000000"/>
                </a:solidFill>
                <a:latin typeface="Trebuchet MS"/>
              </a:rPr>
              <a:t>Sri Ramakrishna Institute Of Technology-Final Review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57" name="TextShape 4"/>
          <p:cNvSpPr txBox="1"/>
          <p:nvPr/>
        </p:nvSpPr>
        <p:spPr>
          <a:xfrm>
            <a:off x="10340640" y="634716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EA9CE56-C7A4-4F66-BFDE-3767511DF3D9}" type="slidenum">
              <a:rPr b="0" lang="en-US" sz="900" spc="-1" strike="noStrike">
                <a:solidFill>
                  <a:srgbClr val="000000"/>
                </a:solidFill>
                <a:latin typeface="Trebuchet MS"/>
              </a:rPr>
              <a:t>6</a:t>
            </a:fld>
            <a:endParaRPr b="0" lang="en-IN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269720" y="4100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97" strike="noStrike" cap="all">
                <a:solidFill>
                  <a:srgbClr val="002164"/>
                </a:solidFill>
                <a:latin typeface="Russo One"/>
              </a:rPr>
              <a:t>SYSTEM ARCHITECTURE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323205103"/>
              </p:ext>
            </p:extLst>
          </p:nvPr>
        </p:nvGraphicFramePr>
        <p:xfrm>
          <a:off x="1109160" y="410040"/>
          <a:ext cx="13906800" cy="775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59" name="TextShape 2"/>
          <p:cNvSpPr txBox="1"/>
          <p:nvPr/>
        </p:nvSpPr>
        <p:spPr>
          <a:xfrm>
            <a:off x="1109160" y="649296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 cap="all">
                <a:solidFill>
                  <a:srgbClr val="000000"/>
                </a:solidFill>
                <a:latin typeface="Trebuchet MS"/>
              </a:rPr>
              <a:t>Sri Ramakrishna Institute Of Technology-Final Review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10404720" y="631044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8B391D-76CA-412D-8373-13DEE92BAB5C}" type="slidenum">
              <a:rPr b="0" lang="en-US" sz="900" spc="-1" strike="noStrike">
                <a:solidFill>
                  <a:srgbClr val="000000"/>
                </a:solidFill>
                <a:latin typeface="Trebuchet MS"/>
              </a:rPr>
              <a:t>6</a:t>
            </a:fld>
            <a:endParaRPr b="0" lang="en-IN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269720" y="4100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97" strike="noStrike" cap="all">
                <a:solidFill>
                  <a:srgbClr val="002164"/>
                </a:solidFill>
                <a:latin typeface="Russo One"/>
              </a:rPr>
              <a:t>ACTIVITY DIAGRAM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1109160" y="649296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 cap="all">
                <a:solidFill>
                  <a:srgbClr val="000000"/>
                </a:solidFill>
                <a:latin typeface="Trebuchet MS"/>
              </a:rPr>
              <a:t>Sri Ramakrishna Institute Of Technology-Final Review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10404720" y="631044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55877C-7A35-4F49-9754-93310F8B450D}" type="slidenum">
              <a:rPr b="0" lang="en-US" sz="900" spc="-1" strike="noStrike">
                <a:solidFill>
                  <a:srgbClr val="000000"/>
                </a:solidFill>
                <a:latin typeface="Trebuchet MS"/>
              </a:rPr>
              <a:t>6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1055520" y="2114640"/>
            <a:ext cx="428040" cy="425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5"/>
          <p:cNvSpPr/>
          <p:nvPr/>
        </p:nvSpPr>
        <p:spPr>
          <a:xfrm>
            <a:off x="1483920" y="2327400"/>
            <a:ext cx="126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6"/>
          <p:cNvSpPr/>
          <p:nvPr/>
        </p:nvSpPr>
        <p:spPr>
          <a:xfrm>
            <a:off x="2750400" y="1998360"/>
            <a:ext cx="1915560" cy="657360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Launch App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CustomShape 7"/>
          <p:cNvSpPr/>
          <p:nvPr/>
        </p:nvSpPr>
        <p:spPr>
          <a:xfrm>
            <a:off x="4666320" y="2327400"/>
            <a:ext cx="126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8"/>
          <p:cNvSpPr/>
          <p:nvPr/>
        </p:nvSpPr>
        <p:spPr>
          <a:xfrm>
            <a:off x="5932440" y="1998360"/>
            <a:ext cx="1973520" cy="657360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Select Log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9" name="CustomShape 9"/>
          <p:cNvSpPr/>
          <p:nvPr/>
        </p:nvSpPr>
        <p:spPr>
          <a:xfrm>
            <a:off x="7906320" y="2327400"/>
            <a:ext cx="126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0"/>
          <p:cNvSpPr/>
          <p:nvPr/>
        </p:nvSpPr>
        <p:spPr>
          <a:xfrm>
            <a:off x="9172800" y="1998360"/>
            <a:ext cx="1973520" cy="657360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Analyse Log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1" name="CustomShape 11"/>
          <p:cNvSpPr/>
          <p:nvPr/>
        </p:nvSpPr>
        <p:spPr>
          <a:xfrm>
            <a:off x="9172800" y="3825360"/>
            <a:ext cx="1973520" cy="657360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Get Output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2" name="CustomShape 12"/>
          <p:cNvSpPr/>
          <p:nvPr/>
        </p:nvSpPr>
        <p:spPr>
          <a:xfrm flipH="1">
            <a:off x="10158840" y="2656080"/>
            <a:ext cx="360" cy="116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3"/>
          <p:cNvSpPr/>
          <p:nvPr/>
        </p:nvSpPr>
        <p:spPr>
          <a:xfrm flipH="1" flipV="1">
            <a:off x="8663040" y="4133520"/>
            <a:ext cx="508680" cy="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4"/>
          <p:cNvSpPr/>
          <p:nvPr/>
        </p:nvSpPr>
        <p:spPr>
          <a:xfrm>
            <a:off x="5932440" y="3825360"/>
            <a:ext cx="1973520" cy="657360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Export Output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5" name="CustomShape 15"/>
          <p:cNvSpPr/>
          <p:nvPr/>
        </p:nvSpPr>
        <p:spPr>
          <a:xfrm rot="7851600">
            <a:off x="8108640" y="3798720"/>
            <a:ext cx="792720" cy="710640"/>
          </a:xfrm>
          <a:prstGeom prst="diagStripe">
            <a:avLst>
              <a:gd name="adj" fmla="val 69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6"/>
          <p:cNvSpPr/>
          <p:nvPr/>
        </p:nvSpPr>
        <p:spPr>
          <a:xfrm flipH="1">
            <a:off x="7905600" y="4154400"/>
            <a:ext cx="597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7"/>
          <p:cNvSpPr/>
          <p:nvPr/>
        </p:nvSpPr>
        <p:spPr>
          <a:xfrm>
            <a:off x="2721240" y="3832560"/>
            <a:ext cx="1973520" cy="657360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Analyse another Log File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8" name="CustomShape 18"/>
          <p:cNvSpPr/>
          <p:nvPr/>
        </p:nvSpPr>
        <p:spPr>
          <a:xfrm flipH="1">
            <a:off x="4695120" y="4154400"/>
            <a:ext cx="123696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19"/>
          <p:cNvSpPr/>
          <p:nvPr/>
        </p:nvSpPr>
        <p:spPr>
          <a:xfrm>
            <a:off x="1055520" y="3955680"/>
            <a:ext cx="428040" cy="425160"/>
          </a:xfrm>
          <a:prstGeom prst="ellipse">
            <a:avLst/>
          </a:prstGeom>
          <a:solidFill>
            <a:schemeClr val="tx1"/>
          </a:solidFill>
          <a:ln w="101600">
            <a:solidFill>
              <a:schemeClr val="bg1">
                <a:alpha val="99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20"/>
          <p:cNvSpPr/>
          <p:nvPr/>
        </p:nvSpPr>
        <p:spPr>
          <a:xfrm flipH="1" rot="5400000">
            <a:off x="6793200" y="2442960"/>
            <a:ext cx="850320" cy="2571840"/>
          </a:xfrm>
          <a:prstGeom prst="bentConnector4">
            <a:avLst>
              <a:gd name="adj1" fmla="val 25137"/>
              <a:gd name="adj2" fmla="val 16425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1"/>
          <p:cNvSpPr/>
          <p:nvPr/>
        </p:nvSpPr>
        <p:spPr>
          <a:xfrm flipV="1" rot="10800000">
            <a:off x="4695480" y="3303720"/>
            <a:ext cx="1265400" cy="8575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bg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2"/>
          <p:cNvSpPr/>
          <p:nvPr/>
        </p:nvSpPr>
        <p:spPr>
          <a:xfrm flipH="1" flipV="1" rot="5400000">
            <a:off x="4725360" y="1637640"/>
            <a:ext cx="1176120" cy="3210840"/>
          </a:xfrm>
          <a:prstGeom prst="bentConnector3">
            <a:avLst>
              <a:gd name="adj1" fmla="val 75504"/>
            </a:avLst>
          </a:prstGeom>
          <a:noFill/>
          <a:ln>
            <a:solidFill>
              <a:schemeClr val="bg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3"/>
          <p:cNvSpPr/>
          <p:nvPr/>
        </p:nvSpPr>
        <p:spPr>
          <a:xfrm flipH="1" rot="5400000">
            <a:off x="4042800" y="1607040"/>
            <a:ext cx="101880" cy="5649480"/>
          </a:xfrm>
          <a:prstGeom prst="bentConnector3">
            <a:avLst>
              <a:gd name="adj1" fmla="val -536589"/>
            </a:avLst>
          </a:prstGeom>
          <a:noFill/>
          <a:ln>
            <a:solidFill>
              <a:schemeClr val="bg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141560" y="152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97" strike="noStrike" cap="all">
                <a:solidFill>
                  <a:srgbClr val="002164"/>
                </a:solidFill>
                <a:latin typeface="Russo One"/>
              </a:rPr>
              <a:t>MODULES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141560" y="1374120"/>
            <a:ext cx="10173960" cy="5069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3000"/>
          </a:bodyPr>
          <a:p>
            <a:pPr marL="1080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The Main Module: 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10224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The Main module consists of imports of all other modules, and it does the launch of the GUI application. (</a:t>
            </a:r>
            <a:r>
              <a:rPr b="1" i="1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main.py</a:t>
            </a: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)</a:t>
            </a:r>
            <a:endParaRPr b="0" lang="en-US" sz="1900" spc="-1" strike="noStrike">
              <a:solidFill>
                <a:srgbClr val="ffffff"/>
              </a:solidFill>
              <a:latin typeface="Tw Cen MT"/>
            </a:endParaRPr>
          </a:p>
          <a:p>
            <a:pPr marL="1080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The Front End GUI Module: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10224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The Front End module has all the GUI handling parts like initiating the window, accessing and transferring controls over the processes, etc. (</a:t>
            </a:r>
            <a:r>
              <a:rPr b="1" i="1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frontEndGUI.py</a:t>
            </a: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)</a:t>
            </a:r>
            <a:endParaRPr b="0" lang="en-US" sz="1900" spc="-1" strike="noStrike">
              <a:solidFill>
                <a:srgbClr val="ffffff"/>
              </a:solidFill>
              <a:latin typeface="Tw Cen MT"/>
            </a:endParaRPr>
          </a:p>
          <a:p>
            <a:pPr marL="1080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The Log Analyzing Module: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10224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The Log Analyzing module has the most fundamental part of the program – analyzing and segregating information about the web server log. (</a:t>
            </a:r>
            <a:r>
              <a:rPr b="1" i="1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logaLyzer.py</a:t>
            </a: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)</a:t>
            </a:r>
            <a:endParaRPr b="0" lang="en-US" sz="1900" spc="-1" strike="noStrike">
              <a:solidFill>
                <a:srgbClr val="ffffff"/>
              </a:solidFill>
              <a:latin typeface="Tw Cen MT"/>
            </a:endParaRPr>
          </a:p>
          <a:p>
            <a:pPr marL="1080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The Output Generator Module: 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10224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Lastly, the Graph Generator module helps visualize the segregated data with help of graphs. (</a:t>
            </a:r>
            <a:r>
              <a:rPr b="1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outputGenerator.py</a:t>
            </a: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)</a:t>
            </a:r>
            <a:endParaRPr b="0" lang="en-US" sz="19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1141560" y="644364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 cap="all">
                <a:solidFill>
                  <a:srgbClr val="000000"/>
                </a:solidFill>
                <a:latin typeface="Trebuchet MS"/>
              </a:rPr>
              <a:t>Sri Ramakrishna Institute Of Technology-Final Review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87" name="TextShape 4"/>
          <p:cNvSpPr txBox="1"/>
          <p:nvPr/>
        </p:nvSpPr>
        <p:spPr>
          <a:xfrm>
            <a:off x="10305000" y="629748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8F37D2-D47D-4666-ABBD-242C7FAF5F59}" type="slidenum">
              <a:rPr b="0" lang="en-US" sz="900" spc="-1" strike="noStrike">
                <a:solidFill>
                  <a:srgbClr val="000000"/>
                </a:solidFill>
                <a:latin typeface="Trebuchet MS"/>
              </a:rPr>
              <a:t>9</a:t>
            </a:fld>
            <a:endParaRPr b="0" lang="en-IN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529</TotalTime>
  <Application>LibreOffice/7.0.2.2$Linux_X86_64 LibreOffice_project/00$Build-2</Application>
  <Words>693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2019-09-26T04:42:00Z</dcterms:created>
  <dc:creator>Student</dc:creator>
  <dc:description/>
  <dc:language>en-IN</dc:language>
  <cp:lastModifiedBy/>
  <dcterms:modified xsi:type="dcterms:W3CDTF">2020-11-10T13:29:25Z</dcterms:modified>
  <cp:revision>281</cp:revision>
  <dc:subject/>
  <dc:title>DESIGN AND DEVELOPMENT OF THE                    SELFGUIDENCE SMART STICK FOR                 VISUALLY IMAPIRED PERSON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1033-11.2.0.9665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