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9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71" r:id="rId9"/>
    <p:sldId id="267" r:id="rId10"/>
    <p:sldId id="268" r:id="rId11"/>
    <p:sldId id="269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894"/>
    <a:srgbClr val="25A4D1"/>
    <a:srgbClr val="00D694"/>
    <a:srgbClr val="16FFB6"/>
    <a:srgbClr val="00FFFF"/>
    <a:srgbClr val="33CCFF"/>
    <a:srgbClr val="002164"/>
    <a:srgbClr val="001746"/>
    <a:srgbClr val="A4C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53B87-62DC-4AED-9C5A-0B6E15C22349}" type="doc">
      <dgm:prSet loTypeId="urn:microsoft.com/office/officeart/2005/8/layout/process1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8C0EA339-79F4-42E4-8F4B-3C64F43D8481}">
      <dgm:prSet phldrT="[Text]"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Importing Log File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E45584F-027E-4064-8417-A9DD6E8B5FA6}" type="parTrans" cxnId="{BD7DB5A7-0CF8-417E-8091-706BBECBD14A}">
      <dgm:prSet/>
      <dgm:spPr/>
      <dgm:t>
        <a:bodyPr/>
        <a:lstStyle/>
        <a:p>
          <a:endParaRPr lang="en-IN"/>
        </a:p>
      </dgm:t>
    </dgm:pt>
    <dgm:pt modelId="{B698D731-9C8F-4CC2-8D55-1C3E5E1DEAE0}" type="sibTrans" cxnId="{BD7DB5A7-0CF8-417E-8091-706BBECBD14A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9B8F15FD-1359-4A00-8DE7-87C206811324}">
      <dgm:prSet phldrT="[Text]"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Extracting Information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2C9A20C-9FE1-4342-9DB3-B1B2B7D57B5F}" type="parTrans" cxnId="{23FDD458-4A19-4F1C-ACB6-C88600D8DDD9}">
      <dgm:prSet/>
      <dgm:spPr/>
      <dgm:t>
        <a:bodyPr/>
        <a:lstStyle/>
        <a:p>
          <a:endParaRPr lang="en-IN"/>
        </a:p>
      </dgm:t>
    </dgm:pt>
    <dgm:pt modelId="{A93EF5DE-7609-4209-A000-05A3889A49DA}" type="sibTrans" cxnId="{23FDD458-4A19-4F1C-ACB6-C88600D8DDD9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635C8A57-031A-4E5C-990C-7CB76A99AC2C}">
      <dgm:prSet phldrT="[Text]"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Analysing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7858CB9-4FBD-47B3-B477-C6D52C0CF0B9}" type="parTrans" cxnId="{E6AADB35-7842-4267-8B5C-52649B59B7C5}">
      <dgm:prSet/>
      <dgm:spPr/>
      <dgm:t>
        <a:bodyPr/>
        <a:lstStyle/>
        <a:p>
          <a:endParaRPr lang="en-IN"/>
        </a:p>
      </dgm:t>
    </dgm:pt>
    <dgm:pt modelId="{EE85D5C1-C6FB-4AEC-B47E-D0A2A4703B11}" type="sibTrans" cxnId="{E6AADB35-7842-4267-8B5C-52649B59B7C5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FA8EBFA3-5BB2-43A9-8F1A-082198A0D149}">
      <dgm:prSet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Visualisation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9F35606-D97A-4BDA-B06F-363BA78580F3}" type="parTrans" cxnId="{65D46B4E-C09C-40BF-8314-F51A549A6B1A}">
      <dgm:prSet/>
      <dgm:spPr/>
      <dgm:t>
        <a:bodyPr/>
        <a:lstStyle/>
        <a:p>
          <a:endParaRPr lang="en-IN"/>
        </a:p>
      </dgm:t>
    </dgm:pt>
    <dgm:pt modelId="{E8B8F4BF-4CE5-46DB-B87C-8D4A37602DC5}" type="sibTrans" cxnId="{65D46B4E-C09C-40BF-8314-F51A549A6B1A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06C86882-3F05-456E-83C0-D255BB878372}">
      <dgm:prSet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Results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386C92A-0310-49A4-BF2D-DE1E1ABCFC7B}" type="parTrans" cxnId="{E2CCB81D-6DAD-48FC-8CB0-E60C1786F7AC}">
      <dgm:prSet/>
      <dgm:spPr/>
      <dgm:t>
        <a:bodyPr/>
        <a:lstStyle/>
        <a:p>
          <a:endParaRPr lang="en-IN"/>
        </a:p>
      </dgm:t>
    </dgm:pt>
    <dgm:pt modelId="{6BA6C88D-DB67-4649-9B19-BF50CF93F081}" type="sibTrans" cxnId="{E2CCB81D-6DAD-48FC-8CB0-E60C1786F7AC}">
      <dgm:prSet/>
      <dgm:spPr/>
      <dgm:t>
        <a:bodyPr/>
        <a:lstStyle/>
        <a:p>
          <a:endParaRPr lang="en-IN"/>
        </a:p>
      </dgm:t>
    </dgm:pt>
    <dgm:pt modelId="{A317762D-84C5-4AD3-A0BC-58B4FD2F6595}" type="pres">
      <dgm:prSet presAssocID="{A0A53B87-62DC-4AED-9C5A-0B6E15C2234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BE14009-EC52-49F6-BDA1-B1D769007F5F}" type="pres">
      <dgm:prSet presAssocID="{8C0EA339-79F4-42E4-8F4B-3C64F43D8481}" presName="node" presStyleLbl="node1" presStyleIdx="0" presStyleCnt="5" custScaleX="206191" custScaleY="173186" custLinFactY="-44932" custLinFactNeighborX="20317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6207CF-9F58-405F-A833-F7586576B34E}" type="pres">
      <dgm:prSet presAssocID="{B698D731-9C8F-4CC2-8D55-1C3E5E1DEAE0}" presName="sibTrans" presStyleLbl="sibTrans2D1" presStyleIdx="0" presStyleCnt="4"/>
      <dgm:spPr/>
      <dgm:t>
        <a:bodyPr/>
        <a:lstStyle/>
        <a:p>
          <a:endParaRPr lang="en-IN"/>
        </a:p>
      </dgm:t>
    </dgm:pt>
    <dgm:pt modelId="{6AF04EC4-BFA3-437A-B4BA-2A59FE26435E}" type="pres">
      <dgm:prSet presAssocID="{B698D731-9C8F-4CC2-8D55-1C3E5E1DEAE0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032A1E75-F9FC-4527-A250-D473AA4B5E5E}" type="pres">
      <dgm:prSet presAssocID="{9B8F15FD-1359-4A00-8DE7-87C206811324}" presName="node" presStyleLbl="node1" presStyleIdx="1" presStyleCnt="5" custScaleX="181311" custScaleY="174059" custLinFactX="34674" custLinFactY="-48215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C5E952-AE32-4CFE-BA5A-7258D03A50EB}" type="pres">
      <dgm:prSet presAssocID="{A93EF5DE-7609-4209-A000-05A3889A49DA}" presName="sibTrans" presStyleLbl="sibTrans2D1" presStyleIdx="1" presStyleCnt="4"/>
      <dgm:spPr/>
      <dgm:t>
        <a:bodyPr/>
        <a:lstStyle/>
        <a:p>
          <a:endParaRPr lang="en-IN"/>
        </a:p>
      </dgm:t>
    </dgm:pt>
    <dgm:pt modelId="{6F5942D6-A099-4E54-BD92-BF4593AD4572}" type="pres">
      <dgm:prSet presAssocID="{A93EF5DE-7609-4209-A000-05A3889A49DA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1F184332-3C60-4B1B-A973-3283C9A71795}" type="pres">
      <dgm:prSet presAssocID="{635C8A57-031A-4E5C-990C-7CB76A99AC2C}" presName="node" presStyleLbl="node1" presStyleIdx="2" presStyleCnt="5" custScaleX="196797" custScaleY="152035" custLinFactX="100000" custLinFactY="-47370" custLinFactNeighborX="119088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7E2020-BC8C-4068-B211-B36C6BEAA0D2}" type="pres">
      <dgm:prSet presAssocID="{EE85D5C1-C6FB-4AEC-B47E-D0A2A4703B11}" presName="sibTrans" presStyleLbl="sibTrans2D1" presStyleIdx="2" presStyleCnt="4"/>
      <dgm:spPr/>
      <dgm:t>
        <a:bodyPr/>
        <a:lstStyle/>
        <a:p>
          <a:endParaRPr lang="en-IN"/>
        </a:p>
      </dgm:t>
    </dgm:pt>
    <dgm:pt modelId="{BFB9173D-06BF-4BC2-AFD6-081808845775}" type="pres">
      <dgm:prSet presAssocID="{EE85D5C1-C6FB-4AEC-B47E-D0A2A4703B11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63A1EDBC-80C2-4C39-8AB1-49894774D360}" type="pres">
      <dgm:prSet presAssocID="{FA8EBFA3-5BB2-43A9-8F1A-082198A0D149}" presName="node" presStyleLbl="node1" presStyleIdx="3" presStyleCnt="5" custScaleX="220163" custScaleY="179399" custLinFactX="-184568" custLinFactY="31118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E56590-496D-4FD5-85DE-89534EF95893}" type="pres">
      <dgm:prSet presAssocID="{E8B8F4BF-4CE5-46DB-B87C-8D4A37602DC5}" presName="sibTrans" presStyleLbl="sibTrans2D1" presStyleIdx="3" presStyleCnt="4"/>
      <dgm:spPr/>
      <dgm:t>
        <a:bodyPr/>
        <a:lstStyle/>
        <a:p>
          <a:endParaRPr lang="en-IN"/>
        </a:p>
      </dgm:t>
    </dgm:pt>
    <dgm:pt modelId="{327903EB-9200-42C2-A929-84AAF10EA8EF}" type="pres">
      <dgm:prSet presAssocID="{E8B8F4BF-4CE5-46DB-B87C-8D4A37602DC5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A029C8C6-EF56-4045-8CFE-5D11E2107FF6}" type="pres">
      <dgm:prSet presAssocID="{06C86882-3F05-456E-83C0-D255BB878372}" presName="node" presStyleLbl="node1" presStyleIdx="4" presStyleCnt="5" custScaleX="162101" custScaleY="163260" custLinFactX="-581366" custLinFactY="28397" custLinFactNeighborX="-600000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09E9434-C8A3-414D-9EA3-DDD248A4555A}" type="presOf" srcId="{B698D731-9C8F-4CC2-8D55-1C3E5E1DEAE0}" destId="{6AF04EC4-BFA3-437A-B4BA-2A59FE26435E}" srcOrd="1" destOrd="0" presId="urn:microsoft.com/office/officeart/2005/8/layout/process1"/>
    <dgm:cxn modelId="{E2CCB81D-6DAD-48FC-8CB0-E60C1786F7AC}" srcId="{A0A53B87-62DC-4AED-9C5A-0B6E15C22349}" destId="{06C86882-3F05-456E-83C0-D255BB878372}" srcOrd="4" destOrd="0" parTransId="{B386C92A-0310-49A4-BF2D-DE1E1ABCFC7B}" sibTransId="{6BA6C88D-DB67-4649-9B19-BF50CF93F081}"/>
    <dgm:cxn modelId="{E6AADB35-7842-4267-8B5C-52649B59B7C5}" srcId="{A0A53B87-62DC-4AED-9C5A-0B6E15C22349}" destId="{635C8A57-031A-4E5C-990C-7CB76A99AC2C}" srcOrd="2" destOrd="0" parTransId="{D7858CB9-4FBD-47B3-B477-C6D52C0CF0B9}" sibTransId="{EE85D5C1-C6FB-4AEC-B47E-D0A2A4703B11}"/>
    <dgm:cxn modelId="{37B874C6-4311-4ECA-A692-ADC9DF440494}" type="presOf" srcId="{B698D731-9C8F-4CC2-8D55-1C3E5E1DEAE0}" destId="{056207CF-9F58-405F-A833-F7586576B34E}" srcOrd="0" destOrd="0" presId="urn:microsoft.com/office/officeart/2005/8/layout/process1"/>
    <dgm:cxn modelId="{B1CFAFA9-9C7A-4F8A-88F3-C542AB4ABC11}" type="presOf" srcId="{A0A53B87-62DC-4AED-9C5A-0B6E15C22349}" destId="{A317762D-84C5-4AD3-A0BC-58B4FD2F6595}" srcOrd="0" destOrd="0" presId="urn:microsoft.com/office/officeart/2005/8/layout/process1"/>
    <dgm:cxn modelId="{7226A391-66D7-46C9-89EA-774BC5A3B37E}" type="presOf" srcId="{A93EF5DE-7609-4209-A000-05A3889A49DA}" destId="{6F5942D6-A099-4E54-BD92-BF4593AD4572}" srcOrd="1" destOrd="0" presId="urn:microsoft.com/office/officeart/2005/8/layout/process1"/>
    <dgm:cxn modelId="{634E6FC1-12C9-40A0-AC01-211EBDCBD62C}" type="presOf" srcId="{FA8EBFA3-5BB2-43A9-8F1A-082198A0D149}" destId="{63A1EDBC-80C2-4C39-8AB1-49894774D360}" srcOrd="0" destOrd="0" presId="urn:microsoft.com/office/officeart/2005/8/layout/process1"/>
    <dgm:cxn modelId="{7EEB19A9-42E2-49BE-BDD5-147D5CFD8FC9}" type="presOf" srcId="{E8B8F4BF-4CE5-46DB-B87C-8D4A37602DC5}" destId="{FCE56590-496D-4FD5-85DE-89534EF95893}" srcOrd="0" destOrd="0" presId="urn:microsoft.com/office/officeart/2005/8/layout/process1"/>
    <dgm:cxn modelId="{39ABA518-6C74-480F-9AD6-408EF200CA19}" type="presOf" srcId="{EE85D5C1-C6FB-4AEC-B47E-D0A2A4703B11}" destId="{DE7E2020-BC8C-4068-B211-B36C6BEAA0D2}" srcOrd="0" destOrd="0" presId="urn:microsoft.com/office/officeart/2005/8/layout/process1"/>
    <dgm:cxn modelId="{23FDD458-4A19-4F1C-ACB6-C88600D8DDD9}" srcId="{A0A53B87-62DC-4AED-9C5A-0B6E15C22349}" destId="{9B8F15FD-1359-4A00-8DE7-87C206811324}" srcOrd="1" destOrd="0" parTransId="{22C9A20C-9FE1-4342-9DB3-B1B2B7D57B5F}" sibTransId="{A93EF5DE-7609-4209-A000-05A3889A49DA}"/>
    <dgm:cxn modelId="{B5BCC51F-2064-45E5-AC88-1B962DBA40A6}" type="presOf" srcId="{06C86882-3F05-456E-83C0-D255BB878372}" destId="{A029C8C6-EF56-4045-8CFE-5D11E2107FF6}" srcOrd="0" destOrd="0" presId="urn:microsoft.com/office/officeart/2005/8/layout/process1"/>
    <dgm:cxn modelId="{566F7EAB-A72D-49BA-B645-C044FE0D1F15}" type="presOf" srcId="{8C0EA339-79F4-42E4-8F4B-3C64F43D8481}" destId="{0BE14009-EC52-49F6-BDA1-B1D769007F5F}" srcOrd="0" destOrd="0" presId="urn:microsoft.com/office/officeart/2005/8/layout/process1"/>
    <dgm:cxn modelId="{38368C0F-B211-415C-BFD2-ADBF4EEE179B}" type="presOf" srcId="{EE85D5C1-C6FB-4AEC-B47E-D0A2A4703B11}" destId="{BFB9173D-06BF-4BC2-AFD6-081808845775}" srcOrd="1" destOrd="0" presId="urn:microsoft.com/office/officeart/2005/8/layout/process1"/>
    <dgm:cxn modelId="{B7512374-CA10-4B66-8A15-8FD75A9BDC17}" type="presOf" srcId="{9B8F15FD-1359-4A00-8DE7-87C206811324}" destId="{032A1E75-F9FC-4527-A250-D473AA4B5E5E}" srcOrd="0" destOrd="0" presId="urn:microsoft.com/office/officeart/2005/8/layout/process1"/>
    <dgm:cxn modelId="{65D46B4E-C09C-40BF-8314-F51A549A6B1A}" srcId="{A0A53B87-62DC-4AED-9C5A-0B6E15C22349}" destId="{FA8EBFA3-5BB2-43A9-8F1A-082198A0D149}" srcOrd="3" destOrd="0" parTransId="{E9F35606-D97A-4BDA-B06F-363BA78580F3}" sibTransId="{E8B8F4BF-4CE5-46DB-B87C-8D4A37602DC5}"/>
    <dgm:cxn modelId="{98A34607-4020-4C53-874D-5C673AAFAFF8}" type="presOf" srcId="{A93EF5DE-7609-4209-A000-05A3889A49DA}" destId="{10C5E952-AE32-4CFE-BA5A-7258D03A50EB}" srcOrd="0" destOrd="0" presId="urn:microsoft.com/office/officeart/2005/8/layout/process1"/>
    <dgm:cxn modelId="{65059B93-B82F-4B20-95E1-137A5BC4D4EF}" type="presOf" srcId="{635C8A57-031A-4E5C-990C-7CB76A99AC2C}" destId="{1F184332-3C60-4B1B-A973-3283C9A71795}" srcOrd="0" destOrd="0" presId="urn:microsoft.com/office/officeart/2005/8/layout/process1"/>
    <dgm:cxn modelId="{BD7DB5A7-0CF8-417E-8091-706BBECBD14A}" srcId="{A0A53B87-62DC-4AED-9C5A-0B6E15C22349}" destId="{8C0EA339-79F4-42E4-8F4B-3C64F43D8481}" srcOrd="0" destOrd="0" parTransId="{7E45584F-027E-4064-8417-A9DD6E8B5FA6}" sibTransId="{B698D731-9C8F-4CC2-8D55-1C3E5E1DEAE0}"/>
    <dgm:cxn modelId="{1CDC4986-718B-4731-BDB5-2976E15C434B}" type="presOf" srcId="{E8B8F4BF-4CE5-46DB-B87C-8D4A37602DC5}" destId="{327903EB-9200-42C2-A929-84AAF10EA8EF}" srcOrd="1" destOrd="0" presId="urn:microsoft.com/office/officeart/2005/8/layout/process1"/>
    <dgm:cxn modelId="{EAF83E4B-9BD0-41DD-BECA-FF3AC02425D8}" type="presParOf" srcId="{A317762D-84C5-4AD3-A0BC-58B4FD2F6595}" destId="{0BE14009-EC52-49F6-BDA1-B1D769007F5F}" srcOrd="0" destOrd="0" presId="urn:microsoft.com/office/officeart/2005/8/layout/process1"/>
    <dgm:cxn modelId="{8A9E3982-1506-4AC5-8E5E-8994CDEBB9DD}" type="presParOf" srcId="{A317762D-84C5-4AD3-A0BC-58B4FD2F6595}" destId="{056207CF-9F58-405F-A833-F7586576B34E}" srcOrd="1" destOrd="0" presId="urn:microsoft.com/office/officeart/2005/8/layout/process1"/>
    <dgm:cxn modelId="{B1CB8B8D-A754-4688-9159-BCA559934C3E}" type="presParOf" srcId="{056207CF-9F58-405F-A833-F7586576B34E}" destId="{6AF04EC4-BFA3-437A-B4BA-2A59FE26435E}" srcOrd="0" destOrd="0" presId="urn:microsoft.com/office/officeart/2005/8/layout/process1"/>
    <dgm:cxn modelId="{E423E63C-8434-4B54-B987-B8A4B6067A66}" type="presParOf" srcId="{A317762D-84C5-4AD3-A0BC-58B4FD2F6595}" destId="{032A1E75-F9FC-4527-A250-D473AA4B5E5E}" srcOrd="2" destOrd="0" presId="urn:microsoft.com/office/officeart/2005/8/layout/process1"/>
    <dgm:cxn modelId="{766794F0-707B-40B4-B593-6E66A6BE0600}" type="presParOf" srcId="{A317762D-84C5-4AD3-A0BC-58B4FD2F6595}" destId="{10C5E952-AE32-4CFE-BA5A-7258D03A50EB}" srcOrd="3" destOrd="0" presId="urn:microsoft.com/office/officeart/2005/8/layout/process1"/>
    <dgm:cxn modelId="{3ACB1EB5-E9BF-4750-869F-999486B8E182}" type="presParOf" srcId="{10C5E952-AE32-4CFE-BA5A-7258D03A50EB}" destId="{6F5942D6-A099-4E54-BD92-BF4593AD4572}" srcOrd="0" destOrd="0" presId="urn:microsoft.com/office/officeart/2005/8/layout/process1"/>
    <dgm:cxn modelId="{014B187E-0BA8-40AE-8441-99EAF4FCC7F4}" type="presParOf" srcId="{A317762D-84C5-4AD3-A0BC-58B4FD2F6595}" destId="{1F184332-3C60-4B1B-A973-3283C9A71795}" srcOrd="4" destOrd="0" presId="urn:microsoft.com/office/officeart/2005/8/layout/process1"/>
    <dgm:cxn modelId="{F5940C4E-3042-4562-99AE-D89E8C74AEE8}" type="presParOf" srcId="{A317762D-84C5-4AD3-A0BC-58B4FD2F6595}" destId="{DE7E2020-BC8C-4068-B211-B36C6BEAA0D2}" srcOrd="5" destOrd="0" presId="urn:microsoft.com/office/officeart/2005/8/layout/process1"/>
    <dgm:cxn modelId="{CC46E56C-6A1C-4017-913F-2C21700E841A}" type="presParOf" srcId="{DE7E2020-BC8C-4068-B211-B36C6BEAA0D2}" destId="{BFB9173D-06BF-4BC2-AFD6-081808845775}" srcOrd="0" destOrd="0" presId="urn:microsoft.com/office/officeart/2005/8/layout/process1"/>
    <dgm:cxn modelId="{742CDBCA-816E-4B10-9576-C81C3E7A85AA}" type="presParOf" srcId="{A317762D-84C5-4AD3-A0BC-58B4FD2F6595}" destId="{63A1EDBC-80C2-4C39-8AB1-49894774D360}" srcOrd="6" destOrd="0" presId="urn:microsoft.com/office/officeart/2005/8/layout/process1"/>
    <dgm:cxn modelId="{263BCAA8-4E9D-474E-9306-79A8C2202D61}" type="presParOf" srcId="{A317762D-84C5-4AD3-A0BC-58B4FD2F6595}" destId="{FCE56590-496D-4FD5-85DE-89534EF95893}" srcOrd="7" destOrd="0" presId="urn:microsoft.com/office/officeart/2005/8/layout/process1"/>
    <dgm:cxn modelId="{58B2E152-F180-492A-B17B-7F79590E4BE3}" type="presParOf" srcId="{FCE56590-496D-4FD5-85DE-89534EF95893}" destId="{327903EB-9200-42C2-A929-84AAF10EA8EF}" srcOrd="0" destOrd="0" presId="urn:microsoft.com/office/officeart/2005/8/layout/process1"/>
    <dgm:cxn modelId="{7C1A1ED2-D3BA-4392-A740-F71B782B54D8}" type="presParOf" srcId="{A317762D-84C5-4AD3-A0BC-58B4FD2F6595}" destId="{A029C8C6-EF56-4045-8CFE-5D11E2107FF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Click to move the slide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0FD27D4-D725-49D1-AB70-D6E06A26692F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474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D49468A-8A41-4F1A-8234-1B5BC93DB264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350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0FD27D4-D725-49D1-AB70-D6E06A26692F}" type="slidenum">
              <a:rPr lang="en-IN" sz="1400" b="0" strike="noStrike" spc="-1" smtClean="0">
                <a:latin typeface="Times New Roman"/>
              </a:rPr>
              <a:t>2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881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smtClean="0"/>
              <a:t>22/9/2020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Sri Ramakrishna Institute Of Technology-Final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8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286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817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76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733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195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0373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2904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03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051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308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128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015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22/9/2020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 Ramakrishna Institute Of Technology-Final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4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077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102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222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7824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2"/>
          <p:cNvSpPr txBox="1"/>
          <p:nvPr/>
        </p:nvSpPr>
        <p:spPr>
          <a:xfrm>
            <a:off x="1461828" y="2238772"/>
            <a:ext cx="10407600" cy="3880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25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9600" b="1" u="sng" strike="noStrike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IN" sz="9600" b="1" u="sng" strike="noStrike" spc="-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9600" b="1" u="sng" strike="noStrike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9600" b="1" strike="noStrike" spc="-1" dirty="0">
                <a:solidFill>
                  <a:srgbClr val="FF0000"/>
                </a:solidFill>
                <a:latin typeface="Times New Roman"/>
              </a:rPr>
              <a:t>         </a:t>
            </a:r>
            <a:endParaRPr lang="en-US" sz="9600" b="0" strike="noStrike" spc="-1" dirty="0">
              <a:solidFill>
                <a:srgbClr val="404040"/>
              </a:solid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7600" b="1" strike="noStrike" spc="300" dirty="0">
                <a:solidFill>
                  <a:srgbClr val="002164"/>
                </a:solidFill>
                <a:effectLst>
                  <a:outerShdw blurRad="63500" dist="127000" dir="2700000" algn="tl" rotWithShape="0">
                    <a:srgbClr val="00D694"/>
                  </a:outerShdw>
                </a:effectLst>
                <a:latin typeface="Russo One" panose="02000503050000020004" pitchFamily="2" charset="0"/>
                <a:ea typeface="Open Sans" panose="020B0606030504020204" pitchFamily="34" charset="0"/>
                <a:cs typeface="Courier New" panose="02070309020205020404" pitchFamily="49" charset="0"/>
              </a:rPr>
              <a:t>Web Server </a:t>
            </a:r>
            <a:r>
              <a:rPr lang="en-IN" sz="17600" b="1" strike="noStrike" spc="300" dirty="0" smtClean="0">
                <a:solidFill>
                  <a:srgbClr val="002164"/>
                </a:solidFill>
                <a:effectLst>
                  <a:outerShdw blurRad="63500" dist="127000" dir="2700000" algn="tl" rotWithShape="0">
                    <a:srgbClr val="00D694"/>
                  </a:outerShdw>
                </a:effectLst>
                <a:latin typeface="Russo One" panose="02000503050000020004" pitchFamily="2" charset="0"/>
                <a:ea typeface="Open Sans" panose="020B0606030504020204" pitchFamily="34" charset="0"/>
                <a:cs typeface="Courier New" panose="02070309020205020404" pitchFamily="49" charset="0"/>
              </a:rPr>
              <a:t>Log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7600" b="1" strike="noStrike" spc="300" dirty="0" smtClean="0">
                <a:solidFill>
                  <a:srgbClr val="002164"/>
                </a:solidFill>
                <a:effectLst>
                  <a:outerShdw blurRad="63500" dist="127000" dir="2700000" algn="tl" rotWithShape="0">
                    <a:srgbClr val="00D694"/>
                  </a:outerShdw>
                </a:effectLst>
                <a:latin typeface="Russo One" panose="02000503050000020004" pitchFamily="2" charset="0"/>
                <a:ea typeface="Open Sans" panose="020B0606030504020204" pitchFamily="34" charset="0"/>
                <a:cs typeface="Courier New" panose="02070309020205020404" pitchFamily="49" charset="0"/>
              </a:rPr>
              <a:t>Analysis System</a:t>
            </a:r>
            <a:endParaRPr lang="en-US" sz="17600" b="1" strike="noStrike" spc="300" dirty="0" smtClean="0">
              <a:solidFill>
                <a:srgbClr val="002164"/>
              </a:solidFill>
              <a:effectLst>
                <a:outerShdw blurRad="63500" dist="127000" dir="2700000" algn="tl" rotWithShape="0">
                  <a:srgbClr val="00D694"/>
                </a:outerShdw>
              </a:effectLst>
              <a:latin typeface="Russo One" panose="02000503050000020004" pitchFamily="2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r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9600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5820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5820" b="1" strike="noStrike" spc="-1" dirty="0" smtClean="0">
                <a:solidFill>
                  <a:srgbClr val="404040"/>
                </a:solidFill>
                <a:latin typeface="Times New Roman"/>
              </a:rPr>
              <a:t>   </a:t>
            </a:r>
            <a:r>
              <a:rPr lang="en-US" sz="5820" b="1" strike="noStrike" spc="-1" dirty="0" smtClean="0">
                <a:solidFill>
                  <a:srgbClr val="404040"/>
                </a:solidFill>
                <a:latin typeface="Times New Roman"/>
                <a:ea typeface="Microsoft YaHei UI"/>
              </a:rPr>
              <a:t> </a:t>
            </a:r>
            <a:endParaRPr lang="en-US" sz="582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5400" b="0" strike="noStrike" spc="-1" dirty="0">
                <a:solidFill>
                  <a:srgbClr val="404040"/>
                </a:solidFill>
                <a:latin typeface="Times New Roman"/>
                <a:ea typeface="Microsoft YaHei UI"/>
              </a:rPr>
              <a:t>         </a:t>
            </a:r>
            <a:endParaRPr lang="en-US" sz="5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5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000" b="1" strike="noStrike" spc="-1" dirty="0">
                <a:solidFill>
                  <a:srgbClr val="404040"/>
                </a:solidFill>
                <a:latin typeface="Trebuchet MS"/>
                <a:ea typeface="Microsoft YaHei UI"/>
              </a:rPr>
              <a:t>         </a:t>
            </a:r>
            <a:r>
              <a:rPr dirty="0"/>
              <a:t/>
            </a:r>
            <a:br>
              <a:rPr dirty="0"/>
            </a:br>
            <a:endParaRPr lang="en-US" sz="30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1714680" y="2848680"/>
            <a:ext cx="227304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1"/>
          <p:cNvGrpSpPr/>
          <p:nvPr/>
        </p:nvGrpSpPr>
        <p:grpSpPr>
          <a:xfrm>
            <a:off x="1958919" y="361440"/>
            <a:ext cx="9658479" cy="1681058"/>
            <a:chOff x="1427829" y="361440"/>
            <a:chExt cx="9658479" cy="1681058"/>
          </a:xfrm>
        </p:grpSpPr>
        <p:pic>
          <p:nvPicPr>
            <p:cNvPr id="170" name="Picture 7" descr="srit emblem"/>
            <p:cNvPicPr/>
            <p:nvPr/>
          </p:nvPicPr>
          <p:blipFill rotWithShape="1">
            <a:blip r:embed="rId4"/>
            <a:srcRect l="8144" t="4505" r="6043" b="9167"/>
            <a:stretch/>
          </p:blipFill>
          <p:spPr>
            <a:xfrm>
              <a:off x="1427829" y="686050"/>
              <a:ext cx="1030514" cy="1175657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3" name="image3.png"/>
            <p:cNvPicPr/>
            <p:nvPr/>
          </p:nvPicPr>
          <p:blipFill>
            <a:blip r:embed="rId5"/>
            <a:stretch/>
          </p:blipFill>
          <p:spPr>
            <a:xfrm>
              <a:off x="9884239" y="670008"/>
              <a:ext cx="1202069" cy="1286257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4" name="CustomShape 7"/>
            <p:cNvSpPr/>
            <p:nvPr/>
          </p:nvSpPr>
          <p:spPr>
            <a:xfrm>
              <a:off x="2055262" y="361440"/>
              <a:ext cx="8308440" cy="168105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SRI RAMAKRISHNA INSTITUTE OF TECHNOLOGY, COIMBATORE-10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(An Autonomous Institution)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(Educational Service: SNR Sons Charitable Trust)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i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(Accredited by NAAC with ‘A’ Grade &amp; NBA)</a:t>
              </a:r>
              <a:r>
                <a:rPr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i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(Approved by AICTE, New Delhi  and permanently Affiliated to Anna University, Chennai</a:t>
              </a:r>
              <a:r>
                <a:rPr lang="en-US" sz="1600" i="1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)</a:t>
              </a:r>
            </a:p>
            <a:p>
              <a:pPr algn="ctr">
                <a:lnSpc>
                  <a:spcPts val="1400"/>
                </a:lnSpc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b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Department of Computer Science and </a:t>
              </a:r>
              <a:r>
                <a:rPr lang="en-US" b="1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Engineering</a:t>
              </a:r>
              <a:endParaRPr lang="en-IN" sz="20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5" name="TextShape 8"/>
          <p:cNvSpPr txBox="1"/>
          <p:nvPr/>
        </p:nvSpPr>
        <p:spPr>
          <a:xfrm>
            <a:off x="9823320" y="62953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084537C-6F1E-4364-975A-BAA953BAF768}" type="slidenum">
              <a:rPr lang="en-US" sz="1100" b="0" strike="noStrike" spc="-1">
                <a:solidFill>
                  <a:srgbClr val="0D79CA"/>
                </a:solidFill>
                <a:latin typeface="Trebuchet MS"/>
              </a:rPr>
              <a:t>1</a:t>
            </a:fld>
            <a:endParaRPr lang="en-IN" sz="1100" b="0" strike="noStrike" spc="-1">
              <a:latin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38367" y="4075220"/>
            <a:ext cx="9233759" cy="2605413"/>
            <a:chOff x="1432164" y="4113630"/>
            <a:chExt cx="9233759" cy="2605413"/>
          </a:xfrm>
        </p:grpSpPr>
        <p:sp>
          <p:nvSpPr>
            <p:cNvPr id="14" name="CustomShape 6"/>
            <p:cNvSpPr/>
            <p:nvPr/>
          </p:nvSpPr>
          <p:spPr>
            <a:xfrm>
              <a:off x="6529163" y="4113630"/>
              <a:ext cx="4136760" cy="260541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250000"/>
                </a:lnSpc>
                <a:tabLst>
                  <a:tab pos="0" algn="l"/>
                </a:tabLst>
              </a:pPr>
              <a:r>
                <a:rPr lang="en-US" sz="2000" b="1" u="sng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Presented</a:t>
              </a:r>
              <a:r>
                <a:rPr lang="en-US" sz="2000" b="1" u="sng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 </a:t>
              </a:r>
              <a:r>
                <a:rPr lang="en-US" sz="2000" b="1" u="sng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by</a:t>
              </a:r>
              <a:r>
                <a:rPr lang="en-US" sz="2000" b="1" u="sng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:</a:t>
              </a:r>
              <a:endParaRPr lang="en-IN" sz="2000" b="0" u="sng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Vijaykrishnaa S – 1702128</a:t>
              </a: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,</a:t>
              </a:r>
              <a:endParaRPr lang="en-IN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Santhosh Kumar P – 1702106,</a:t>
              </a:r>
            </a:p>
            <a:p>
              <a:pPr algn="r"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Praveen K – 1702082.</a:t>
              </a:r>
              <a:endParaRPr lang="en-IN" sz="1600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Times New Roman"/>
                  <a:ea typeface="Microsoft YaHei UI"/>
                </a:rPr>
                <a:t>         </a:t>
              </a:r>
              <a:endParaRPr lang="en-IN" sz="1200" b="0" strike="noStrike" spc="-1" dirty="0">
                <a:latin typeface="Arial"/>
              </a:endParaRPr>
            </a:p>
            <a:p>
              <a:pPr>
                <a:lnSpc>
                  <a:spcPct val="120000"/>
                </a:lnSpc>
                <a:tabLst>
                  <a:tab pos="0" algn="l"/>
                </a:tabLst>
              </a:pPr>
              <a:endParaRPr lang="en-IN" sz="1200" b="0" strike="noStrike" spc="-1" dirty="0">
                <a:latin typeface="Arial"/>
              </a:endParaRPr>
            </a:p>
          </p:txBody>
        </p:sp>
        <p:sp>
          <p:nvSpPr>
            <p:cNvPr id="172" name="CustomShape 6"/>
            <p:cNvSpPr/>
            <p:nvPr/>
          </p:nvSpPr>
          <p:spPr>
            <a:xfrm>
              <a:off x="1432164" y="4113630"/>
              <a:ext cx="4136760" cy="260541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250000"/>
                </a:lnSpc>
                <a:tabLst>
                  <a:tab pos="0" algn="l"/>
                </a:tabLst>
              </a:pPr>
              <a:r>
                <a:rPr lang="en-US" sz="2000" b="1" u="sng" strike="noStrike" spc="-1" dirty="0">
                  <a:ln w="3175"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Guided by</a:t>
              </a:r>
              <a:r>
                <a:rPr lang="en-US" sz="2000" b="1" u="sng" strike="noStrike" spc="-1" dirty="0" smtClean="0">
                  <a:ln w="3175"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:</a:t>
              </a:r>
              <a:endParaRPr lang="en-IN" sz="2000" b="0" u="sng" strike="noStrike" spc="-1" dirty="0">
                <a:ln w="3175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Mr. Jim Mathew Philip,</a:t>
              </a:r>
              <a:endParaRPr lang="en-IN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Assistant </a:t>
              </a: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Professor</a:t>
              </a:r>
              <a:r>
                <a:rPr lang="en-IN" b="1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(Selection Grade),</a:t>
              </a:r>
              <a:endParaRPr lang="en-IN" b="1" strike="noStrike" spc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CSE.</a:t>
              </a:r>
              <a:endParaRPr lang="en-IN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Times New Roman"/>
                  <a:ea typeface="Microsoft YaHei UI"/>
                </a:rPr>
                <a:t>         </a:t>
              </a:r>
              <a:endParaRPr lang="en-IN" sz="1200" b="0" strike="noStrike" spc="-1" dirty="0">
                <a:latin typeface="Arial"/>
              </a:endParaRPr>
            </a:p>
            <a:p>
              <a:pPr>
                <a:lnSpc>
                  <a:spcPct val="120000"/>
                </a:lnSpc>
                <a:tabLst>
                  <a:tab pos="0" algn="l"/>
                </a:tabLst>
              </a:pPr>
              <a:endParaRPr lang="en-IN" sz="1200" b="0" strike="noStrike" spc="-1" dirty="0">
                <a:latin typeface="Arial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58919" y="6413366"/>
            <a:ext cx="5124886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Sri Ramakrishna Institute Of Technology-Final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795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OUTPUT 1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" t="6229" r="50196" b="33572"/>
          <a:stretch/>
        </p:blipFill>
        <p:spPr>
          <a:xfrm>
            <a:off x="2472531" y="1631365"/>
            <a:ext cx="7243761" cy="45739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3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492874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10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64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795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OUTPUT 1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9772" r="44102" b="15191"/>
          <a:stretch/>
        </p:blipFill>
        <p:spPr>
          <a:xfrm>
            <a:off x="2572543" y="1300164"/>
            <a:ext cx="7043738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3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443664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11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6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351" y="2255629"/>
            <a:ext cx="4105792" cy="2346742"/>
          </a:xfrm>
        </p:spPr>
        <p:txBody>
          <a:bodyPr>
            <a:normAutofit/>
          </a:bodyPr>
          <a:lstStyle/>
          <a:p>
            <a:pPr algn="ctr"/>
            <a:r>
              <a:rPr lang="en-IN" sz="48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Thank</a:t>
            </a:r>
            <a:br>
              <a:rPr lang="en-IN" sz="48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</a:br>
            <a:r>
              <a:rPr lang="en-IN" sz="48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you!</a:t>
            </a:r>
            <a:endParaRPr lang="en-IN" sz="4800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5340" y="4714875"/>
            <a:ext cx="992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Project’s GitHub Link: https://github.com/Santhosh-23mj/LogaLyzer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5340" y="6382429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dirty="0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14064" y="6382428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12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58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351" y="2255629"/>
            <a:ext cx="4105792" cy="2346742"/>
          </a:xfrm>
        </p:spPr>
        <p:txBody>
          <a:bodyPr>
            <a:normAutofit/>
          </a:bodyPr>
          <a:lstStyle/>
          <a:p>
            <a:pPr algn="ctr"/>
            <a:r>
              <a:rPr lang="en-IN" sz="44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IN  PROGRESS…</a:t>
            </a:r>
            <a:endParaRPr lang="en-IN" sz="4400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41424" y="6354762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4896" y="6354761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13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191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Introduction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8540"/>
            <a:ext cx="9905999" cy="4383923"/>
          </a:xfrm>
        </p:spPr>
        <p:txBody>
          <a:bodyPr>
            <a:normAutofit fontScale="77500" lnSpcReduction="20000"/>
          </a:bodyPr>
          <a:lstStyle/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digital era, </a:t>
            </a:r>
            <a:r>
              <a:rPr lang="en-US" b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everywhere and huge</a:t>
            </a:r>
            <a:endParaRPr lang="en-US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carry the most important pieces of information for </a:t>
            </a:r>
            <a:r>
              <a:rPr lang="en-US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troubleshooting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if it is a problem.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it is a Security Incident, logs are the primary focus for </a:t>
            </a:r>
            <a:r>
              <a:rPr lang="en-US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Incident Response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contain a large amount of information depending on the system being logged.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growth of </a:t>
            </a:r>
            <a:r>
              <a:rPr lang="en-US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Applications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there is huge need to log all events happening in the web application.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growth of internet connected systems, it is difficult for us to look up the entire log file manually.</a:t>
            </a:r>
          </a:p>
          <a:p>
            <a:pPr algn="just">
              <a:spcAft>
                <a:spcPts val="600"/>
              </a:spcAft>
            </a:pP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646906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6326198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2</a:t>
            </a:fld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696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ABSTRACT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0154"/>
            <a:ext cx="9905999" cy="4175376"/>
          </a:xfrm>
        </p:spPr>
        <p:txBody>
          <a:bodyPr>
            <a:normAutofit/>
          </a:bodyPr>
          <a:lstStyle/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z="2200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project is based on analysis of Log files from web servers.</a:t>
            </a:r>
            <a:endParaRPr lang="en-US" sz="2200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z="2200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files from the web servers are fed as input to the system and it reads the entire log file and things are visually summarised using graphs.</a:t>
            </a:r>
            <a:endParaRPr lang="en-US" sz="2200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z="2200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information showed visually are IP and their counts, Request method and their counts, User-Agents used, files and their frequency of access.</a:t>
            </a:r>
            <a:endParaRPr lang="en-US" sz="2200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z="2200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this output wide variety of tasks can be done further, like analysing User-Agents and provide more features</a:t>
            </a:r>
            <a:r>
              <a:rPr lang="en-IN" sz="22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200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2" y="6354763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172200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3</a:t>
            </a:fld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0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869" y="409975"/>
            <a:ext cx="9905998" cy="1478570"/>
          </a:xfrm>
        </p:spPr>
        <p:txBody>
          <a:bodyPr/>
          <a:lstStyle/>
          <a:p>
            <a:r>
              <a:rPr lang="en-IN" sz="35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LITERATURE SURVEY</a:t>
            </a:r>
            <a:endParaRPr lang="en-IN" sz="3500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302819"/>
              </p:ext>
            </p:extLst>
          </p:nvPr>
        </p:nvGraphicFramePr>
        <p:xfrm>
          <a:off x="1237338" y="1717084"/>
          <a:ext cx="10060235" cy="436132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12047"/>
                <a:gridCol w="2012047"/>
                <a:gridCol w="2012047"/>
                <a:gridCol w="2012047"/>
                <a:gridCol w="2012047"/>
              </a:tblGrid>
              <a:tr h="12975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S.</a:t>
                      </a:r>
                      <a:r>
                        <a:rPr lang="en-IN" sz="2000" baseline="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 NO.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NAME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TECHNIQUES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MERITS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n w="3175">
                            <a:noFill/>
                            <a:prstDash val="sysDot"/>
                          </a:ln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FUTURE WORK</a:t>
                      </a:r>
                      <a:endParaRPr lang="en-IN" sz="2100" dirty="0">
                        <a:ln w="3175">
                          <a:noFill/>
                          <a:prstDash val="sysDot"/>
                        </a:ln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</a:tr>
              <a:tr h="1600744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IN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Analysis of Web Site Using Web</a:t>
                      </a:r>
                      <a:r>
                        <a:rPr lang="en-IN" sz="1800" b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Log Expert Tool Based on Web Data Mining.</a:t>
                      </a:r>
                      <a:endParaRPr lang="en-IN" sz="1800" b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Web mining, Web Access Logs,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Log Files, Analysing.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Determination of System Error,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Helps improving Terms and Policies.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Effective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improvement of the Algorithm.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  <a:tr h="12975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IN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Web Usage Pattern Analysis</a:t>
                      </a:r>
                      <a:r>
                        <a:rPr lang="en-IN" b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Through Web Logs: A Review.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Web usage pattern, Web server log, Knowledge extraction.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Discovering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hidden patterns, identifying non-human users(bots).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Measures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to improve popularity using recommendations system.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26869" y="6354763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1778" y="6354762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4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526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693046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EXISTING SYSTEM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71616"/>
            <a:ext cx="9905999" cy="4175376"/>
          </a:xfrm>
        </p:spPr>
        <p:txBody>
          <a:bodyPr>
            <a:normAutofit/>
          </a:bodyPr>
          <a:lstStyle/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Existing System contains the methods to analyse the log for number of visitors, errors in the system,  getting user reports to check for bots, etc.</a:t>
            </a: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cannot see an effective GUI in the existing project.</a:t>
            </a:r>
            <a:endParaRPr lang="en-US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2" y="6346992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40490" y="6346991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5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728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693046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PROPOSED SYSTEM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71616"/>
            <a:ext cx="9905999" cy="4175376"/>
          </a:xfrm>
        </p:spPr>
        <p:txBody>
          <a:bodyPr>
            <a:normAutofit/>
          </a:bodyPr>
          <a:lstStyle/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Along with the features if the existing system, we are trying to give more user friendly visualisations.</a:t>
            </a: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can be done with the help of good GUI system in the project.</a:t>
            </a: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also trying to improve the output graphs for easier understanding.</a:t>
            </a:r>
            <a:endParaRPr lang="en-US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2" y="6346992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40490" y="6346991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6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649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SYSTEM ARCHITECTURE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09273" y="409970"/>
          <a:ext cx="13907065" cy="775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9273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04658" y="6310312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7</a:t>
            </a:fld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90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ACTIVITY DIAGRAM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9273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04658" y="6310312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8</a:t>
            </a:fld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55538" y="2114548"/>
            <a:ext cx="428422" cy="425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>
            <a:stCxn id="7" idx="6"/>
            <a:endCxn id="18" idx="1"/>
          </p:cNvCxnSpPr>
          <p:nvPr/>
        </p:nvCxnSpPr>
        <p:spPr>
          <a:xfrm>
            <a:off x="1483960" y="2327273"/>
            <a:ext cx="1266308" cy="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750268" y="1998434"/>
            <a:ext cx="1915886" cy="657679"/>
          </a:xfrm>
          <a:prstGeom prst="roundRect">
            <a:avLst>
              <a:gd name="adj" fmla="val 29908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Launch App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2" name="Straight Arrow Connector 21"/>
          <p:cNvCxnSpPr>
            <a:stCxn id="18" idx="3"/>
            <a:endCxn id="25" idx="1"/>
          </p:cNvCxnSpPr>
          <p:nvPr/>
        </p:nvCxnSpPr>
        <p:spPr>
          <a:xfrm>
            <a:off x="4666154" y="2327274"/>
            <a:ext cx="1266308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932462" y="1998434"/>
            <a:ext cx="1973943" cy="657679"/>
          </a:xfrm>
          <a:prstGeom prst="roundRect">
            <a:avLst>
              <a:gd name="adj" fmla="val 29908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Log File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8" name="Straight Arrow Connector 27"/>
          <p:cNvCxnSpPr>
            <a:stCxn id="25" idx="3"/>
            <a:endCxn id="37" idx="1"/>
          </p:cNvCxnSpPr>
          <p:nvPr/>
        </p:nvCxnSpPr>
        <p:spPr>
          <a:xfrm>
            <a:off x="7906405" y="2327274"/>
            <a:ext cx="1266308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172713" y="1998434"/>
            <a:ext cx="1973943" cy="657679"/>
          </a:xfrm>
          <a:prstGeom prst="roundRect">
            <a:avLst>
              <a:gd name="adj" fmla="val 29908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Log File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172712" y="3825533"/>
            <a:ext cx="1973943" cy="657679"/>
          </a:xfrm>
          <a:prstGeom prst="roundRect">
            <a:avLst>
              <a:gd name="adj" fmla="val 29908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Output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0" name="Straight Arrow Connector 39"/>
          <p:cNvCxnSpPr>
            <a:stCxn id="37" idx="2"/>
            <a:endCxn id="39" idx="0"/>
          </p:cNvCxnSpPr>
          <p:nvPr/>
        </p:nvCxnSpPr>
        <p:spPr>
          <a:xfrm flipH="1">
            <a:off x="10159684" y="2656113"/>
            <a:ext cx="1" cy="116942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1"/>
            <a:endCxn id="50" idx="2"/>
          </p:cNvCxnSpPr>
          <p:nvPr/>
        </p:nvCxnSpPr>
        <p:spPr>
          <a:xfrm flipH="1" flipV="1">
            <a:off x="8663770" y="4134124"/>
            <a:ext cx="508942" cy="20249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932461" y="3825531"/>
            <a:ext cx="1973943" cy="657679"/>
          </a:xfrm>
          <a:prstGeom prst="roundRect">
            <a:avLst>
              <a:gd name="adj" fmla="val 29908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Export Output</a:t>
            </a:r>
            <a:endParaRPr lang="en-IN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Diagonal Stripe 49"/>
          <p:cNvSpPr/>
          <p:nvPr/>
        </p:nvSpPr>
        <p:spPr>
          <a:xfrm rot="7851648">
            <a:off x="8108341" y="3798877"/>
            <a:ext cx="792933" cy="710985"/>
          </a:xfrm>
          <a:prstGeom prst="diagStripe">
            <a:avLst>
              <a:gd name="adj" fmla="val 699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50" idx="0"/>
            <a:endCxn id="48" idx="3"/>
          </p:cNvCxnSpPr>
          <p:nvPr/>
        </p:nvCxnSpPr>
        <p:spPr>
          <a:xfrm flipH="1">
            <a:off x="7906404" y="4154370"/>
            <a:ext cx="598403" cy="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721239" y="3832532"/>
            <a:ext cx="1973943" cy="657679"/>
          </a:xfrm>
          <a:prstGeom prst="roundRect">
            <a:avLst>
              <a:gd name="adj" fmla="val 29908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another Log File</a:t>
            </a:r>
            <a:endParaRPr lang="en-IN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5" name="Straight Arrow Connector 64"/>
          <p:cNvCxnSpPr>
            <a:stCxn id="48" idx="1"/>
            <a:endCxn id="64" idx="3"/>
          </p:cNvCxnSpPr>
          <p:nvPr/>
        </p:nvCxnSpPr>
        <p:spPr>
          <a:xfrm flipH="1">
            <a:off x="4695182" y="4154371"/>
            <a:ext cx="1237279" cy="700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1"/>
            <a:endCxn id="70" idx="6"/>
          </p:cNvCxnSpPr>
          <p:nvPr/>
        </p:nvCxnSpPr>
        <p:spPr>
          <a:xfrm flipH="1">
            <a:off x="1483960" y="4161372"/>
            <a:ext cx="1237279" cy="7002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055538" y="3955649"/>
            <a:ext cx="428422" cy="425450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Elbow Connector 74"/>
          <p:cNvCxnSpPr>
            <a:stCxn id="50" idx="0"/>
          </p:cNvCxnSpPr>
          <p:nvPr/>
        </p:nvCxnSpPr>
        <p:spPr>
          <a:xfrm rot="5400000" flipH="1">
            <a:off x="6793269" y="2442833"/>
            <a:ext cx="850731" cy="2572344"/>
          </a:xfrm>
          <a:prstGeom prst="bentConnector4">
            <a:avLst>
              <a:gd name="adj1" fmla="val 25137"/>
              <a:gd name="adj2" fmla="val 16425"/>
            </a:avLst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64" idx="3"/>
          </p:cNvCxnSpPr>
          <p:nvPr/>
        </p:nvCxnSpPr>
        <p:spPr>
          <a:xfrm rot="10800000" flipV="1">
            <a:off x="4695183" y="3303638"/>
            <a:ext cx="1265659" cy="85773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4" idx="0"/>
            <a:endCxn id="25" idx="2"/>
          </p:cNvCxnSpPr>
          <p:nvPr/>
        </p:nvCxnSpPr>
        <p:spPr>
          <a:xfrm rot="5400000" flipH="1" flipV="1">
            <a:off x="4725613" y="1638712"/>
            <a:ext cx="1176419" cy="3211223"/>
          </a:xfrm>
          <a:prstGeom prst="bentConnector3">
            <a:avLst>
              <a:gd name="adj1" fmla="val 75504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8" idx="2"/>
            <a:endCxn id="70" idx="4"/>
          </p:cNvCxnSpPr>
          <p:nvPr/>
        </p:nvCxnSpPr>
        <p:spPr>
          <a:xfrm rot="5400000" flipH="1">
            <a:off x="4043535" y="1607313"/>
            <a:ext cx="102111" cy="5649684"/>
          </a:xfrm>
          <a:prstGeom prst="bentConnector3">
            <a:avLst>
              <a:gd name="adj1" fmla="val -536589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7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795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MODULES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74189"/>
            <a:ext cx="10174288" cy="5069473"/>
          </a:xfrm>
        </p:spPr>
        <p:txBody>
          <a:bodyPr>
            <a:normAutofit fontScale="92500" lnSpcReduction="10000"/>
          </a:bodyPr>
          <a:lstStyle/>
          <a:p>
            <a:pPr marL="108000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Module: </a:t>
            </a:r>
            <a:endParaRPr lang="en-US" spc="-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022400" lvl="2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module consists of imports of all other modules, and it does the launch of the GUI application. (</a:t>
            </a:r>
            <a:r>
              <a:rPr lang="en-US" sz="1900" b="1" i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main.py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08000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Front End GUI Module:</a:t>
            </a:r>
          </a:p>
          <a:p>
            <a:pPr marL="1022400" lvl="2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Front End module has all the GUI handling parts like initiating the window, accessing and transferring controls over the processes, etc. (</a:t>
            </a:r>
            <a:r>
              <a:rPr lang="en-US" sz="1900" b="1" i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frontEndGUI.py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08000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Log Analyzing Module:</a:t>
            </a:r>
          </a:p>
          <a:p>
            <a:pPr marL="1022400" lvl="2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Log Analyzing module has the most fundamental part of the program – analyzing and segregating information about the web server log. (</a:t>
            </a:r>
            <a:r>
              <a:rPr lang="en-US" sz="1900" b="1" i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logaLyzer.py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08000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Output Generator Module: </a:t>
            </a:r>
          </a:p>
          <a:p>
            <a:pPr marL="1022400" lvl="2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Lastly, the Graph Generator module helps visualize the segregated data with help of graphs. (</a:t>
            </a:r>
            <a:r>
              <a:rPr lang="en-US" sz="1900" b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outputGenerator.py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3" y="6443662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04897" y="6297620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9</a:t>
            </a:fld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57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520</TotalTime>
  <Words>684</Words>
  <Application>Microsoft Office PowerPoint</Application>
  <PresentationFormat>Widescreen</PresentationFormat>
  <Paragraphs>113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Microsoft YaHei UI</vt:lpstr>
      <vt:lpstr>Arial</vt:lpstr>
      <vt:lpstr>Courier New</vt:lpstr>
      <vt:lpstr>DejaVu Sans</vt:lpstr>
      <vt:lpstr>Open Sans</vt:lpstr>
      <vt:lpstr>Open Sans Semibold</vt:lpstr>
      <vt:lpstr>Russo One</vt:lpstr>
      <vt:lpstr>Times New Roman</vt:lpstr>
      <vt:lpstr>Trebuchet MS</vt:lpstr>
      <vt:lpstr>Tw Cen MT</vt:lpstr>
      <vt:lpstr>Wingdings</vt:lpstr>
      <vt:lpstr>Circuit</vt:lpstr>
      <vt:lpstr>PowerPoint Presentation</vt:lpstr>
      <vt:lpstr>Introduction</vt:lpstr>
      <vt:lpstr>ABSTRACT</vt:lpstr>
      <vt:lpstr>LITERATURE SURVEY</vt:lpstr>
      <vt:lpstr>EXISTING SYSTEM</vt:lpstr>
      <vt:lpstr>PROPOSED SYSTEM</vt:lpstr>
      <vt:lpstr>SYSTEM ARCHITECTURE</vt:lpstr>
      <vt:lpstr>ACTIVITY DIAGRAM</vt:lpstr>
      <vt:lpstr>MODULES</vt:lpstr>
      <vt:lpstr>OUTPUT 1</vt:lpstr>
      <vt:lpstr>OUTPUT 1</vt:lpstr>
      <vt:lpstr>Thank you!</vt:lpstr>
      <vt:lpstr>IN  PROGRESS…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THE                    SELFGUIDENCE SMART STICK FOR                 VISUALLY IMAPIRED PERSON</dc:title>
  <dc:subject/>
  <dc:creator>Student</dc:creator>
  <dc:description/>
  <cp:lastModifiedBy>praveenmarvelkpn@outlook.com</cp:lastModifiedBy>
  <cp:revision>278</cp:revision>
  <dcterms:created xsi:type="dcterms:W3CDTF">2019-09-26T04:42:00Z</dcterms:created>
  <dcterms:modified xsi:type="dcterms:W3CDTF">2020-11-08T12:57:14Z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1033-11.2.0.9665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