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66" r:id="rId5"/>
    <p:sldId id="262" r:id="rId6"/>
    <p:sldId id="268" r:id="rId7"/>
    <p:sldId id="263" r:id="rId8"/>
    <p:sldId id="264" r:id="rId9"/>
    <p:sldId id="265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FFC901"/>
    <a:srgbClr val="6C1A00"/>
    <a:srgbClr val="58004E"/>
    <a:srgbClr val="FE9202"/>
    <a:srgbClr val="800080"/>
    <a:srgbClr val="CC0099"/>
    <a:srgbClr val="1D3A00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-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6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4079" y="2571750"/>
            <a:ext cx="7952721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143" y="4147980"/>
            <a:ext cx="7939657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EE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86585"/>
            <a:ext cx="60960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197405"/>
            <a:ext cx="609600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5" y="3287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thosh-33?tab=project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ghaidalthobaity/disease-prediction-rand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6590" y="2266340"/>
            <a:ext cx="4745916" cy="274869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sto MT" panose="02040603050505030304" pitchFamily="18" charset="0"/>
              </a:rPr>
              <a:t> </a:t>
            </a:r>
            <a:r>
              <a:rPr lang="en-US" sz="3600" dirty="0">
                <a:latin typeface="Calisto MT" panose="02040603050505030304" pitchFamily="18" charset="0"/>
              </a:rPr>
              <a:t>PML Micro Project </a:t>
            </a:r>
            <a:br>
              <a:rPr lang="en-US" sz="3600" dirty="0">
                <a:latin typeface="Calisto MT" panose="02040603050505030304" pitchFamily="18" charset="0"/>
              </a:rPr>
            </a:br>
            <a:r>
              <a:rPr lang="en-US" sz="3600" dirty="0">
                <a:latin typeface="Calisto MT" panose="02040603050505030304" pitchFamily="18" charset="0"/>
              </a:rPr>
              <a:t>Disease Prediction 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88" y="3182570"/>
            <a:ext cx="3982392" cy="1960929"/>
          </a:xfrm>
        </p:spPr>
        <p:txBody>
          <a:bodyPr>
            <a:normAutofit lnSpcReduction="10000"/>
          </a:bodyPr>
          <a:lstStyle/>
          <a:p>
            <a:endParaRPr lang="en-US" dirty="0">
              <a:latin typeface="Calisto MT" panose="02040603050505030304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Santhosh S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225229133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1 MSc Data Science</a:t>
            </a:r>
          </a:p>
          <a:p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2481-25D9-E768-9FE0-DA4553A6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840A-E747-00B4-E5FC-B7BFE206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794" y="1960930"/>
            <a:ext cx="6096000" cy="228942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sz="7200" dirty="0">
                <a:latin typeface="Calisto MT" panose="02040603050505030304" pitchFamily="18" charset="0"/>
              </a:rPr>
              <a:t>Thank you </a:t>
            </a:r>
            <a:endParaRPr lang="en-IN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8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flipH="1">
            <a:off x="2281425" y="281175"/>
            <a:ext cx="3664920" cy="725349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latin typeface="Calisto MT" panose="02040603050505030304" pitchFamily="18" charset="0"/>
              </a:rPr>
              <a:t>Outline</a:t>
            </a:r>
            <a:endParaRPr lang="en-US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39540" y="1502815"/>
            <a:ext cx="6096000" cy="290139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Background and Motivation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Existing Methodology 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Proposed Methodology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Model archive in </a:t>
            </a:r>
            <a:r>
              <a:rPr lang="en-US" sz="2400" dirty="0" err="1">
                <a:latin typeface="Calisto MT" panose="02040603050505030304" pitchFamily="18" charset="0"/>
              </a:rPr>
              <a:t>Github</a:t>
            </a:r>
            <a:endParaRPr lang="en-US" sz="2400" dirty="0">
              <a:latin typeface="Calisto MT" panose="02040603050505030304" pitchFamily="18" charset="0"/>
            </a:endParaRPr>
          </a:p>
          <a:p>
            <a:r>
              <a:rPr lang="en-US" sz="2400" dirty="0">
                <a:latin typeface="Calisto MT" panose="02040603050505030304" pitchFamily="18" charset="0"/>
              </a:rPr>
              <a:t>Evaluation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Conclusion</a:t>
            </a:r>
          </a:p>
          <a:p>
            <a:r>
              <a:rPr lang="en-US" sz="2400" dirty="0" err="1">
                <a:latin typeface="Calisto MT" panose="02040603050505030304" pitchFamily="18" charset="0"/>
              </a:rPr>
              <a:t>Referance</a:t>
            </a:r>
            <a:endParaRPr lang="en-US" sz="2400" dirty="0">
              <a:latin typeface="Calisto MT" panose="0204060305050503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A6EE-E165-7C22-DF10-3442DC72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310" y="128470"/>
            <a:ext cx="6096000" cy="57264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Calisto MT" panose="02040603050505030304" pitchFamily="18" charset="0"/>
              </a:rPr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1D0D-27A9-C177-1D61-B73D03B0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130" y="904734"/>
            <a:ext cx="6401410" cy="4123035"/>
          </a:xfrm>
        </p:spPr>
        <p:txBody>
          <a:bodyPr>
            <a:normAutofit fontScale="92500"/>
          </a:bodyPr>
          <a:lstStyle/>
          <a:p>
            <a:r>
              <a:rPr lang="en-US" sz="2400" b="0" i="0" dirty="0">
                <a:effectLst/>
                <a:latin typeface="Calisto MT" panose="02040603050505030304" pitchFamily="18" charset="0"/>
              </a:rPr>
              <a:t>Disease prediction is an important area of research that aims to identify the risk of a person developing a particular disease. Early identification of such risks can facilitate timely intervention and lead to improved patient outcomes</a:t>
            </a:r>
          </a:p>
          <a:p>
            <a:pPr marL="0" indent="0">
              <a:buNone/>
            </a:pPr>
            <a:endParaRPr lang="en-US" sz="2400" dirty="0">
              <a:latin typeface="Calisto MT" panose="02040603050505030304" pitchFamily="18" charset="0"/>
            </a:endParaRPr>
          </a:p>
          <a:p>
            <a:r>
              <a:rPr lang="en-IN" sz="2400" dirty="0">
                <a:latin typeface="Calisto MT" panose="02040603050505030304" pitchFamily="18" charset="0"/>
              </a:rPr>
              <a:t>The important motivation of disease prediction model is </a:t>
            </a:r>
            <a:r>
              <a:rPr lang="en-US" sz="2400" b="0" i="0" dirty="0">
                <a:effectLst/>
                <a:latin typeface="Calisto MT" panose="02040603050505030304" pitchFamily="18" charset="0"/>
              </a:rPr>
              <a:t>early detection and treatment of diseases, ultimately improving patient outcomes and reducing healthcare costs.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5C94-ABFB-D074-43D2-A8016E09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310" y="281175"/>
            <a:ext cx="6096000" cy="57264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Calisto MT" panose="02040603050505030304" pitchFamily="18" charset="0"/>
              </a:rPr>
              <a:t>Existing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6CD6-CD90-168D-3DA2-3F44DF1CB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044700"/>
            <a:ext cx="6096000" cy="3511061"/>
          </a:xfrm>
        </p:spPr>
        <p:txBody>
          <a:bodyPr/>
          <a:lstStyle/>
          <a:p>
            <a:r>
              <a:rPr lang="en-IN" dirty="0">
                <a:latin typeface="Calisto MT" panose="02040603050505030304" pitchFamily="18" charset="0"/>
              </a:rPr>
              <a:t>They already used Random forest Classifier  for this disease prediction.</a:t>
            </a:r>
          </a:p>
          <a:p>
            <a:r>
              <a:rPr lang="en-IN" dirty="0">
                <a:latin typeface="Calisto MT" panose="02040603050505030304" pitchFamily="18" charset="0"/>
              </a:rPr>
              <a:t>RFC is one of the powerful Machine Learning model but it also have some disadvantages .</a:t>
            </a:r>
          </a:p>
          <a:p>
            <a:r>
              <a:rPr lang="en-IN" dirty="0">
                <a:latin typeface="Calisto MT" panose="02040603050505030304" pitchFamily="18" charset="0"/>
              </a:rPr>
              <a:t>One of the important disadvantages of RAC is Overfitting.</a:t>
            </a:r>
          </a:p>
        </p:txBody>
      </p:sp>
    </p:spTree>
    <p:extLst>
      <p:ext uri="{BB962C8B-B14F-4D97-AF65-F5344CB8AC3E}">
        <p14:creationId xmlns:p14="http://schemas.microsoft.com/office/powerpoint/2010/main" val="116160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088B-9A7C-F0FE-AF44-05C2CF09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05" y="116646"/>
            <a:ext cx="6096000" cy="57264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Calisto MT" panose="02040603050505030304" pitchFamily="18" charset="0"/>
              </a:rPr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C48B-BFD4-26A3-CCE5-F8E9A119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891995"/>
            <a:ext cx="6248705" cy="4123035"/>
          </a:xfrm>
        </p:spPr>
        <p:txBody>
          <a:bodyPr/>
          <a:lstStyle/>
          <a:p>
            <a:r>
              <a:rPr lang="en-IN" dirty="0">
                <a:latin typeface="Calisto MT" panose="02040603050505030304" pitchFamily="18" charset="0"/>
              </a:rPr>
              <a:t>We used Support Vector Classifier (SVC) for the disease prediction.</a:t>
            </a:r>
          </a:p>
          <a:p>
            <a:r>
              <a:rPr lang="en-US" b="0" i="0" dirty="0">
                <a:effectLst/>
                <a:latin typeface="Calisto MT" panose="02040603050505030304" pitchFamily="18" charset="0"/>
              </a:rPr>
              <a:t>SVMs are effective in high-dimensional spaces, which makes them ideal for data sets with a large number of features.</a:t>
            </a:r>
            <a:endParaRPr lang="en-IN" dirty="0">
              <a:latin typeface="Calisto MT" panose="02040603050505030304" pitchFamily="18" charset="0"/>
            </a:endParaRPr>
          </a:p>
          <a:p>
            <a:pPr marL="0" indent="0">
              <a:buNone/>
            </a:pPr>
            <a:endParaRPr lang="en-IN" dirty="0">
              <a:latin typeface="Calisto MT" panose="02040603050505030304" pitchFamily="18" charset="0"/>
            </a:endParaRPr>
          </a:p>
          <a:p>
            <a:endParaRPr lang="en-IN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70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35ED-ACD1-717A-D8AA-A1CD1444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Calisto MT" panose="02040603050505030304" pitchFamily="18" charset="0"/>
              </a:rPr>
              <a:t>Evaluation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C1B2D0E-8987-161A-12EB-5DAEE2071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587816"/>
              </p:ext>
            </p:extLst>
          </p:nvPr>
        </p:nvGraphicFramePr>
        <p:xfrm>
          <a:off x="2313497" y="1655520"/>
          <a:ext cx="6405374" cy="15849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63111">
                  <a:extLst>
                    <a:ext uri="{9D8B030D-6E8A-4147-A177-3AD203B41FA5}">
                      <a16:colId xmlns:a16="http://schemas.microsoft.com/office/drawing/2014/main" val="427272277"/>
                    </a:ext>
                  </a:extLst>
                </a:gridCol>
                <a:gridCol w="1283639">
                  <a:extLst>
                    <a:ext uri="{9D8B030D-6E8A-4147-A177-3AD203B41FA5}">
                      <a16:colId xmlns:a16="http://schemas.microsoft.com/office/drawing/2014/main" val="315877369"/>
                    </a:ext>
                  </a:extLst>
                </a:gridCol>
                <a:gridCol w="1444093">
                  <a:extLst>
                    <a:ext uri="{9D8B030D-6E8A-4147-A177-3AD203B41FA5}">
                      <a16:colId xmlns:a16="http://schemas.microsoft.com/office/drawing/2014/main" val="3519664336"/>
                    </a:ext>
                  </a:extLst>
                </a:gridCol>
                <a:gridCol w="1114531">
                  <a:extLst>
                    <a:ext uri="{9D8B030D-6E8A-4147-A177-3AD203B41FA5}">
                      <a16:colId xmlns:a16="http://schemas.microsoft.com/office/drawing/2014/main" val="3909549225"/>
                    </a:ext>
                  </a:extLst>
                </a:gridCol>
              </a:tblGrid>
              <a:tr h="396233">
                <a:tc>
                  <a:txBody>
                    <a:bodyPr/>
                    <a:lstStyle/>
                    <a:p>
                      <a:endParaRPr lang="en-IN" dirty="0">
                        <a:latin typeface="Calisto MT" panose="02040603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sto MT" panose="0204060305050503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sto MT" panose="0204060305050503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sto MT" panose="02040603050505030304" pitchFamily="18" charset="0"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77323"/>
                  </a:ext>
                </a:extLst>
              </a:tr>
              <a:tr h="396233">
                <a:tc>
                  <a:txBody>
                    <a:bodyPr/>
                    <a:lstStyle/>
                    <a:p>
                      <a:r>
                        <a:rPr lang="en-IN" dirty="0">
                          <a:latin typeface="Calisto MT" panose="0204060305050503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sto MT" panose="02040603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Calisto MT" panose="02040603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  <a:latin typeface="Calisto MT" panose="02040603050505030304" pitchFamily="18" charset="0"/>
                        </a:rPr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08900"/>
                  </a:ext>
                </a:extLst>
              </a:tr>
              <a:tr h="396233">
                <a:tc>
                  <a:txBody>
                    <a:bodyPr/>
                    <a:lstStyle/>
                    <a:p>
                      <a:r>
                        <a:rPr lang="en-IN" dirty="0">
                          <a:latin typeface="Calisto MT" panose="02040603050505030304" pitchFamily="18" charset="0"/>
                        </a:rPr>
                        <a:t>Macro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sto MT" panose="02040603050505030304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sto MT" panose="02040603050505030304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sto MT" panose="02040603050505030304" pitchFamily="18" charset="0"/>
                        </a:rPr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710890"/>
                  </a:ext>
                </a:extLst>
              </a:tr>
              <a:tr h="396233">
                <a:tc>
                  <a:txBody>
                    <a:bodyPr/>
                    <a:lstStyle/>
                    <a:p>
                      <a:r>
                        <a:rPr lang="en-IN" dirty="0">
                          <a:latin typeface="Calisto MT" panose="02040603050505030304" pitchFamily="18" charset="0"/>
                        </a:rPr>
                        <a:t>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sto MT" panose="02040603050505030304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sto MT" panose="02040603050505030304" pitchFamily="18" charset="0"/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sto MT" panose="02040603050505030304" pitchFamily="18" charset="0"/>
                        </a:rPr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361071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190AC666-EDEF-026A-58EC-DACF44639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624" y="3793390"/>
            <a:ext cx="62131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sto MT" panose="02040603050505030304" pitchFamily="18" charset="0"/>
                <a:cs typeface="Courier New" panose="02070309020205020404" pitchFamily="49" charset="0"/>
              </a:rPr>
              <a:t>Accuracy score of SVM model : 0.9761904761904762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0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94F6-A335-CC39-8BA5-EFF51335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835" y="586585"/>
            <a:ext cx="6409646" cy="106893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sto MT" panose="02040603050505030304" pitchFamily="18" charset="0"/>
              </a:rPr>
              <a:t>Model archive in </a:t>
            </a:r>
            <a:r>
              <a:rPr lang="en-US" sz="3600" dirty="0" err="1">
                <a:solidFill>
                  <a:schemeClr val="tx1"/>
                </a:solidFill>
                <a:latin typeface="Calisto MT" panose="02040603050505030304" pitchFamily="18" charset="0"/>
              </a:rPr>
              <a:t>Github</a:t>
            </a:r>
            <a:br>
              <a:rPr lang="en-US" sz="3600" dirty="0">
                <a:latin typeface="Calisto MT" panose="0204060305050503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F506-B620-0D6D-89C7-13053745A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960930"/>
            <a:ext cx="6096000" cy="2747536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https://github.com/Santhosh-33?tab=projects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90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7B8A-F21A-9965-637C-5EF7E38C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15" y="739290"/>
            <a:ext cx="6096000" cy="572644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chemeClr val="tx1"/>
                </a:solidFill>
                <a:latin typeface="Calisto MT" panose="02040603050505030304" pitchFamily="18" charset="0"/>
              </a:rPr>
              <a:t>Referances</a:t>
            </a:r>
            <a:endParaRPr lang="en-IN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14A2-B497-B2AC-40D3-AEE487B14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1808225"/>
            <a:ext cx="6405375" cy="2901395"/>
          </a:xfrm>
        </p:spPr>
        <p:txBody>
          <a:bodyPr/>
          <a:lstStyle/>
          <a:p>
            <a:endParaRPr lang="en-IN" dirty="0">
              <a:latin typeface="Calisto MT" panose="02040603050505030304" pitchFamily="18" charset="0"/>
            </a:endParaRPr>
          </a:p>
          <a:p>
            <a:r>
              <a:rPr lang="en-IN" dirty="0">
                <a:latin typeface="Calisto MT" panose="02040603050505030304" pitchFamily="18" charset="0"/>
                <a:hlinkClick r:id="rId2"/>
              </a:rPr>
              <a:t>https://www.kaggle.com/code/ghaidalthobaity/disease-prediction-rand</a:t>
            </a:r>
            <a:r>
              <a:rPr lang="en-IN" dirty="0">
                <a:latin typeface="Calisto MT" panose="020406030505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31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2A7C-93B0-F9C6-CF48-A18CE4E3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310" y="148712"/>
            <a:ext cx="6096000" cy="57264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Calisto MT" panose="02040603050505030304" pitchFamily="18" charset="0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983AFD-A183-5546-A5F4-36B35A3F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130" y="1044700"/>
            <a:ext cx="6558080" cy="3950087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Söhne"/>
              </a:rPr>
              <a:t>In conclusion, the disease prediction project using Support Vector Machine (SVM) classifier is an effective approach to predicting diseases.</a:t>
            </a:r>
          </a:p>
          <a:p>
            <a:r>
              <a:rPr lang="en-US" b="0" i="0" dirty="0">
                <a:effectLst/>
                <a:latin typeface="Söhne"/>
              </a:rPr>
              <a:t>The project uses a large dataset to train the model and achieve high accuracy in disease prediction. </a:t>
            </a:r>
          </a:p>
          <a:p>
            <a:r>
              <a:rPr lang="en-US" b="0" i="0" dirty="0">
                <a:effectLst/>
                <a:latin typeface="Söhne"/>
              </a:rPr>
              <a:t>The SVM classifier is a powerful machine learning algorithm that can handle complex datasets and provide accurate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87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On-screen Show (16:9)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Courier New</vt:lpstr>
      <vt:lpstr>Söhne</vt:lpstr>
      <vt:lpstr>Office Theme</vt:lpstr>
      <vt:lpstr> PML Micro Project  Disease Prediction </vt:lpstr>
      <vt:lpstr>Outline</vt:lpstr>
      <vt:lpstr>Background and Motivation</vt:lpstr>
      <vt:lpstr>Existing methodology</vt:lpstr>
      <vt:lpstr>Proposed methodology</vt:lpstr>
      <vt:lpstr>Evaluation</vt:lpstr>
      <vt:lpstr>Model archive in Github </vt:lpstr>
      <vt:lpstr>Referances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2023-03-22T21:48:30Z</dcterms:modified>
</cp:coreProperties>
</file>