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Libre Franklin"/>
      <p:regular r:id="rId17"/>
      <p:bold r:id="rId18"/>
      <p:italic r:id="rId19"/>
      <p:boldItalic r:id="rId20"/>
    </p:embeddedFont>
    <p:embeddedFont>
      <p:font typeface="Franklin Gothic"/>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FranklinGothic-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ibreFranklin-italic.fntdata"/><Relationship Id="rId6" Type="http://schemas.openxmlformats.org/officeDocument/2006/relationships/slide" Target="slides/slide2.xml"/><Relationship Id="rId18" Type="http://schemas.openxmlformats.org/officeDocument/2006/relationships/font" Target="fonts/LibreFranklin-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lnSpc>
                <a:spcPct val="100000"/>
              </a:lnSpc>
              <a:spcBef>
                <a:spcPts val="600"/>
              </a:spcBef>
              <a:spcAft>
                <a:spcPts val="0"/>
              </a:spcAft>
              <a:buSzPts val="1288"/>
              <a:buChar char="◼"/>
              <a:defRPr/>
            </a:lvl2pPr>
            <a:lvl3pPr indent="-304546" lvl="2" marL="1371600" algn="l">
              <a:lnSpc>
                <a:spcPct val="100000"/>
              </a:lnSpc>
              <a:spcBef>
                <a:spcPts val="600"/>
              </a:spcBef>
              <a:spcAft>
                <a:spcPts val="0"/>
              </a:spcAft>
              <a:buSzPts val="1196"/>
              <a:buChar char="◼"/>
              <a:defRPr/>
            </a:lvl3pPr>
            <a:lvl4pPr indent="-292861" lvl="3" marL="1828800" algn="l">
              <a:lnSpc>
                <a:spcPct val="100000"/>
              </a:lnSpc>
              <a:spcBef>
                <a:spcPts val="600"/>
              </a:spcBef>
              <a:spcAft>
                <a:spcPts val="0"/>
              </a:spcAft>
              <a:buSzPts val="1012"/>
              <a:buChar char="◼"/>
              <a:defRPr/>
            </a:lvl4pPr>
            <a:lvl5pPr indent="-292861" lvl="4" marL="2286000" algn="l">
              <a:lnSpc>
                <a:spcPct val="100000"/>
              </a:lnSpc>
              <a:spcBef>
                <a:spcPts val="600"/>
              </a:spcBef>
              <a:spcAft>
                <a:spcPts val="0"/>
              </a:spcAft>
              <a:buSzPts val="1012"/>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0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pynput.readthedocs.io/en/latest/" TargetMode="External"/><Relationship Id="rId4" Type="http://schemas.openxmlformats.org/officeDocument/2006/relationships/hyperlink" Target="https://docs.python.org/3/library/tkinter.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18767" y="1782746"/>
            <a:ext cx="10043998" cy="977778"/>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accent1"/>
              </a:buClr>
              <a:buSzPct val="100000"/>
              <a:buFont typeface="Arial"/>
              <a:buNone/>
            </a:pPr>
            <a:r>
              <a:rPr b="1" lang="en-US">
                <a:solidFill>
                  <a:schemeClr val="accent1"/>
                </a:solidFill>
                <a:latin typeface="Arial"/>
                <a:ea typeface="Arial"/>
                <a:cs typeface="Arial"/>
                <a:sym typeface="Arial"/>
              </a:rPr>
              <a:t>CRAFTING A KEYLOGGER FOR DEFENSIVE STRATEGIES</a:t>
            </a:r>
            <a:endParaRPr b="1">
              <a:solidFill>
                <a:schemeClr val="accent2"/>
              </a:solidFill>
              <a:latin typeface="Arial"/>
              <a:ea typeface="Arial"/>
              <a:cs typeface="Arial"/>
              <a:sym typeface="Arial"/>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1482AB"/>
                </a:solidFill>
                <a:latin typeface="Arial"/>
                <a:ea typeface="Arial"/>
                <a:cs typeface="Arial"/>
                <a:sym typeface="Arial"/>
              </a:rPr>
              <a:t>CAPSTONE PROJECT</a:t>
            </a:r>
            <a:endParaRPr b="0" i="0" sz="1400" u="none" cap="none" strike="noStrike">
              <a:solidFill>
                <a:srgbClr val="000000"/>
              </a:solidFill>
              <a:latin typeface="Arial"/>
              <a:ea typeface="Arial"/>
              <a:cs typeface="Arial"/>
              <a:sym typeface="Arial"/>
            </a:endParaRPr>
          </a:p>
        </p:txBody>
      </p:sp>
      <p:sp>
        <p:nvSpPr>
          <p:cNvPr id="98" name="Google Shape;98;p13"/>
          <p:cNvSpPr txBox="1"/>
          <p:nvPr/>
        </p:nvSpPr>
        <p:spPr>
          <a:xfrm>
            <a:off x="2146500" y="3483000"/>
            <a:ext cx="8829900" cy="2247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1" i="0" lang="en-US" sz="2000" u="none" cap="none" strike="noStrike">
                <a:solidFill>
                  <a:srgbClr val="1482AB"/>
                </a:solidFill>
                <a:latin typeface="Arial"/>
                <a:ea typeface="Arial"/>
                <a:cs typeface="Arial"/>
                <a:sym typeface="Arial"/>
              </a:rPr>
              <a:t>Presented By:</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US" sz="2000" u="none" cap="none" strike="noStrike">
                <a:solidFill>
                  <a:srgbClr val="1482AB"/>
                </a:solidFill>
                <a:latin typeface="Arial"/>
                <a:ea typeface="Arial"/>
                <a:cs typeface="Arial"/>
                <a:sym typeface="Arial"/>
              </a:rPr>
              <a:t>Student Name- </a:t>
            </a:r>
            <a:r>
              <a:rPr b="1" lang="en-US" sz="2000">
                <a:solidFill>
                  <a:srgbClr val="1482AB"/>
                </a:solidFill>
              </a:rPr>
              <a:t>SANTHOSH M</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US" sz="2000" u="none" cap="none" strike="noStrike">
                <a:solidFill>
                  <a:srgbClr val="1482AB"/>
                </a:solidFill>
                <a:latin typeface="Arial"/>
                <a:ea typeface="Arial"/>
                <a:cs typeface="Arial"/>
                <a:sym typeface="Arial"/>
              </a:rPr>
              <a:t>College Name-KINGS ENGINEERING COLLEGE </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US" sz="2000" u="none" cap="none" strike="noStrike">
                <a:solidFill>
                  <a:srgbClr val="1482AB"/>
                </a:solidFill>
                <a:latin typeface="Arial"/>
                <a:ea typeface="Arial"/>
                <a:cs typeface="Arial"/>
                <a:sym typeface="Arial"/>
              </a:rPr>
              <a:t>Department- Information Technology</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US" sz="2000" u="none" cap="none" strike="noStrike">
                <a:solidFill>
                  <a:srgbClr val="1482AB"/>
                </a:solidFill>
                <a:latin typeface="Arial"/>
                <a:ea typeface="Arial"/>
                <a:cs typeface="Arial"/>
                <a:sym typeface="Arial"/>
              </a:rPr>
              <a:t>Reg no : 210821205</a:t>
            </a:r>
            <a:r>
              <a:rPr b="1" lang="en-US" sz="2000">
                <a:solidFill>
                  <a:srgbClr val="1482AB"/>
                </a:solidFill>
              </a:rPr>
              <a:t>308</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564"/>
              <a:buNone/>
            </a:pPr>
            <a:r>
              <a:rPr b="0" i="0" lang="en-US">
                <a:solidFill>
                  <a:srgbClr val="0C0C0C"/>
                </a:solidFill>
              </a:rPr>
              <a:t>The future scope of this keylogger project includes several potential enhancements:</a:t>
            </a:r>
            <a:endParaRPr/>
          </a:p>
          <a:p>
            <a:pPr indent="-306000" lvl="0" marL="306000" rtl="0" algn="l">
              <a:lnSpc>
                <a:spcPct val="110000"/>
              </a:lnSpc>
              <a:spcBef>
                <a:spcPts val="940"/>
              </a:spcBef>
              <a:spcAft>
                <a:spcPts val="0"/>
              </a:spcAft>
              <a:buSzPts val="1564"/>
              <a:buFont typeface="Arial"/>
              <a:buChar char="•"/>
            </a:pPr>
            <a:r>
              <a:rPr b="0" i="0" lang="en-US">
                <a:solidFill>
                  <a:srgbClr val="0C0C0C"/>
                </a:solidFill>
              </a:rPr>
              <a:t>Integration with machine learning algorithms for advanced behavioral analysis and anomaly detection</a:t>
            </a:r>
            <a:endParaRPr/>
          </a:p>
          <a:p>
            <a:pPr indent="-306000" lvl="0" marL="306000" rtl="0" algn="l">
              <a:lnSpc>
                <a:spcPct val="110000"/>
              </a:lnSpc>
              <a:spcBef>
                <a:spcPts val="940"/>
              </a:spcBef>
              <a:spcAft>
                <a:spcPts val="0"/>
              </a:spcAft>
              <a:buSzPts val="1564"/>
              <a:buFont typeface="Arial"/>
              <a:buChar char="•"/>
            </a:pPr>
            <a:r>
              <a:rPr b="0" i="0" lang="en-US">
                <a:solidFill>
                  <a:srgbClr val="0C0C0C"/>
                </a:solidFill>
              </a:rPr>
              <a:t>Expansion of reporting capabilities to include detailed session logs, application usage patterns, and productivity metrics</a:t>
            </a:r>
            <a:endParaRPr/>
          </a:p>
          <a:p>
            <a:pPr indent="-306000" lvl="0" marL="306000" rtl="0" algn="l">
              <a:lnSpc>
                <a:spcPct val="110000"/>
              </a:lnSpc>
              <a:spcBef>
                <a:spcPts val="940"/>
              </a:spcBef>
              <a:spcAft>
                <a:spcPts val="0"/>
              </a:spcAft>
              <a:buSzPts val="1564"/>
              <a:buFont typeface="Arial"/>
              <a:buChar char="•"/>
            </a:pPr>
            <a:r>
              <a:rPr b="0" i="0" lang="en-US">
                <a:solidFill>
                  <a:srgbClr val="0C0C0C"/>
                </a:solidFill>
              </a:rPr>
              <a:t>Development of mobile and cloud-based versions to enable cross-device monitoring and remote accessibility</a:t>
            </a:r>
            <a:endParaRPr/>
          </a:p>
          <a:p>
            <a:pPr indent="-306000" lvl="0" marL="306000" rtl="0" algn="l">
              <a:lnSpc>
                <a:spcPct val="110000"/>
              </a:lnSpc>
              <a:spcBef>
                <a:spcPts val="940"/>
              </a:spcBef>
              <a:spcAft>
                <a:spcPts val="0"/>
              </a:spcAft>
              <a:buSzPts val="1564"/>
              <a:buFont typeface="Arial"/>
              <a:buChar char="•"/>
            </a:pPr>
            <a:r>
              <a:rPr b="0" i="0" lang="en-US">
                <a:solidFill>
                  <a:srgbClr val="0C0C0C"/>
                </a:solidFill>
              </a:rPr>
              <a:t>Incorporation of real-time alerting mechanisms to notify administrators of suspicious activities or security incidents</a:t>
            </a:r>
            <a:endParaRPr/>
          </a:p>
          <a:p>
            <a:pPr indent="-306000" lvl="0" marL="306000" rtl="0" algn="l">
              <a:lnSpc>
                <a:spcPct val="110000"/>
              </a:lnSpc>
              <a:spcBef>
                <a:spcPts val="940"/>
              </a:spcBef>
              <a:spcAft>
                <a:spcPts val="0"/>
              </a:spcAft>
              <a:buSzPts val="1564"/>
              <a:buFont typeface="Arial"/>
              <a:buChar char="•"/>
            </a:pPr>
            <a:r>
              <a:rPr b="0" i="0" lang="en-US">
                <a:solidFill>
                  <a:srgbClr val="0C0C0C"/>
                </a:solidFill>
              </a:rPr>
              <a:t>Seamless integration with existing enterprise security and monitoring systems for comprehensive risk management As organizations continue to face evolving cybersecurity challenges, the need for robust and adaptable remote monitoring solutions will only increase. Ensuring the ethical and compliant deployment of such tools while continuously improving their capabilities will be crucial for maintaining organizational security and productivity.</a:t>
            </a:r>
            <a:endParaRPr/>
          </a:p>
          <a:p>
            <a:pPr indent="-206121" lvl="0" marL="305435" rtl="0" algn="l">
              <a:lnSpc>
                <a:spcPct val="110000"/>
              </a:lnSpc>
              <a:spcBef>
                <a:spcPts val="940"/>
              </a:spcBef>
              <a:spcAft>
                <a:spcPts val="0"/>
              </a:spcAft>
              <a:buSzPts val="1564"/>
              <a:buNone/>
            </a:pPr>
            <a:r>
              <a:t/>
            </a:r>
            <a:endParaRPr>
              <a:solidFill>
                <a:srgbClr val="0C0C0C"/>
              </a:solidFill>
            </a:endParaRPr>
          </a:p>
        </p:txBody>
      </p:sp>
      <p:sp>
        <p:nvSpPr>
          <p:cNvPr id="152" name="Google Shape;152;p22"/>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US" sz="4400" u="none" cap="none" strike="noStrike">
                <a:solidFill>
                  <a:schemeClr val="accent1"/>
                </a:solidFill>
                <a:latin typeface="Arial"/>
                <a:ea typeface="Arial"/>
                <a:cs typeface="Arial"/>
                <a:sym typeface="Arial"/>
              </a:rPr>
              <a:t>FUTURE SCOPE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58" name="Google Shape;158;p23"/>
          <p:cNvSpPr txBox="1"/>
          <p:nvPr>
            <p:ph idx="1" type="body"/>
          </p:nvPr>
        </p:nvSpPr>
        <p:spPr>
          <a:xfrm>
            <a:off x="581192" y="1232452"/>
            <a:ext cx="11029615" cy="4923392"/>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472"/>
              <a:buFont typeface="Franklin Gothic"/>
              <a:buAutoNum type="arabicPeriod"/>
            </a:pPr>
            <a:r>
              <a:rPr b="1" i="0" lang="en-US" sz="1600">
                <a:solidFill>
                  <a:srgbClr val="0C0C0C"/>
                </a:solidFill>
              </a:rPr>
              <a:t>Cybersecurity and Data Privacy Regulations:</a:t>
            </a:r>
            <a:endParaRPr b="0" i="0" sz="1600">
              <a:solidFill>
                <a:srgbClr val="0C0C0C"/>
              </a:solidFill>
            </a:endParaRPr>
          </a:p>
          <a:p>
            <a:pPr indent="-285750" lvl="1" marL="742950" rtl="0" algn="l">
              <a:lnSpc>
                <a:spcPct val="100000"/>
              </a:lnSpc>
              <a:spcBef>
                <a:spcPts val="920"/>
              </a:spcBef>
              <a:spcAft>
                <a:spcPts val="0"/>
              </a:spcAft>
              <a:buSzPts val="1472"/>
              <a:buFont typeface="Franklin Gothic"/>
              <a:buAutoNum type="arabicPeriod"/>
            </a:pPr>
            <a:r>
              <a:rPr b="0" i="0" lang="en-US" sz="1600">
                <a:solidFill>
                  <a:srgbClr val="0C0C0C"/>
                </a:solidFill>
              </a:rPr>
              <a:t>General Data Protection Regulation (GDPR)</a:t>
            </a:r>
            <a:endParaRPr/>
          </a:p>
          <a:p>
            <a:pPr indent="-285750" lvl="1" marL="742950" rtl="0" algn="l">
              <a:lnSpc>
                <a:spcPct val="100000"/>
              </a:lnSpc>
              <a:spcBef>
                <a:spcPts val="920"/>
              </a:spcBef>
              <a:spcAft>
                <a:spcPts val="0"/>
              </a:spcAft>
              <a:buSzPts val="1472"/>
              <a:buFont typeface="Franklin Gothic"/>
              <a:buAutoNum type="arabicPeriod"/>
            </a:pPr>
            <a:r>
              <a:rPr b="0" i="0" lang="en-US" sz="1600">
                <a:solidFill>
                  <a:srgbClr val="0C0C0C"/>
                </a:solidFill>
              </a:rPr>
              <a:t>Health Insurance Portability and Accountability Act (HIPAA)</a:t>
            </a:r>
            <a:endParaRPr/>
          </a:p>
          <a:p>
            <a:pPr indent="-285750" lvl="1" marL="742950" rtl="0" algn="l">
              <a:lnSpc>
                <a:spcPct val="100000"/>
              </a:lnSpc>
              <a:spcBef>
                <a:spcPts val="920"/>
              </a:spcBef>
              <a:spcAft>
                <a:spcPts val="0"/>
              </a:spcAft>
              <a:buSzPts val="1472"/>
              <a:buFont typeface="Franklin Gothic"/>
              <a:buAutoNum type="arabicPeriod"/>
            </a:pPr>
            <a:r>
              <a:rPr b="0" i="0" lang="en-US" sz="1600">
                <a:solidFill>
                  <a:srgbClr val="0C0C0C"/>
                </a:solidFill>
              </a:rPr>
              <a:t>National Institute of Standards and Technology (NIST) Cybersecurity Framework</a:t>
            </a:r>
            <a:endParaRPr/>
          </a:p>
          <a:p>
            <a:pPr indent="-306000" lvl="0" marL="306000" rtl="0" algn="l">
              <a:lnSpc>
                <a:spcPct val="110000"/>
              </a:lnSpc>
              <a:spcBef>
                <a:spcPts val="920"/>
              </a:spcBef>
              <a:spcAft>
                <a:spcPts val="0"/>
              </a:spcAft>
              <a:buSzPts val="1472"/>
              <a:buFont typeface="Franklin Gothic"/>
              <a:buAutoNum type="arabicPeriod"/>
            </a:pPr>
            <a:r>
              <a:rPr b="1" i="0" lang="en-US" sz="1600">
                <a:solidFill>
                  <a:srgbClr val="0C0C0C"/>
                </a:solidFill>
              </a:rPr>
              <a:t>Python Libraries:</a:t>
            </a:r>
            <a:endParaRPr b="0" i="0" sz="1600">
              <a:solidFill>
                <a:srgbClr val="0C0C0C"/>
              </a:solidFill>
            </a:endParaRPr>
          </a:p>
          <a:p>
            <a:pPr indent="-285750" lvl="1" marL="742950" rtl="0" algn="l">
              <a:lnSpc>
                <a:spcPct val="100000"/>
              </a:lnSpc>
              <a:spcBef>
                <a:spcPts val="920"/>
              </a:spcBef>
              <a:spcAft>
                <a:spcPts val="0"/>
              </a:spcAft>
              <a:buSzPts val="1472"/>
              <a:buFont typeface="Franklin Gothic"/>
              <a:buAutoNum type="arabicPeriod"/>
            </a:pPr>
            <a:r>
              <a:rPr b="0" i="0" lang="en-US" sz="1600">
                <a:solidFill>
                  <a:srgbClr val="0C0C0C"/>
                </a:solidFill>
              </a:rPr>
              <a:t>pynput Library Documentation: </a:t>
            </a:r>
            <a:r>
              <a:rPr b="0" i="0" lang="en-US" sz="1600" u="sng" strike="noStrike">
                <a:solidFill>
                  <a:srgbClr val="0C0C0C"/>
                </a:solidFill>
                <a:hlinkClick r:id="rId3">
                  <a:extLst>
                    <a:ext uri="{A12FA001-AC4F-418D-AE19-62706E023703}">
                      <ahyp:hlinkClr val="tx"/>
                    </a:ext>
                  </a:extLst>
                </a:hlinkClick>
              </a:rPr>
              <a:t>https://pynput.readthedocs.io/en/latest/</a:t>
            </a:r>
            <a:endParaRPr b="0" i="0" sz="1600">
              <a:solidFill>
                <a:srgbClr val="0C0C0C"/>
              </a:solidFill>
            </a:endParaRPr>
          </a:p>
          <a:p>
            <a:pPr indent="-285750" lvl="1" marL="742950" rtl="0" algn="l">
              <a:lnSpc>
                <a:spcPct val="100000"/>
              </a:lnSpc>
              <a:spcBef>
                <a:spcPts val="920"/>
              </a:spcBef>
              <a:spcAft>
                <a:spcPts val="0"/>
              </a:spcAft>
              <a:buSzPts val="1472"/>
              <a:buFont typeface="Franklin Gothic"/>
              <a:buAutoNum type="arabicPeriod"/>
            </a:pPr>
            <a:r>
              <a:rPr b="0" i="0" lang="en-US" sz="1600">
                <a:solidFill>
                  <a:srgbClr val="0C0C0C"/>
                </a:solidFill>
              </a:rPr>
              <a:t>Tkinter Library Documentation: </a:t>
            </a:r>
            <a:r>
              <a:rPr b="0" i="0" lang="en-US" sz="1600" u="sng" strike="noStrike">
                <a:solidFill>
                  <a:srgbClr val="0C0C0C"/>
                </a:solidFill>
                <a:hlinkClick r:id="rId4">
                  <a:extLst>
                    <a:ext uri="{A12FA001-AC4F-418D-AE19-62706E023703}">
                      <ahyp:hlinkClr val="tx"/>
                    </a:ext>
                  </a:extLst>
                </a:hlinkClick>
              </a:rPr>
              <a:t>https://docs.python.org/3/library/tkinter.html</a:t>
            </a:r>
            <a:endParaRPr b="0" i="0" sz="1600">
              <a:solidFill>
                <a:srgbClr val="0C0C0C"/>
              </a:solidFill>
            </a:endParaRPr>
          </a:p>
          <a:p>
            <a:pPr indent="-306000" lvl="0" marL="306000" rtl="0" algn="l">
              <a:lnSpc>
                <a:spcPct val="110000"/>
              </a:lnSpc>
              <a:spcBef>
                <a:spcPts val="920"/>
              </a:spcBef>
              <a:spcAft>
                <a:spcPts val="0"/>
              </a:spcAft>
              <a:buSzPts val="1472"/>
              <a:buFont typeface="Franklin Gothic"/>
              <a:buAutoNum type="arabicPeriod"/>
            </a:pPr>
            <a:r>
              <a:rPr b="1" i="0" lang="en-US" sz="1600">
                <a:solidFill>
                  <a:srgbClr val="0C0C0C"/>
                </a:solidFill>
              </a:rPr>
              <a:t>Academic Papers and Industry Reports:</a:t>
            </a:r>
            <a:endParaRPr b="0" i="0" sz="1600">
              <a:solidFill>
                <a:srgbClr val="0C0C0C"/>
              </a:solidFill>
            </a:endParaRPr>
          </a:p>
          <a:p>
            <a:pPr indent="-285750" lvl="1" marL="742950" rtl="0" algn="l">
              <a:lnSpc>
                <a:spcPct val="100000"/>
              </a:lnSpc>
              <a:spcBef>
                <a:spcPts val="920"/>
              </a:spcBef>
              <a:spcAft>
                <a:spcPts val="0"/>
              </a:spcAft>
              <a:buSzPts val="1472"/>
              <a:buFont typeface="Franklin Gothic"/>
              <a:buAutoNum type="arabicPeriod"/>
            </a:pPr>
            <a:r>
              <a:rPr b="0" i="0" lang="en-US" sz="1600">
                <a:solidFill>
                  <a:srgbClr val="0C0C0C"/>
                </a:solidFill>
              </a:rPr>
              <a:t>"A Survey on Keylogging in Cybersecurity: Threats, Detection, and Countermeasures" by Ahmed Salem, et al. (IEEE Access, 2019)</a:t>
            </a:r>
            <a:endParaRPr/>
          </a:p>
          <a:p>
            <a:pPr indent="-306000" lvl="0" marL="306000" rtl="0" algn="l">
              <a:lnSpc>
                <a:spcPct val="110000"/>
              </a:lnSpc>
              <a:spcBef>
                <a:spcPts val="920"/>
              </a:spcBef>
              <a:spcAft>
                <a:spcPts val="0"/>
              </a:spcAft>
              <a:buSzPts val="1472"/>
              <a:buFont typeface="Franklin Gothic"/>
              <a:buAutoNum type="arabicPeriod"/>
            </a:pPr>
            <a:r>
              <a:rPr b="1" i="0" lang="en-US" sz="1600">
                <a:solidFill>
                  <a:srgbClr val="0C0C0C"/>
                </a:solidFill>
              </a:rPr>
              <a:t>Technical Blogs and Tutorials:</a:t>
            </a:r>
            <a:endParaRPr b="0" i="0" sz="1600">
              <a:solidFill>
                <a:srgbClr val="0C0C0C"/>
              </a:solidFill>
            </a:endParaRPr>
          </a:p>
          <a:p>
            <a:pPr indent="-285750" lvl="1" marL="742950" rtl="0" algn="l">
              <a:lnSpc>
                <a:spcPct val="100000"/>
              </a:lnSpc>
              <a:spcBef>
                <a:spcPts val="920"/>
              </a:spcBef>
              <a:spcAft>
                <a:spcPts val="0"/>
              </a:spcAft>
              <a:buSzPts val="1472"/>
              <a:buFont typeface="Franklin Gothic"/>
              <a:buAutoNum type="arabicPeriod"/>
            </a:pPr>
            <a:r>
              <a:rPr b="0" i="0" lang="en-US" sz="1600">
                <a:solidFill>
                  <a:srgbClr val="0C0C0C"/>
                </a:solidFill>
              </a:rPr>
              <a:t>"Building a Keylogger in Python" by Brandon Skerritt: </a:t>
            </a:r>
            <a:r>
              <a:rPr b="0" i="0" lang="en-US" sz="1600" u="none" strike="noStrike">
                <a:solidFill>
                  <a:srgbClr val="0C0C0C"/>
                </a:solidFill>
              </a:rPr>
              <a:t>https://www.thepythoncode.com/article/write-a-keylogger-python</a:t>
            </a:r>
            <a:endParaRPr b="0" i="0" sz="1600">
              <a:solidFill>
                <a:srgbClr val="0C0C0C"/>
              </a:solidFill>
            </a:endParaRPr>
          </a:p>
          <a:p>
            <a:pPr indent="-285750" lvl="1" marL="742950" rtl="0" algn="l">
              <a:lnSpc>
                <a:spcPct val="100000"/>
              </a:lnSpc>
              <a:spcBef>
                <a:spcPts val="920"/>
              </a:spcBef>
              <a:spcAft>
                <a:spcPts val="0"/>
              </a:spcAft>
              <a:buSzPts val="1472"/>
              <a:buFont typeface="Franklin Gothic"/>
              <a:buAutoNum type="arabicPeriod"/>
            </a:pPr>
            <a:r>
              <a:rPr b="0" i="0" lang="en-US" sz="1600">
                <a:solidFill>
                  <a:srgbClr val="0C0C0C"/>
                </a:solidFill>
              </a:rPr>
              <a:t>"Creating a GUI Application with Tkinter" by Real Python: </a:t>
            </a:r>
            <a:r>
              <a:rPr b="0" i="0" lang="en-US" sz="1600" u="none" strike="noStrike">
                <a:solidFill>
                  <a:srgbClr val="0C0C0C"/>
                </a:solidFill>
              </a:rPr>
              <a:t>https://realpython.com/python-gui-tkinter/</a:t>
            </a:r>
            <a:endParaRPr b="0" i="0" sz="1600">
              <a:solidFill>
                <a:srgbClr val="0C0C0C"/>
              </a:solidFill>
            </a:endParaRPr>
          </a:p>
          <a:p>
            <a:pPr indent="0" lvl="0" marL="0" rtl="0" algn="l">
              <a:lnSpc>
                <a:spcPct val="110000"/>
              </a:lnSpc>
              <a:spcBef>
                <a:spcPts val="920"/>
              </a:spcBef>
              <a:spcAft>
                <a:spcPts val="0"/>
              </a:spcAft>
              <a:buSzPts val="1472"/>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b="0" i="0" lang="en-US" sz="2400">
                <a:solidFill>
                  <a:srgbClr val="0C0C0C"/>
                </a:solidFill>
                <a:latin typeface="Calibri"/>
                <a:ea typeface="Calibri"/>
                <a:cs typeface="Calibri"/>
                <a:sym typeface="Calibri"/>
              </a:rPr>
              <a:t>Develop a robust keylogger application named "Keylogger for Remote Monitoring and Reporting" that can capture user keystrokes and remotely transmit the logged data to a central server for analysis and monitoring. The keylogger should operate discreetly in the background, continuously monitoring and recording all keyboard inputs. Furthermore, the application should be capable of periodically uploading the captured keystrokes to a secure remote server, allowing for centralized monitoring and reporting of user activities. Ensure that the keylogging process is secure, the data transmission is encrypted, and the user interface is intuitive for seamless operation. The primary goal is to create a comprehensive remote monitoring solution that provides organizations with valuable insights into employee computer usage and potential security breaches.</a:t>
            </a:r>
            <a:endParaRPr sz="2400">
              <a:solidFill>
                <a:srgbClr val="0C0C0C"/>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288"/>
              <a:buChar char="◼"/>
            </a:pPr>
            <a:r>
              <a:rPr b="0" i="0" lang="en-US" sz="1400">
                <a:solidFill>
                  <a:srgbClr val="0C0C0C"/>
                </a:solidFill>
              </a:rPr>
              <a:t>Background Keylogging: The keylogger will run silently in the background, capturing all user keystrokes without interrupting the workflow.</a:t>
            </a:r>
            <a:endParaRPr/>
          </a:p>
          <a:p>
            <a:pPr indent="-306000" lvl="0" marL="306000" rtl="0" algn="l">
              <a:lnSpc>
                <a:spcPct val="110000"/>
              </a:lnSpc>
              <a:spcBef>
                <a:spcPts val="880"/>
              </a:spcBef>
              <a:spcAft>
                <a:spcPts val="0"/>
              </a:spcAft>
              <a:buSzPts val="1288"/>
              <a:buChar char="◼"/>
            </a:pPr>
            <a:r>
              <a:rPr b="0" i="0" lang="en-US" sz="1400">
                <a:solidFill>
                  <a:srgbClr val="0C0C0C"/>
                </a:solidFill>
              </a:rPr>
              <a:t> Keystroke Capture: Utilizing the pynput library, the application will monitor keyboard input and record each keystroke with associated metadata (timestamp, event type, etc.).</a:t>
            </a:r>
            <a:endParaRPr/>
          </a:p>
          <a:p>
            <a:pPr indent="-306000" lvl="0" marL="306000" rtl="0" algn="l">
              <a:lnSpc>
                <a:spcPct val="110000"/>
              </a:lnSpc>
              <a:spcBef>
                <a:spcPts val="880"/>
              </a:spcBef>
              <a:spcAft>
                <a:spcPts val="0"/>
              </a:spcAft>
              <a:buSzPts val="1288"/>
              <a:buChar char="◼"/>
            </a:pPr>
            <a:r>
              <a:rPr b="0" i="0" lang="en-US" sz="1400">
                <a:solidFill>
                  <a:srgbClr val="0C0C0C"/>
                </a:solidFill>
              </a:rPr>
              <a:t> Secure Data Storage: The captured keystrokes will be stored locally in an encrypted database or file, ensuring the confidentiality of the recorded information. </a:t>
            </a:r>
            <a:endParaRPr/>
          </a:p>
          <a:p>
            <a:pPr indent="-306000" lvl="0" marL="306000" rtl="0" algn="l">
              <a:lnSpc>
                <a:spcPct val="110000"/>
              </a:lnSpc>
              <a:spcBef>
                <a:spcPts val="880"/>
              </a:spcBef>
              <a:spcAft>
                <a:spcPts val="0"/>
              </a:spcAft>
              <a:buSzPts val="1288"/>
              <a:buChar char="◼"/>
            </a:pPr>
            <a:r>
              <a:rPr b="0" i="0" lang="en-US" sz="1400">
                <a:solidFill>
                  <a:srgbClr val="0C0C0C"/>
                </a:solidFill>
              </a:rPr>
              <a:t>Remote Reporting: At predefined intervals or upon triggering a specific event, the keylogger will securely transmit the logged data to a central server over an encrypted connection. </a:t>
            </a:r>
            <a:endParaRPr/>
          </a:p>
          <a:p>
            <a:pPr indent="-306000" lvl="0" marL="306000" rtl="0" algn="l">
              <a:lnSpc>
                <a:spcPct val="110000"/>
              </a:lnSpc>
              <a:spcBef>
                <a:spcPts val="880"/>
              </a:spcBef>
              <a:spcAft>
                <a:spcPts val="0"/>
              </a:spcAft>
              <a:buSzPts val="1288"/>
              <a:buChar char="◼"/>
            </a:pPr>
            <a:r>
              <a:rPr b="0" i="0" lang="en-US" sz="1400">
                <a:solidFill>
                  <a:srgbClr val="0C0C0C"/>
                </a:solidFill>
              </a:rPr>
              <a:t>Server-side Analysis: The remote server will receive the keylogging data, providing administrators with comprehensive reports on user activities, potential security risks, and productivity insights.</a:t>
            </a:r>
            <a:endParaRPr/>
          </a:p>
          <a:p>
            <a:pPr indent="-306000" lvl="0" marL="306000" rtl="0" algn="l">
              <a:lnSpc>
                <a:spcPct val="110000"/>
              </a:lnSpc>
              <a:spcBef>
                <a:spcPts val="880"/>
              </a:spcBef>
              <a:spcAft>
                <a:spcPts val="0"/>
              </a:spcAft>
              <a:buSzPts val="1288"/>
              <a:buChar char="◼"/>
            </a:pPr>
            <a:r>
              <a:rPr b="0" i="0" lang="en-US" sz="1400">
                <a:solidFill>
                  <a:srgbClr val="0C0C0C"/>
                </a:solidFill>
              </a:rPr>
              <a:t> User Interface: The application will feature a streamlined GUI that allows users to configure settings, view connection status, and access reporting features. </a:t>
            </a:r>
            <a:endParaRPr/>
          </a:p>
          <a:p>
            <a:pPr indent="-306000" lvl="0" marL="306000" rtl="0" algn="l">
              <a:lnSpc>
                <a:spcPct val="110000"/>
              </a:lnSpc>
              <a:spcBef>
                <a:spcPts val="880"/>
              </a:spcBef>
              <a:spcAft>
                <a:spcPts val="0"/>
              </a:spcAft>
              <a:buSzPts val="1288"/>
              <a:buChar char="◼"/>
            </a:pPr>
            <a:r>
              <a:rPr b="0" i="0" lang="en-US" sz="1400">
                <a:solidFill>
                  <a:srgbClr val="0C0C0C"/>
                </a:solidFill>
              </a:rPr>
              <a:t>Security Measures Encryption: The keylogging data and communication with the remote server will be protected using strong encryption algorithms. </a:t>
            </a:r>
            <a:endParaRPr/>
          </a:p>
          <a:p>
            <a:pPr indent="-306000" lvl="0" marL="306000" rtl="0" algn="l">
              <a:lnSpc>
                <a:spcPct val="110000"/>
              </a:lnSpc>
              <a:spcBef>
                <a:spcPts val="880"/>
              </a:spcBef>
              <a:spcAft>
                <a:spcPts val="0"/>
              </a:spcAft>
              <a:buSzPts val="1288"/>
              <a:buChar char="◼"/>
            </a:pPr>
            <a:r>
              <a:rPr b="0" i="0" lang="en-US" sz="1400">
                <a:solidFill>
                  <a:srgbClr val="0C0C0C"/>
                </a:solidFill>
              </a:rPr>
              <a:t>Access Control: Implement authentication and authorization mechanisms to ensure only authorized personnel can access the keylogger settings and reports. </a:t>
            </a:r>
            <a:endParaRPr/>
          </a:p>
          <a:p>
            <a:pPr indent="-306000" lvl="0" marL="306000" rtl="0" algn="l">
              <a:lnSpc>
                <a:spcPct val="110000"/>
              </a:lnSpc>
              <a:spcBef>
                <a:spcPts val="880"/>
              </a:spcBef>
              <a:spcAft>
                <a:spcPts val="0"/>
              </a:spcAft>
              <a:buSzPts val="1288"/>
              <a:buChar char="◼"/>
            </a:pPr>
            <a:r>
              <a:rPr b="0" i="0" lang="en-US" sz="1400">
                <a:solidFill>
                  <a:srgbClr val="0C0C0C"/>
                </a:solidFill>
              </a:rPr>
              <a:t>Compliance and Regulations: The keylogger solution will be designed to comply with relevant data privacy regulations, ensuring ethical and lawful deployment within the organization. </a:t>
            </a:r>
            <a:endParaRPr/>
          </a:p>
          <a:p>
            <a:pPr indent="-306000" lvl="0" marL="306000" rtl="0" algn="l">
              <a:lnSpc>
                <a:spcPct val="110000"/>
              </a:lnSpc>
              <a:spcBef>
                <a:spcPts val="880"/>
              </a:spcBef>
              <a:spcAft>
                <a:spcPts val="0"/>
              </a:spcAft>
              <a:buSzPts val="1288"/>
              <a:buChar char="◼"/>
            </a:pPr>
            <a:r>
              <a:rPr b="0" i="0" lang="en-US" sz="1400">
                <a:solidFill>
                  <a:srgbClr val="0C0C0C"/>
                </a:solidFill>
              </a:rPr>
              <a:t>Comprehensive Reporting: The remote server will generate detailed reports on user activities, including time-stamped keystroke logs, application usage patterns, and potential security incidents.</a:t>
            </a:r>
            <a:endParaRPr sz="1400">
              <a:solidFill>
                <a:srgbClr val="0C0C0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0" i="0" lang="en-US" sz="2000">
                <a:solidFill>
                  <a:srgbClr val="0C0C0C"/>
                </a:solidFill>
              </a:rPr>
              <a:t>The keylogger application will be developed using Python, leveraging its extensive library support and cross- platform compatibility. The pynput library will be utilized for keyboard event monitoring and data capture. For secure data storage and transmission, the application will integrate encryption and database management functionalities. The Tkinter library will be employed for creating a user-friendly graphical interface, enabling configuration and monitoring capabilities.</a:t>
            </a:r>
            <a:endParaRPr b="1" sz="1800">
              <a:solidFill>
                <a:srgbClr val="0C0C0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28" name="Google Shape;128;p18"/>
          <p:cNvSpPr txBox="1"/>
          <p:nvPr>
            <p:ph idx="1" type="body"/>
          </p:nvPr>
        </p:nvSpPr>
        <p:spPr>
          <a:xfrm>
            <a:off x="581192" y="1732515"/>
            <a:ext cx="11029615" cy="5242960"/>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104"/>
              <a:buFont typeface="Franklin Gothic"/>
              <a:buAutoNum type="arabicPeriod"/>
            </a:pPr>
            <a:r>
              <a:rPr b="0" i="0" lang="en-US" sz="1200">
                <a:solidFill>
                  <a:srgbClr val="0C0C0C"/>
                </a:solidFill>
              </a:rPr>
              <a:t>Initialization:</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Initialize essential variables and data structures for keystroke logging and remote reporting.</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Set up a secure database or file storage system for local data management.</a:t>
            </a:r>
            <a:endParaRPr/>
          </a:p>
          <a:p>
            <a:pPr indent="-306000" lvl="0" marL="306000" rtl="0" algn="l">
              <a:lnSpc>
                <a:spcPct val="110000"/>
              </a:lnSpc>
              <a:spcBef>
                <a:spcPts val="840"/>
              </a:spcBef>
              <a:spcAft>
                <a:spcPts val="0"/>
              </a:spcAft>
              <a:buSzPts val="1104"/>
              <a:buFont typeface="Franklin Gothic"/>
              <a:buAutoNum type="arabicPeriod"/>
            </a:pPr>
            <a:r>
              <a:rPr b="0" i="0" lang="en-US" sz="1200">
                <a:solidFill>
                  <a:srgbClr val="0C0C0C"/>
                </a:solidFill>
              </a:rPr>
              <a:t>Listener Setup:</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Establish a key press listener using the pynput library to capture keyboard events in real-time.</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Implement callback functions to handle key press and release events, logging the associated data (timestamp, key, event type).</a:t>
            </a:r>
            <a:endParaRPr/>
          </a:p>
          <a:p>
            <a:pPr indent="-306000" lvl="0" marL="306000" rtl="0" algn="l">
              <a:lnSpc>
                <a:spcPct val="110000"/>
              </a:lnSpc>
              <a:spcBef>
                <a:spcPts val="840"/>
              </a:spcBef>
              <a:spcAft>
                <a:spcPts val="0"/>
              </a:spcAft>
              <a:buSzPts val="1104"/>
              <a:buFont typeface="Franklin Gothic"/>
              <a:buAutoNum type="arabicPeriod"/>
            </a:pPr>
            <a:r>
              <a:rPr b="0" i="0" lang="en-US" sz="1200">
                <a:solidFill>
                  <a:srgbClr val="0C0C0C"/>
                </a:solidFill>
              </a:rPr>
              <a:t>Secure Data Storage:</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Encrypt the logged keystroke data using strong cryptographic algorithms (e.g., AES, RSA).</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Store the encrypted data in the local database or file system for temporary storage.</a:t>
            </a:r>
            <a:endParaRPr/>
          </a:p>
          <a:p>
            <a:pPr indent="-306000" lvl="0" marL="306000" rtl="0" algn="l">
              <a:lnSpc>
                <a:spcPct val="110000"/>
              </a:lnSpc>
              <a:spcBef>
                <a:spcPts val="840"/>
              </a:spcBef>
              <a:spcAft>
                <a:spcPts val="0"/>
              </a:spcAft>
              <a:buSzPts val="1104"/>
              <a:buFont typeface="Franklin Gothic"/>
              <a:buAutoNum type="arabicPeriod"/>
            </a:pPr>
            <a:r>
              <a:rPr b="0" i="0" lang="en-US" sz="1200">
                <a:solidFill>
                  <a:srgbClr val="0C0C0C"/>
                </a:solidFill>
              </a:rPr>
              <a:t>Remote Reporting:</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At predefined intervals (e.g., every 60 minutes) or upon specific triggering events (e.g., system shutdown, user logout), initiate a secure connection to the remote server.</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Transmit the encrypted keylogging data to the remote server over an SSL/TLS-protected channel.</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Receive acknowledgment from the server and update the local data storage accordingly.</a:t>
            </a:r>
            <a:endParaRPr/>
          </a:p>
          <a:p>
            <a:pPr indent="-306000" lvl="0" marL="306000" rtl="0" algn="l">
              <a:lnSpc>
                <a:spcPct val="110000"/>
              </a:lnSpc>
              <a:spcBef>
                <a:spcPts val="840"/>
              </a:spcBef>
              <a:spcAft>
                <a:spcPts val="0"/>
              </a:spcAft>
              <a:buSzPts val="1104"/>
              <a:buFont typeface="Franklin Gothic"/>
              <a:buAutoNum type="arabicPeriod"/>
            </a:pPr>
            <a:r>
              <a:rPr b="0" i="0" lang="en-US" sz="1200">
                <a:solidFill>
                  <a:srgbClr val="0C0C0C"/>
                </a:solidFill>
              </a:rPr>
              <a:t>User Interface:</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Develop a Tkinter-based graphical user interface (GUI) to allow users to configure settings, view connection status, and access reporting features.</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Provide clear feedback on the keylogger's operation, data transmission status, and any errors or warnings.</a:t>
            </a:r>
            <a:endParaRPr/>
          </a:p>
          <a:p>
            <a:pPr indent="0" lvl="0" marL="0" rtl="0" algn="l">
              <a:lnSpc>
                <a:spcPct val="110000"/>
              </a:lnSpc>
              <a:spcBef>
                <a:spcPts val="840"/>
              </a:spcBef>
              <a:spcAft>
                <a:spcPts val="0"/>
              </a:spcAft>
              <a:buSzPts val="1104"/>
              <a:buNone/>
            </a:pPr>
            <a:r>
              <a:t/>
            </a:r>
            <a:endParaRPr b="0" i="0" sz="1200">
              <a:solidFill>
                <a:srgbClr val="0C0C0C"/>
              </a:solidFill>
            </a:endParaRPr>
          </a:p>
          <a:p>
            <a:pPr indent="-235896" lvl="0" marL="306000" rtl="0" algn="l">
              <a:lnSpc>
                <a:spcPct val="110000"/>
              </a:lnSpc>
              <a:spcBef>
                <a:spcPts val="840"/>
              </a:spcBef>
              <a:spcAft>
                <a:spcPts val="0"/>
              </a:spcAft>
              <a:buSzPts val="1104"/>
              <a:buNone/>
            </a:pPr>
            <a:r>
              <a:t/>
            </a:r>
            <a:endParaRPr sz="1200">
              <a:solidFill>
                <a:srgbClr val="0C0C0C"/>
              </a:solidFill>
            </a:endParaRPr>
          </a:p>
          <a:p>
            <a:pPr indent="-235896" lvl="0" marL="306000" rtl="0" algn="l">
              <a:lnSpc>
                <a:spcPct val="110000"/>
              </a:lnSpc>
              <a:spcBef>
                <a:spcPts val="840"/>
              </a:spcBef>
              <a:spcAft>
                <a:spcPts val="0"/>
              </a:spcAft>
              <a:buSzPts val="1104"/>
              <a:buNone/>
            </a:pPr>
            <a:r>
              <a:t/>
            </a:r>
            <a:endParaRPr sz="1200">
              <a:solidFill>
                <a:srgbClr val="0C0C0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34" name="Google Shape;134;p19"/>
          <p:cNvPicPr preferRelativeResize="0"/>
          <p:nvPr>
            <p:ph idx="1" type="body"/>
          </p:nvPr>
        </p:nvPicPr>
        <p:blipFill rotWithShape="1">
          <a:blip r:embed="rId3">
            <a:alphaModFix/>
          </a:blip>
          <a:srcRect b="16047" l="0" r="0" t="16040"/>
          <a:stretch/>
        </p:blipFill>
        <p:spPr>
          <a:xfrm>
            <a:off x="2014374" y="1955800"/>
            <a:ext cx="8163300" cy="3100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40" name="Google Shape;140;p20"/>
          <p:cNvPicPr preferRelativeResize="0"/>
          <p:nvPr>
            <p:ph idx="1" type="body"/>
          </p:nvPr>
        </p:nvPicPr>
        <p:blipFill rotWithShape="1">
          <a:blip r:embed="rId3">
            <a:alphaModFix/>
          </a:blip>
          <a:srcRect b="8250" l="0" r="0" t="8242"/>
          <a:stretch/>
        </p:blipFill>
        <p:spPr>
          <a:xfrm>
            <a:off x="2166774" y="2108200"/>
            <a:ext cx="8163300" cy="310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46" name="Google Shape;146;p21"/>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0" i="0" lang="en-US" sz="2000">
                <a:solidFill>
                  <a:srgbClr val="0C0C0C"/>
                </a:solidFill>
              </a:rPr>
              <a:t>The "Keylogger for Remote Monitoring and Reporting" application has been developed as a comprehensive solution for organizations to monitor and analyze user computer activities remotely. By capturing keystrokes discreetly in the background and securely transmitting the data to a central server, the application provides valuable insights into employee productivity, potential security breaches, and compliance with organizational policies. The robust security measures, including data encryption and access control, ensure the confidentiality and integrity of the collected information. The user-friendly interface and compliance with relevant data privacy regulations further enhance the application's practicality and acceptability within the targeted organizational environment.</a:t>
            </a:r>
            <a:endParaRPr sz="2000">
              <a:solidFill>
                <a:srgbClr val="0C0C0C"/>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