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568" r:id="rId2"/>
    <p:sldId id="668" r:id="rId3"/>
    <p:sldId id="680" r:id="rId4"/>
    <p:sldId id="681" r:id="rId5"/>
    <p:sldId id="669" r:id="rId6"/>
    <p:sldId id="670" r:id="rId7"/>
    <p:sldId id="671" r:id="rId8"/>
    <p:sldId id="672" r:id="rId9"/>
    <p:sldId id="673" r:id="rId10"/>
    <p:sldId id="674" r:id="rId11"/>
    <p:sldId id="675" r:id="rId12"/>
    <p:sldId id="676" r:id="rId13"/>
    <p:sldId id="677" r:id="rId14"/>
    <p:sldId id="678" r:id="rId15"/>
    <p:sldId id="679" r:id="rId16"/>
    <p:sldId id="654" r:id="rId17"/>
    <p:sldId id="655" r:id="rId18"/>
    <p:sldId id="656" r:id="rId19"/>
    <p:sldId id="657" r:id="rId20"/>
    <p:sldId id="658" r:id="rId21"/>
    <p:sldId id="659" r:id="rId22"/>
    <p:sldId id="660" r:id="rId23"/>
    <p:sldId id="661" r:id="rId24"/>
    <p:sldId id="662" r:id="rId25"/>
    <p:sldId id="663" r:id="rId26"/>
    <p:sldId id="664" r:id="rId27"/>
    <p:sldId id="665" r:id="rId28"/>
    <p:sldId id="666" r:id="rId29"/>
    <p:sldId id="49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0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86" autoAdjust="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07EF9-30CF-4AAE-9D17-255FBED9613B}" type="datetimeFigureOut">
              <a:rPr lang="en-US" smtClean="0"/>
              <a:t>20-Feb-20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CCC4F-146D-459C-911E-E0CC49939F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117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jpe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IUA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59024"/>
            <a:ext cx="7315200" cy="685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3600" b="0" i="0" u="none" kern="1200" dirty="0">
                <a:solidFill>
                  <a:srgbClr val="D43A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103120"/>
            <a:ext cx="7315200" cy="2286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70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 noChangeAspect="1"/>
          </p:cNvSpPr>
          <p:nvPr>
            <p:ph type="title" hasCustomPrompt="1"/>
          </p:nvPr>
        </p:nvSpPr>
        <p:spPr>
          <a:xfrm>
            <a:off x="0" y="91440"/>
            <a:ext cx="9144000" cy="731520"/>
          </a:xfrm>
          <a:prstGeom prst="rect">
            <a:avLst/>
          </a:prstGeom>
        </p:spPr>
        <p:txBody>
          <a:bodyPr wrap="none" lIns="274320" rIns="274320" anchor="ctr" anchorCtr="0">
            <a:normAutofit/>
          </a:bodyPr>
          <a:lstStyle>
            <a:lvl1pPr>
              <a:defRPr lang="en-US" sz="4000" b="1" i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l"/>
            <a:r>
              <a:rPr lang="en-US" dirty="0" smtClean="0"/>
              <a:t>Click to edit </a:t>
            </a:r>
            <a:r>
              <a:rPr lang="en-US" dirty="0" err="1" smtClean="0"/>
              <a:t>AMaster</a:t>
            </a:r>
            <a:r>
              <a:rPr lang="en-US" dirty="0" smtClean="0"/>
              <a:t> 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72400" y="6525344"/>
            <a:ext cx="936104" cy="31402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fld id="{CBE0357F-229F-4BD9-AE90-5490DF2A6E29}" type="slidenum">
              <a:rPr lang="en-US" sz="1400" smtClean="0">
                <a:solidFill>
                  <a:schemeClr val="accent3">
                    <a:lumMod val="50000"/>
                  </a:schemeClr>
                </a:solidFill>
                <a:latin typeface="Myriad Web Pro" panose="020B0503030403020204" pitchFamily="34" charset="0"/>
              </a:rPr>
              <a:pPr algn="r"/>
              <a:t>‹#›</a:t>
            </a:fld>
            <a:endParaRPr lang="en-US" sz="1400" dirty="0">
              <a:solidFill>
                <a:schemeClr val="accent3">
                  <a:lumMod val="50000"/>
                </a:schemeClr>
              </a:solidFill>
              <a:latin typeface="Myriad Web Pro" panose="020B0503030403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57200" y="1188720"/>
            <a:ext cx="8229600" cy="502920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36576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v"/>
              <a:defRPr lang="en-US" sz="2400" b="1" kern="12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3152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Ø"/>
              <a:defRPr lang="en-US" sz="2000" kern="12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09728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ü"/>
              <a:defRPr lang="en-US" sz="2000" kern="12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52513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UA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1371600"/>
            <a:ext cx="7315200" cy="274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Valediction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76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UA SALT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1371600"/>
            <a:ext cx="7315200" cy="274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Valediction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457200" y="6400800"/>
            <a:ext cx="8229600" cy="457200"/>
          </a:xfrm>
          <a:prstGeom prst="rect">
            <a:avLst/>
          </a:prstGeom>
        </p:spPr>
        <p:txBody>
          <a:bodyPr anchor="ctr" anchorCtr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0" dirty="0" smtClean="0">
                <a:solidFill>
                  <a:schemeClr val="tx2">
                    <a:lumMod val="50000"/>
                  </a:schemeClr>
                </a:solidFill>
              </a:rPr>
              <a:t>Created in partnership with the School of Applied Learning in Testing</a:t>
            </a:r>
            <a:r>
              <a:rPr lang="en-US" sz="1200" b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sz="1200" b="0" i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818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X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1371600"/>
            <a:ext cx="7315200" cy="274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Valediction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72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X SALT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1371600"/>
            <a:ext cx="7315200" cy="274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Valediction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 userDrawn="1"/>
        </p:nvSpPr>
        <p:spPr>
          <a:xfrm>
            <a:off x="457200" y="6400800"/>
            <a:ext cx="8229600" cy="457200"/>
          </a:xfrm>
          <a:prstGeom prst="rect">
            <a:avLst/>
          </a:prstGeom>
        </p:spPr>
        <p:txBody>
          <a:bodyPr anchor="ctr" anchorCtr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0" dirty="0" smtClean="0">
                <a:solidFill>
                  <a:schemeClr val="tx2">
                    <a:lumMod val="50000"/>
                  </a:schemeClr>
                </a:solidFill>
              </a:rPr>
              <a:t>Created in partnership with the School of Applied Learning in Testing</a:t>
            </a:r>
            <a:r>
              <a:rPr lang="en-US" sz="1200" b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sz="1200" b="0" i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203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9CE611-81BB-4F68-9DCE-7122D6BF5A21}" type="datetimeFigureOut">
              <a:rPr lang="en-IN" smtClean="0"/>
              <a:pPr/>
              <a:t>20-02-2020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920EB92-6F84-4A9E-9A59-D2D5AB212173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61"/>
          <a:stretch/>
        </p:blipFill>
        <p:spPr>
          <a:xfrm>
            <a:off x="0" y="6400800"/>
            <a:ext cx="9144000" cy="76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61"/>
          <a:stretch/>
        </p:blipFill>
        <p:spPr>
          <a:xfrm>
            <a:off x="0" y="640080"/>
            <a:ext cx="91440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90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48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61"/>
          <a:stretch/>
        </p:blipFill>
        <p:spPr>
          <a:xfrm>
            <a:off x="0" y="6400800"/>
            <a:ext cx="9144000" cy="76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6556384"/>
            <a:ext cx="1524000" cy="21907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7132320" y="6529088"/>
            <a:ext cx="2011680" cy="276999"/>
          </a:xfrm>
          <a:prstGeom prst="rect">
            <a:avLst/>
          </a:prstGeom>
          <a:noFill/>
        </p:spPr>
        <p:txBody>
          <a:bodyPr wrap="square" lIns="0" rIns="274320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1200" dirty="0">
              <a:solidFill>
                <a:schemeClr val="tx1"/>
              </a:solidFill>
              <a:latin typeface="Myriad Web Pro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61"/>
          <a:stretch/>
        </p:blipFill>
        <p:spPr>
          <a:xfrm>
            <a:off x="0" y="640080"/>
            <a:ext cx="91440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42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28800"/>
            <a:ext cx="8229600" cy="1463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24071"/>
                </a:solidFill>
                <a:latin typeface="Myriad Web Pro" pitchFamily="34" charset="0"/>
              </a:defRPr>
            </a:lvl1pPr>
          </a:lstStyle>
          <a:p>
            <a:r>
              <a:rPr lang="en-US" dirty="0" smtClean="0"/>
              <a:t>Click to add valediction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057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95" y="5312049"/>
            <a:ext cx="3214211" cy="46958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788920" y="5897880"/>
            <a:ext cx="3566160" cy="274320"/>
          </a:xfrm>
          <a:prstGeom prst="rect">
            <a:avLst/>
          </a:prstGeom>
          <a:noFill/>
        </p:spPr>
        <p:txBody>
          <a:bodyPr wrap="none" lIns="0" rIns="0" rtlCol="0" anchor="ctr" anchorCtr="0">
            <a:spAutoFit/>
          </a:bodyPr>
          <a:lstStyle/>
          <a:p>
            <a:r>
              <a:rPr lang="en-US" sz="2000" b="0" dirty="0" smtClean="0">
                <a:latin typeface="Myriad Web Pro" pitchFamily="34" charset="0"/>
              </a:rPr>
              <a:t>Building Learning Organizations</a:t>
            </a:r>
            <a:endParaRPr lang="en-US" sz="2000" b="0" dirty="0">
              <a:latin typeface="Myriad Web Pro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200400" y="6202680"/>
            <a:ext cx="2743200" cy="274320"/>
          </a:xfrm>
          <a:prstGeom prst="rect">
            <a:avLst/>
          </a:prstGeom>
          <a:noFill/>
        </p:spPr>
        <p:txBody>
          <a:bodyPr wrap="square" lIns="0" rIns="0" rtlCol="0" anchor="ctr" anchorCtr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2000" dirty="0">
              <a:solidFill>
                <a:schemeClr val="tx1"/>
              </a:solidFill>
              <a:latin typeface="Myriad Web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28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X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59024"/>
            <a:ext cx="73152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i="0" u="none" kern="1200" dirty="0">
                <a:solidFill>
                  <a:srgbClr val="D43A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103120"/>
            <a:ext cx="7315200" cy="2286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61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IUA Testi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68880"/>
            <a:ext cx="4114800" cy="73152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i="0" u="none" kern="1200" dirty="0">
                <a:solidFill>
                  <a:srgbClr val="D43A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74720"/>
            <a:ext cx="8229600" cy="1828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"/>
            <a:ext cx="4572000" cy="362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36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IUA SALT Testi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68880"/>
            <a:ext cx="4114800" cy="73152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i="0" u="none" kern="1200" dirty="0">
                <a:solidFill>
                  <a:srgbClr val="D43A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74720"/>
            <a:ext cx="8229600" cy="1828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"/>
            <a:ext cx="4572000" cy="362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17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X Testi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68880"/>
            <a:ext cx="4114800" cy="73152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i="0" u="none" kern="1200" dirty="0">
                <a:solidFill>
                  <a:srgbClr val="D43A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74720"/>
            <a:ext cx="8229600" cy="1828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"/>
            <a:ext cx="4572000" cy="362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95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X SALT Testi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68880"/>
            <a:ext cx="4114800" cy="73152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i="0" u="none" kern="1200" dirty="0">
                <a:solidFill>
                  <a:srgbClr val="D43A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74720"/>
            <a:ext cx="8229600" cy="1828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457200" y="6400800"/>
            <a:ext cx="8229600" cy="457200"/>
          </a:xfrm>
          <a:prstGeom prst="rect">
            <a:avLst/>
          </a:prstGeom>
        </p:spPr>
        <p:txBody>
          <a:bodyPr anchor="ctr" anchorCtr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0" dirty="0" smtClean="0">
                <a:solidFill>
                  <a:schemeClr val="tx2">
                    <a:lumMod val="50000"/>
                  </a:schemeClr>
                </a:solidFill>
              </a:rPr>
              <a:t>Created in partnership with the School of Applied Learning in Testing</a:t>
            </a:r>
            <a:r>
              <a:rPr lang="en-US" sz="1200" b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sz="1200" b="0" i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"/>
            <a:ext cx="4572000" cy="362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01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 hasCustomPrompt="1"/>
          </p:nvPr>
        </p:nvSpPr>
        <p:spPr>
          <a:xfrm>
            <a:off x="0" y="91440"/>
            <a:ext cx="9144000" cy="731520"/>
          </a:xfrm>
          <a:prstGeom prst="rect">
            <a:avLst/>
          </a:prstGeom>
        </p:spPr>
        <p:txBody>
          <a:bodyPr wrap="none" lIns="274320" rIns="274320" anchor="ctr" anchorCtr="0">
            <a:normAutofit/>
          </a:bodyPr>
          <a:lstStyle>
            <a:lvl1pPr algn="l">
              <a:defRPr sz="4000" b="1" i="0" u="none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CMaster</a:t>
            </a:r>
            <a:r>
              <a:rPr lang="en-US" dirty="0" smtClean="0"/>
              <a:t>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548640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sz="2800" b="1" i="0"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1737360"/>
            <a:ext cx="8229600" cy="448056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365760" indent="-36576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v"/>
              <a:defRPr sz="24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31520" indent="-36576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Ø"/>
              <a:defRPr sz="20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097280" indent="-36576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ü"/>
              <a:defRPr sz="20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172400" y="6525344"/>
            <a:ext cx="936104" cy="31402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fld id="{CBE0357F-229F-4BD9-AE90-5490DF2A6E29}" type="slidenum">
              <a:rPr lang="en-US" sz="1400" smtClean="0">
                <a:solidFill>
                  <a:schemeClr val="tx2">
                    <a:lumMod val="50000"/>
                  </a:schemeClr>
                </a:solidFill>
                <a:latin typeface="Myriad Web Pro" panose="020B0503030403020204" pitchFamily="34" charset="0"/>
              </a:rPr>
              <a:pPr algn="r"/>
              <a:t>‹#›</a:t>
            </a:fld>
            <a:endParaRPr lang="en-US" sz="1400" dirty="0">
              <a:solidFill>
                <a:schemeClr val="tx2">
                  <a:lumMod val="50000"/>
                </a:schemeClr>
              </a:solidFill>
              <a:latin typeface="Myriad Web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725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 hasCustomPrompt="1"/>
          </p:nvPr>
        </p:nvSpPr>
        <p:spPr>
          <a:xfrm>
            <a:off x="0" y="91440"/>
            <a:ext cx="9144000" cy="731520"/>
          </a:xfrm>
          <a:prstGeom prst="rect">
            <a:avLst/>
          </a:prstGeom>
        </p:spPr>
        <p:txBody>
          <a:bodyPr wrap="none" lIns="274320" rIns="274320" anchor="ctr" anchorCtr="0">
            <a:normAutofit/>
          </a:bodyPr>
          <a:lstStyle>
            <a:lvl1pPr algn="l">
              <a:defRPr sz="4000" b="1" i="0" u="none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CMaster</a:t>
            </a:r>
            <a:r>
              <a:rPr lang="en-US" dirty="0" smtClean="0"/>
              <a:t>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1188720"/>
            <a:ext cx="8229600" cy="502920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36576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v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3152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Ø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09728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ü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172400" y="6531592"/>
            <a:ext cx="936104" cy="3077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fld id="{CBE0357F-229F-4BD9-AE90-5490DF2A6E29}" type="slidenum">
              <a:rPr lang="en-US" sz="1400" smtClean="0">
                <a:solidFill>
                  <a:schemeClr val="tx2">
                    <a:lumMod val="50000"/>
                  </a:schemeClr>
                </a:solidFill>
                <a:latin typeface="Myriad Web Pro" panose="020B0503030403020204" pitchFamily="34" charset="0"/>
              </a:rPr>
              <a:pPr algn="r"/>
              <a:t>‹#›</a:t>
            </a:fld>
            <a:endParaRPr lang="en-US" sz="1400" dirty="0">
              <a:solidFill>
                <a:schemeClr val="tx2">
                  <a:lumMod val="50000"/>
                </a:schemeClr>
              </a:solidFill>
              <a:latin typeface="Myriad Web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205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 noChangeAspect="1"/>
          </p:cNvSpPr>
          <p:nvPr>
            <p:ph type="title" hasCustomPrompt="1"/>
          </p:nvPr>
        </p:nvSpPr>
        <p:spPr>
          <a:xfrm>
            <a:off x="0" y="91440"/>
            <a:ext cx="9144000" cy="731520"/>
          </a:xfrm>
          <a:prstGeom prst="rect">
            <a:avLst/>
          </a:prstGeom>
        </p:spPr>
        <p:txBody>
          <a:bodyPr wrap="none" lIns="274320" rIns="274320" anchor="ctr" anchorCtr="0">
            <a:normAutofit/>
          </a:bodyPr>
          <a:lstStyle>
            <a:lvl1pPr>
              <a:defRPr lang="en-US" sz="4000" b="1" i="0" u="none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l"/>
            <a:r>
              <a:rPr lang="en-US" dirty="0" smtClean="0"/>
              <a:t>Click to edit </a:t>
            </a:r>
            <a:r>
              <a:rPr lang="en-US" dirty="0" err="1" smtClean="0"/>
              <a:t>QMaster</a:t>
            </a:r>
            <a:r>
              <a:rPr lang="en-US" dirty="0" smtClean="0"/>
              <a:t>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172400" y="6531592"/>
            <a:ext cx="936104" cy="3077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fld id="{CBE0357F-229F-4BD9-AE90-5490DF2A6E29}" type="slidenum">
              <a:rPr lang="en-US" sz="1400" smtClean="0">
                <a:solidFill>
                  <a:schemeClr val="accent6">
                    <a:lumMod val="50000"/>
                  </a:schemeClr>
                </a:solidFill>
                <a:latin typeface="Myriad Web Pro" panose="020B0503030403020204" pitchFamily="34" charset="0"/>
              </a:rPr>
              <a:pPr algn="r"/>
              <a:t>‹#›</a:t>
            </a:fld>
            <a:endParaRPr lang="en-US" sz="1400" dirty="0">
              <a:solidFill>
                <a:schemeClr val="accent6">
                  <a:lumMod val="50000"/>
                </a:schemeClr>
              </a:solidFill>
              <a:latin typeface="Myriad Web Pro" panose="020B0503030403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57200" y="1188720"/>
            <a:ext cx="8229600" cy="502920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36576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v"/>
              <a:defRPr lang="en-US" sz="2400" b="1" kern="12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3152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Ø"/>
              <a:defRPr lang="en-US" sz="2000" kern="12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09728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ü"/>
              <a:defRPr lang="en-US" sz="2000" kern="12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60937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839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echnetwork/apps-tech/jdbc-112010-090769.html" TargetMode="Externa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echnetwork/apps-tech/jdbc-112010-090769.html" TargetMode="Externa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4525963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Clr>
                <a:schemeClr val="tx2"/>
              </a:buClr>
              <a:buSzPct val="75000"/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endParaRPr lang="en-US" sz="6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6600" b="1" dirty="0" smtClean="0">
                <a:latin typeface="Times New Roman" pitchFamily="18" charset="0"/>
                <a:cs typeface="Times New Roman" pitchFamily="18" charset="0"/>
              </a:rPr>
              <a:t>Spring Boot</a:t>
            </a:r>
          </a:p>
          <a:p>
            <a:pPr marL="0" indent="0" algn="ctr">
              <a:buNone/>
            </a:pPr>
            <a:r>
              <a:rPr lang="en-US" sz="6600" b="1" dirty="0" smtClean="0">
                <a:latin typeface="Times New Roman" pitchFamily="18" charset="0"/>
                <a:cs typeface="Times New Roman" pitchFamily="18" charset="0"/>
              </a:rPr>
              <a:t>Database Programming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950793"/>
            <a:ext cx="2992793" cy="918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68460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Create the database table “employee” in ORACLE DB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create table employee(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firstname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varchar2(20) primary key, 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	   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lastname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varchar2(20), 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	   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phonenumber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number(10), 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	    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emailid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varchar2(20));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Make sure the table gets created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If you select from this table, you would see zero records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Spring JDBC </a:t>
            </a:r>
            <a:b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with Spring Boot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47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229600" cy="685800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Let’s create EmployeeService interface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Spring JDBC </a:t>
            </a:r>
            <a:b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with Spring Boot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02" r="50000" b="14738"/>
          <a:stretch/>
        </p:blipFill>
        <p:spPr bwMode="auto">
          <a:xfrm>
            <a:off x="1295400" y="2286000"/>
            <a:ext cx="6505575" cy="2784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50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229600" cy="685800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Let’s implement EmployeeService interface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Spring JDBC </a:t>
            </a:r>
            <a:b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with Spring Boot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3" r="42728" b="8023"/>
          <a:stretch/>
        </p:blipFill>
        <p:spPr bwMode="auto">
          <a:xfrm>
            <a:off x="1600200" y="2286000"/>
            <a:ext cx="4524337" cy="3828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91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229600" cy="685800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Let’s create EmployeeDao interface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Spring JDBC </a:t>
            </a:r>
            <a:b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with Spring Boot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62" r="48288" b="13433"/>
          <a:stretch/>
        </p:blipFill>
        <p:spPr bwMode="auto">
          <a:xfrm>
            <a:off x="1143000" y="2438400"/>
            <a:ext cx="6728346" cy="3043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945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229600" cy="685800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Implement EmployeeDao interface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Spring JDBC </a:t>
            </a:r>
            <a:b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with Spring Boot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7" r="31925" b="8394"/>
          <a:stretch/>
        </p:blipFill>
        <p:spPr bwMode="auto">
          <a:xfrm>
            <a:off x="457200" y="2476500"/>
            <a:ext cx="3809999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9" t="5364" r="14860" b="10307"/>
          <a:stretch/>
        </p:blipFill>
        <p:spPr bwMode="auto">
          <a:xfrm>
            <a:off x="4556078" y="2476500"/>
            <a:ext cx="426814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547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229600" cy="685800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Create and run the application as stand-alone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Spring JDBC </a:t>
            </a:r>
            <a:b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with Spring Boot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1" r="8743" b="6250"/>
          <a:stretch/>
        </p:blipFill>
        <p:spPr bwMode="auto">
          <a:xfrm>
            <a:off x="228600" y="2057401"/>
            <a:ext cx="8653356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6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981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Spring Boot Database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Spring Data JPA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9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Spring Data JPA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JPA - Java Persistence API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Specification for ORM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SQL Databases are called Relational Databases(keys: primary &amp; foreign keys)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	JDBC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	Class &lt;-&gt; Table (you need to do the mapping yourself)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ORM maps Classes to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314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Spring Data JPA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Spring Data JPA is a separate project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It lets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you to work with ORM tools even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easier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You don’t need to write any XML configuration files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This is going to be super easy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Connecting to embedded Databases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Connecting to external Databases</a:t>
            </a:r>
          </a:p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264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Spring Data JPA</a:t>
            </a:r>
            <a:b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Connecting to embedded Databases (Apache Derby)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19</a:t>
            </a:fld>
            <a:endParaRPr lang="en-IN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8" r="43987" b="33394"/>
          <a:stretch/>
        </p:blipFill>
        <p:spPr bwMode="auto">
          <a:xfrm>
            <a:off x="1219200" y="2438400"/>
            <a:ext cx="7287904" cy="3853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709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Spring JDBC </a:t>
            </a:r>
            <a:b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with Spring Boot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We need data source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We need to build JdbcTemplate using DS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We will be using methods defined in JdbcTemplate and providing our SQL queries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Spring Boot requires very minimal configuration for this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No need to explicitly define dependencies in Beans.xml 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We will be using spring-boot-starter-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jdbc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117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Spring Data JPA</a:t>
            </a:r>
            <a:b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Marking your POJO as @Entity &amp; @Id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20</a:t>
            </a:fld>
            <a:endParaRPr lang="en-IN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6" r="15981" b="6250"/>
          <a:stretch/>
        </p:blipFill>
        <p:spPr bwMode="auto">
          <a:xfrm>
            <a:off x="990600" y="1600200"/>
            <a:ext cx="7467600" cy="4405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3340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Spring Data JPA</a:t>
            </a:r>
            <a:b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33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Creating </a:t>
            </a:r>
            <a:r>
              <a:rPr lang="en-US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 Service Class /</a:t>
            </a:r>
            <a:br>
              <a:rPr lang="en-US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Creating a Spring Data JPA Repository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21</a:t>
            </a:fld>
            <a:endParaRPr lang="en-IN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3" r="31505" b="56530"/>
          <a:stretch/>
        </p:blipFill>
        <p:spPr bwMode="auto">
          <a:xfrm>
            <a:off x="32982" y="2438400"/>
            <a:ext cx="8911988" cy="2715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83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Spring Data JPA</a:t>
            </a:r>
            <a:b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33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Connecting to external Database (ORACLE)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22</a:t>
            </a:fld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From pom.xml: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Remove the derby related dependency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Add “oracle db” as dependency</a:t>
            </a:r>
          </a:p>
          <a:p>
            <a:pPr marL="400050" lvl="1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&lt;dependency&gt;</a:t>
            </a:r>
          </a:p>
          <a:p>
            <a:pPr marL="400050" lvl="1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  &lt;groupId&gt;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com.oracle</a:t>
            </a:r>
            <a:r>
              <a:rPr lang="en-US" dirty="0">
                <a:latin typeface="Arial" pitchFamily="34" charset="0"/>
                <a:cs typeface="Arial" pitchFamily="34" charset="0"/>
              </a:rPr>
              <a:t>&lt;/groupId&gt;</a:t>
            </a:r>
          </a:p>
          <a:p>
            <a:pPr marL="400050" lvl="1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  &lt;artifactId&gt;oracle&lt;/artifactId&gt;</a:t>
            </a:r>
          </a:p>
          <a:p>
            <a:pPr marL="400050" lvl="1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  &lt;version&gt;11.2.0.2.0&lt;/version&gt;</a:t>
            </a:r>
          </a:p>
          <a:p>
            <a:pPr marL="400050" lvl="1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&lt;/dependency&gt;</a:t>
            </a:r>
          </a:p>
          <a:p>
            <a:pPr lvl="2"/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8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Spring Data JPA</a:t>
            </a:r>
            <a:b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33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Connecting to external Database (ORACLE)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23</a:t>
            </a:fld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You would get an error in pom.xml saying oracle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Missing artifact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com.oracle:oracle:jar:</a:t>
            </a:r>
            <a:r>
              <a:rPr lang="en-US" sz="2800" dirty="0" smtClean="0"/>
              <a:t>11.2.0.2.0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This means, that this particular .jar file is not found in public maven repository due to licensing issue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You must download this file (ojdbc6.jar) from oracle website – for version 11.2.0.2.0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sz="2800" dirty="0" smtClean="0">
                <a:latin typeface="Arial" pitchFamily="34" charset="0"/>
                <a:cs typeface="Arial" pitchFamily="34" charset="0"/>
                <a:hlinkClick r:id="rId2"/>
              </a:rPr>
              <a:t>www.oracle.com/technetwork/apps-tech/jdbc-112010-090769.html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11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Spring Data JPA</a:t>
            </a:r>
            <a:b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33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Connecting to external Database (ORACLE)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24</a:t>
            </a:fld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Go to the folder where you have downloaded “ojdbc6.jar”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Now, install this .jar file into local maven repository by invoking the following command: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mvn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install:install-file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-Dfile=ojdbc6.jar -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DgroupId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=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com.oracle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-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DartifactId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=oracle -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Dversion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=11.2.0.2.0 -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Dpackaging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=jar -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DgeneratePom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=true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	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You should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get “BUILD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SUCCESS” message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0" y="4800600"/>
            <a:ext cx="4379794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This </a:t>
            </a:r>
            <a:r>
              <a:rPr lang="en-US" i="1" dirty="0">
                <a:solidFill>
                  <a:srgbClr val="FF0000"/>
                </a:solidFill>
              </a:rPr>
              <a:t>last parameter for generating a POM will save you from pom.xml warnings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57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Spring Data JPA</a:t>
            </a:r>
            <a:b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33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Connecting to external Database (ORACLE)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25</a:t>
            </a:fld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229600" cy="990600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You should see an entry in your local maven repository: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721" b="53358"/>
          <a:stretch/>
        </p:blipFill>
        <p:spPr bwMode="auto">
          <a:xfrm>
            <a:off x="1066800" y="2684060"/>
            <a:ext cx="7192370" cy="341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449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Spring Data JPA</a:t>
            </a:r>
            <a:b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33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Connecting to external Database (ORACLE)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26</a:t>
            </a:fld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Provide all connection details of ORACLE DB in application.properties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application.properties (resource folder)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server.port=8091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#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oracle db settings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spring.datasource.url=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jdbc:oracle:thin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:@localhost:1521:xe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spring.datasource.username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=&lt;&lt;your-user-name&gt;&gt;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spring.datasource.password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=&lt;&lt;your-password&gt;&gt;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spring.datasource.driver-class-name=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oracle.jdbc.OracleDriver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43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Spring Data JPA</a:t>
            </a:r>
            <a:b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33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Connecting to external Database (ORACLE)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27</a:t>
            </a:fld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Create the database table “customer” in ORACLE DB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create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table customer(FIRST_NAME VARCHAR2(10), LAST_NAME VARCHAR2(10), PHONE_NUMBER NUMBER(10), EMAIL_ID VARCHAR(10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))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Make sure the table gets created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If you select from this table, you would see zero records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68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Spring Data JPA</a:t>
            </a:r>
            <a:b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33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Connecting to external Database (ORACLE)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28</a:t>
            </a:fld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Good news is: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No change required in entity class (Customer)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No change is required in controller class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No change is required in service class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No change is required in repository class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Now, restart the application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With postman client: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Create some resources (records)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View the resources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Update resources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Delete some resources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06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29</a:t>
            </a:fld>
            <a:endParaRPr lang="en-IN" dirty="0"/>
          </a:p>
        </p:txBody>
      </p:sp>
      <p:sp>
        <p:nvSpPr>
          <p:cNvPr id="5" name="Subtitle 3"/>
          <p:cNvSpPr>
            <a:spLocks noGrp="1"/>
          </p:cNvSpPr>
          <p:nvPr>
            <p:ph type="title"/>
          </p:nvPr>
        </p:nvSpPr>
        <p:spPr>
          <a:xfrm>
            <a:off x="381000" y="24384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01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Spring JDBC </a:t>
            </a:r>
            <a:b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with Spring Boot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We need data source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We need to build JdbcTemplate using DS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We will be using methods defined in JdbcTemplate and providing our SQL queries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Spring Boot requires very minimal configuration for this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No need to explicitly define dependencies in Beans.xml 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We will be using spring-boot-starter-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jdbc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65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Spring JDBC </a:t>
            </a:r>
            <a:b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with Spring Boot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72477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310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Spring JDBC </a:t>
            </a:r>
            <a:b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with Spring Boot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2438400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Let’s create a console based application for a change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So, bootstrap Spring application using File…new…Spring Starter Project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Your pom.xml should depend on:</a:t>
            </a:r>
          </a:p>
          <a:p>
            <a:pPr lvl="1"/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7" t="5783" r="32659" b="50374"/>
          <a:stretch/>
        </p:blipFill>
        <p:spPr bwMode="auto">
          <a:xfrm>
            <a:off x="1066800" y="4038600"/>
            <a:ext cx="6799734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722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You would get an error in pom.xml saying oracle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Missing artifact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com.oracle:oracle:jar:</a:t>
            </a:r>
            <a:r>
              <a:rPr lang="en-US" sz="2800" dirty="0" smtClean="0"/>
              <a:t>11.2.0.2.0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This means, that this particular .jar file is not found in public maven repository due to licensing issue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You must download this file (ojdbc6.jar) from oracle website – for version 11.2.0.2.0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sz="2800" dirty="0" smtClean="0">
                <a:latin typeface="Arial" pitchFamily="34" charset="0"/>
                <a:cs typeface="Arial" pitchFamily="34" charset="0"/>
                <a:hlinkClick r:id="rId2"/>
              </a:rPr>
              <a:t>www.oracle.com/technetwork/apps-tech/jdbc-112010-090769.html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" y="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Verdana" pitchFamily="34" charset="0"/>
                <a:ea typeface="Verdana" pitchFamily="34" charset="0"/>
                <a:cs typeface="Verdana" pitchFamily="34" charset="0"/>
              </a:rPr>
              <a:t>Spring JDBC </a:t>
            </a:r>
            <a:br>
              <a:rPr lang="en-US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mtClean="0">
                <a:latin typeface="Verdana" pitchFamily="34" charset="0"/>
                <a:ea typeface="Verdana" pitchFamily="34" charset="0"/>
                <a:cs typeface="Verdana" pitchFamily="34" charset="0"/>
              </a:rPr>
              <a:t>with Spring Boot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79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Go to the folder where you have downloaded “ojdbc6.jar”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Now, install this .jar file into local maven repository by invoking the following command: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mvn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install:install-file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-Dfile=ojdbc6.jar -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DgroupId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=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com.oracle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-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DartifactId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=oracle -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Dversion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=11.2.0.2.0 -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Dpackaging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=jar -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DgeneratePom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=true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	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You should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get “BUILD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SUCCESS” message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0" y="4800600"/>
            <a:ext cx="4379794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This </a:t>
            </a:r>
            <a:r>
              <a:rPr lang="en-US" i="1" dirty="0">
                <a:solidFill>
                  <a:srgbClr val="FF0000"/>
                </a:solidFill>
              </a:rPr>
              <a:t>last parameter for generating a POM will save you from pom.xml warnings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8600" y="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Verdana" pitchFamily="34" charset="0"/>
                <a:ea typeface="Verdana" pitchFamily="34" charset="0"/>
                <a:cs typeface="Verdana" pitchFamily="34" charset="0"/>
              </a:rPr>
              <a:t>Spring JDBC </a:t>
            </a:r>
            <a:br>
              <a:rPr lang="en-US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mtClean="0">
                <a:latin typeface="Verdana" pitchFamily="34" charset="0"/>
                <a:ea typeface="Verdana" pitchFamily="34" charset="0"/>
                <a:cs typeface="Verdana" pitchFamily="34" charset="0"/>
              </a:rPr>
              <a:t>with Spring Boot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45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229600" cy="990600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You should see an entry in your local maven repository: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721" b="53358"/>
          <a:stretch/>
        </p:blipFill>
        <p:spPr bwMode="auto">
          <a:xfrm>
            <a:off x="1066800" y="2684060"/>
            <a:ext cx="7192370" cy="341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Spring JDBC </a:t>
            </a:r>
            <a:b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with Spring Boot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01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Provide all connection details of ORACLE DB in application.properties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application.properties (resource folder)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server.port=8091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#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oracle db settings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spring.datasource.url=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jdbc:oracle:thin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:@localhost:1521:xe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spring.datasource.username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=&lt;&lt;your-user-name&gt;&gt;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spring.datasource.password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=&lt;&lt;your-password&gt;&gt;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spring.datasource.driver-class-name=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oracle.jdbc.OracleDriver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Spring JDBC </a:t>
            </a:r>
            <a:b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with Spring Boot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33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G Grey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15128</TotalTime>
  <Words>748</Words>
  <Application>Microsoft Office PowerPoint</Application>
  <PresentationFormat>On-screen Show (4:3)</PresentationFormat>
  <Paragraphs>162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MG Grey Theme</vt:lpstr>
      <vt:lpstr>PowerPoint Presentation</vt:lpstr>
      <vt:lpstr>Spring JDBC  with Spring Boot</vt:lpstr>
      <vt:lpstr>Spring JDBC  with Spring Boot</vt:lpstr>
      <vt:lpstr>Spring JDBC  with Spring Boot</vt:lpstr>
      <vt:lpstr>Spring JDBC  with Spring Boot</vt:lpstr>
      <vt:lpstr>PowerPoint Presentation</vt:lpstr>
      <vt:lpstr>PowerPoint Presentation</vt:lpstr>
      <vt:lpstr>Spring JDBC  with Spring Boot</vt:lpstr>
      <vt:lpstr>Spring JDBC  with Spring Boot</vt:lpstr>
      <vt:lpstr>Spring JDBC  with Spring Boot</vt:lpstr>
      <vt:lpstr>Spring JDBC  with Spring Boot</vt:lpstr>
      <vt:lpstr>Spring JDBC  with Spring Boot</vt:lpstr>
      <vt:lpstr>Spring JDBC  with Spring Boot</vt:lpstr>
      <vt:lpstr>Spring JDBC  with Spring Boot</vt:lpstr>
      <vt:lpstr>Spring JDBC  with Spring Boot</vt:lpstr>
      <vt:lpstr>PowerPoint Presentation</vt:lpstr>
      <vt:lpstr>Spring Data JPA</vt:lpstr>
      <vt:lpstr>Spring Data JPA</vt:lpstr>
      <vt:lpstr>Spring Data JPA Connecting to embedded Databases (Apache Derby)</vt:lpstr>
      <vt:lpstr>Spring Data JPA Marking your POJO as @Entity &amp; @Id</vt:lpstr>
      <vt:lpstr>Spring Data JPA Creating Data Service Class / Creating a Spring Data JPA Repository</vt:lpstr>
      <vt:lpstr>Spring Data JPA Connecting to external Database (ORACLE)</vt:lpstr>
      <vt:lpstr>Spring Data JPA Connecting to external Database (ORACLE)</vt:lpstr>
      <vt:lpstr>Spring Data JPA Connecting to external Database (ORACLE)</vt:lpstr>
      <vt:lpstr>Spring Data JPA Connecting to external Database (ORACLE)</vt:lpstr>
      <vt:lpstr>Spring Data JPA Connecting to external Database (ORACLE)</vt:lpstr>
      <vt:lpstr>Spring Data JPA Connecting to external Database (ORACLE)</vt:lpstr>
      <vt:lpstr>Spring Data JPA Connecting to external Database (ORACLE)</vt:lpstr>
      <vt:lpstr>Thank You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Ramani  Venkatesh</dc:creator>
  <cp:lastModifiedBy>Guru</cp:lastModifiedBy>
  <cp:revision>1008</cp:revision>
  <dcterms:created xsi:type="dcterms:W3CDTF">2014-11-14T08:39:44Z</dcterms:created>
  <dcterms:modified xsi:type="dcterms:W3CDTF">2020-02-20T17:34:16Z</dcterms:modified>
</cp:coreProperties>
</file>