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7"/>
  </p:notesMasterIdLst>
  <p:handoutMasterIdLst>
    <p:handoutMasterId r:id="rId78"/>
  </p:handoutMasterIdLst>
  <p:sldIdLst>
    <p:sldId id="256" r:id="rId2"/>
    <p:sldId id="407" r:id="rId3"/>
    <p:sldId id="408" r:id="rId4"/>
    <p:sldId id="411" r:id="rId5"/>
    <p:sldId id="413" r:id="rId6"/>
    <p:sldId id="414" r:id="rId7"/>
    <p:sldId id="417" r:id="rId8"/>
    <p:sldId id="418" r:id="rId9"/>
    <p:sldId id="419" r:id="rId10"/>
    <p:sldId id="420" r:id="rId11"/>
    <p:sldId id="421" r:id="rId12"/>
    <p:sldId id="422" r:id="rId13"/>
    <p:sldId id="423" r:id="rId14"/>
    <p:sldId id="424" r:id="rId15"/>
    <p:sldId id="426" r:id="rId16"/>
    <p:sldId id="427" r:id="rId17"/>
    <p:sldId id="428" r:id="rId18"/>
    <p:sldId id="429" r:id="rId19"/>
    <p:sldId id="531" r:id="rId20"/>
    <p:sldId id="430" r:id="rId21"/>
    <p:sldId id="431" r:id="rId22"/>
    <p:sldId id="432" r:id="rId23"/>
    <p:sldId id="433" r:id="rId24"/>
    <p:sldId id="434" r:id="rId25"/>
    <p:sldId id="435" r:id="rId26"/>
    <p:sldId id="436" r:id="rId27"/>
    <p:sldId id="438" r:id="rId28"/>
    <p:sldId id="439" r:id="rId29"/>
    <p:sldId id="440" r:id="rId30"/>
    <p:sldId id="441" r:id="rId31"/>
    <p:sldId id="442" r:id="rId32"/>
    <p:sldId id="443" r:id="rId33"/>
    <p:sldId id="532" r:id="rId34"/>
    <p:sldId id="447" r:id="rId35"/>
    <p:sldId id="448" r:id="rId36"/>
    <p:sldId id="452" r:id="rId37"/>
    <p:sldId id="453" r:id="rId38"/>
    <p:sldId id="454" r:id="rId39"/>
    <p:sldId id="455" r:id="rId40"/>
    <p:sldId id="456" r:id="rId41"/>
    <p:sldId id="457"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2" r:id="rId55"/>
    <p:sldId id="473" r:id="rId56"/>
    <p:sldId id="474" r:id="rId57"/>
    <p:sldId id="475" r:id="rId58"/>
    <p:sldId id="476" r:id="rId59"/>
    <p:sldId id="478" r:id="rId60"/>
    <p:sldId id="479" r:id="rId61"/>
    <p:sldId id="480" r:id="rId62"/>
    <p:sldId id="481" r:id="rId63"/>
    <p:sldId id="482" r:id="rId64"/>
    <p:sldId id="483" r:id="rId65"/>
    <p:sldId id="484" r:id="rId66"/>
    <p:sldId id="485" r:id="rId67"/>
    <p:sldId id="486" r:id="rId68"/>
    <p:sldId id="487" r:id="rId69"/>
    <p:sldId id="488" r:id="rId70"/>
    <p:sldId id="489" r:id="rId71"/>
    <p:sldId id="490" r:id="rId72"/>
    <p:sldId id="495" r:id="rId73"/>
    <p:sldId id="496" r:id="rId74"/>
    <p:sldId id="530" r:id="rId75"/>
    <p:sldId id="529" r:id="rId76"/>
  </p:sldIdLst>
  <p:sldSz cx="9144000" cy="6858000" type="screen4x3"/>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66"/>
    <a:srgbClr val="D43A3C"/>
    <a:srgbClr val="124071"/>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010" autoAdjust="0"/>
  </p:normalViewPr>
  <p:slideViewPr>
    <p:cSldViewPr>
      <p:cViewPr>
        <p:scale>
          <a:sx n="79" d="100"/>
          <a:sy n="79" d="100"/>
        </p:scale>
        <p:origin x="-110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77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97986C-ABA7-4756-9458-9237880D6C75}" type="datetimeFigureOut">
              <a:rPr lang="en-US" smtClean="0"/>
              <a:pPr/>
              <a:t>6/11/2019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A2DB5-9560-4959-BD75-EC16039EE77B}" type="slidenum">
              <a:rPr lang="en-US" smtClean="0"/>
              <a:pPr/>
              <a:t>‹#›</a:t>
            </a:fld>
            <a:endParaRPr lang="en-US"/>
          </a:p>
        </p:txBody>
      </p:sp>
    </p:spTree>
    <p:extLst>
      <p:ext uri="{BB962C8B-B14F-4D97-AF65-F5344CB8AC3E}">
        <p14:creationId xmlns:p14="http://schemas.microsoft.com/office/powerpoint/2010/main" val="984319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2EB4A-585A-4F39-95EB-C67AC18267B0}" type="datetimeFigureOut">
              <a:rPr lang="en-US" smtClean="0"/>
              <a:pPr/>
              <a:t>6/11/2019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F7FADD-073D-4382-BEBC-A514E584043F}" type="slidenum">
              <a:rPr lang="en-US" smtClean="0"/>
              <a:pPr/>
              <a:t>‹#›</a:t>
            </a:fld>
            <a:endParaRPr lang="en-US"/>
          </a:p>
        </p:txBody>
      </p:sp>
    </p:spTree>
    <p:extLst>
      <p:ext uri="{BB962C8B-B14F-4D97-AF65-F5344CB8AC3E}">
        <p14:creationId xmlns:p14="http://schemas.microsoft.com/office/powerpoint/2010/main" val="5862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23E11A-A56A-4B23-A74A-5C6D72F36B1C}" type="slidenum">
              <a:rPr lang="en-IN" smtClean="0"/>
              <a:pPr/>
              <a:t>26</a:t>
            </a:fld>
            <a:endParaRPr lang="en-IN"/>
          </a:p>
        </p:txBody>
      </p:sp>
    </p:spTree>
    <p:extLst>
      <p:ext uri="{BB962C8B-B14F-4D97-AF65-F5344CB8AC3E}">
        <p14:creationId xmlns:p14="http://schemas.microsoft.com/office/powerpoint/2010/main" val="222903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240"/>
            <a:ext cx="9144000" cy="929640"/>
          </a:xfrm>
          <a:prstGeom prst="rect">
            <a:avLst/>
          </a:prstGeom>
        </p:spPr>
        <p:txBody>
          <a:bodyPr lIns="274320" rIns="274320">
            <a:noAutofit/>
          </a:bodyPr>
          <a:lstStyle>
            <a:lvl1pPr algn="ctr" defTabSz="914400" rtl="0" eaLnBrk="1" latinLnBrk="0" hangingPunct="1">
              <a:spcBef>
                <a:spcPct val="0"/>
              </a:spcBef>
              <a:buNone/>
              <a:defRPr lang="en-US" sz="4000" b="1" i="0" kern="1200" dirty="0">
                <a:solidFill>
                  <a:schemeClr val="tx2">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291840"/>
            <a:ext cx="8229600" cy="1097280"/>
          </a:xfrm>
          <a:prstGeom prst="rect">
            <a:avLst/>
          </a:prstGeom>
        </p:spPr>
        <p:txBody>
          <a:bodyPr/>
          <a:lstStyle>
            <a:lvl1pPr marL="0" indent="0" algn="ctr">
              <a:buNone/>
              <a:defRPr>
                <a:solidFill>
                  <a:srgbClr val="D43A3C"/>
                </a:solidFill>
                <a:latin typeface="Myriad Web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194072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074688"/>
          </a:xfrm>
          <a:prstGeom prst="rect">
            <a:avLst/>
          </a:prstGeom>
        </p:spPr>
        <p:txBody>
          <a:bodyPr tIns="91440">
            <a:spAutoFit/>
          </a:bodyPr>
          <a:lstStyle>
            <a:lvl1pPr marL="457200" indent="-457200">
              <a:spcBef>
                <a:spcPts val="600"/>
              </a:spcBef>
              <a:buClr>
                <a:schemeClr val="tx2">
                  <a:lumMod val="50000"/>
                </a:schemeClr>
              </a:buClr>
              <a:buSzPct val="75000"/>
              <a:buFont typeface="Arial" pitchFamily="34" charset="0"/>
              <a:buChar char="•"/>
              <a:defRPr>
                <a:latin typeface="Myriad Web Pro" pitchFamily="34" charset="0"/>
              </a:defRPr>
            </a:lvl1pPr>
            <a:lvl2pPr marL="457200" indent="-457200">
              <a:spcBef>
                <a:spcPts val="600"/>
              </a:spcBef>
              <a:buClr>
                <a:schemeClr val="tx2">
                  <a:lumMod val="50000"/>
                </a:schemeClr>
              </a:buClr>
              <a:buSzPct val="75000"/>
              <a:buFont typeface="Wingdings" pitchFamily="2" charset="2"/>
              <a:buChar char="Ø"/>
              <a:defRPr lang="en-US" sz="2000" kern="1200" dirty="0">
                <a:solidFill>
                  <a:schemeClr val="tx2">
                    <a:lumMod val="50000"/>
                  </a:schemeClr>
                </a:solidFill>
                <a:latin typeface="Arial" pitchFamily="34" charset="0"/>
                <a:ea typeface="+mn-ea"/>
                <a:cs typeface="Arial" pitchFamily="34" charset="0"/>
              </a:defRPr>
            </a:lvl2pPr>
            <a:lvl3pPr marL="457200" indent="-457200">
              <a:spcBef>
                <a:spcPts val="600"/>
              </a:spcBef>
              <a:buClr>
                <a:schemeClr val="tx2">
                  <a:lumMod val="50000"/>
                </a:schemeClr>
              </a:buClr>
              <a:buSzPct val="75000"/>
              <a:buFont typeface="Arial" pitchFamily="34" charset="0"/>
              <a:buChar char="•"/>
              <a:defRPr>
                <a:latin typeface="Myriad Web Pro" pitchFamily="34" charset="0"/>
              </a:defRPr>
            </a:lvl3pPr>
            <a:lvl4pPr marL="457200" indent="-457200">
              <a:spcBef>
                <a:spcPts val="600"/>
              </a:spcBef>
              <a:buClr>
                <a:schemeClr val="tx2">
                  <a:lumMod val="50000"/>
                </a:schemeClr>
              </a:buClr>
              <a:buSzPct val="75000"/>
              <a:buFont typeface="Arial" pitchFamily="34" charset="0"/>
              <a:buChar char="•"/>
              <a:defRPr>
                <a:latin typeface="Myriad Web Pro" pitchFamily="34" charset="0"/>
              </a:defRPr>
            </a:lvl4pPr>
            <a:lvl5pPr marL="457200" indent="-457200">
              <a:spcBef>
                <a:spcPts val="600"/>
              </a:spcBef>
              <a:buClr>
                <a:schemeClr val="tx2">
                  <a:lumMod val="50000"/>
                </a:schemeClr>
              </a:buClr>
              <a:buSzPct val="75000"/>
              <a:buFont typeface="Arial" pitchFamily="34" charset="0"/>
              <a:buChar char="•"/>
              <a:defRPr>
                <a:latin typeface="Myriad Web Pro" pitchFamily="34" charset="0"/>
              </a:defRPr>
            </a:lvl5pPr>
          </a:lstStyle>
          <a:p>
            <a:pPr marL="342900" lvl="0" indent="-342900" algn="l" defTabSz="914400" rtl="0" eaLnBrk="1" latinLnBrk="0" hangingPunct="1">
              <a:lnSpc>
                <a:spcPct val="150000"/>
              </a:lnSpc>
              <a:spcBef>
                <a:spcPct val="20000"/>
              </a:spcBef>
              <a:buFont typeface="Wingdings" pitchFamily="2" charset="2"/>
              <a:buChar char="v"/>
            </a:pPr>
            <a:r>
              <a:rPr lang="en-US" smtClean="0"/>
              <a:t>Click to edit Master text styles</a:t>
            </a:r>
          </a:p>
          <a:p>
            <a:pPr marL="342900" lvl="1" indent="-342900" algn="l" defTabSz="914400" rtl="0" eaLnBrk="1" latinLnBrk="0" hangingPunct="1">
              <a:lnSpc>
                <a:spcPct val="150000"/>
              </a:lnSpc>
              <a:spcBef>
                <a:spcPct val="20000"/>
              </a:spcBef>
              <a:buFont typeface="Wingdings" pitchFamily="2" charset="2"/>
              <a:buChar char="v"/>
            </a:pPr>
            <a:r>
              <a:rPr lang="en-US" smtClean="0"/>
              <a:t>Second level</a:t>
            </a:r>
          </a:p>
          <a:p>
            <a:pPr marL="342900" lvl="2" indent="-342900" algn="l" defTabSz="914400" rtl="0" eaLnBrk="1" latinLnBrk="0" hangingPunct="1">
              <a:lnSpc>
                <a:spcPct val="150000"/>
              </a:lnSpc>
              <a:spcBef>
                <a:spcPct val="20000"/>
              </a:spcBef>
              <a:buFont typeface="Wingdings" pitchFamily="2" charset="2"/>
              <a:buChar char="v"/>
            </a:pPr>
            <a:r>
              <a:rPr lang="en-US" smtClean="0"/>
              <a:t>Third level</a:t>
            </a:r>
          </a:p>
          <a:p>
            <a:pPr marL="342900" lvl="3" indent="-342900" algn="l" defTabSz="914400" rtl="0" eaLnBrk="1" latinLnBrk="0" hangingPunct="1">
              <a:lnSpc>
                <a:spcPct val="150000"/>
              </a:lnSpc>
              <a:spcBef>
                <a:spcPct val="20000"/>
              </a:spcBef>
              <a:buFont typeface="Wingdings" pitchFamily="2" charset="2"/>
              <a:buChar char="v"/>
            </a:pPr>
            <a:r>
              <a:rPr lang="en-US" smtClean="0"/>
              <a:t>Fourth level</a:t>
            </a:r>
          </a:p>
          <a:p>
            <a:pPr marL="342900" lvl="4" indent="-342900" algn="l" defTabSz="914400" rtl="0" eaLnBrk="1" latinLnBrk="0" hangingPunct="1">
              <a:lnSpc>
                <a:spcPct val="150000"/>
              </a:lnSpc>
              <a:spcBef>
                <a:spcPct val="20000"/>
              </a:spcBef>
              <a:buFont typeface="Wingdings" pitchFamily="2" charset="2"/>
              <a:buChar char="v"/>
            </a:pPr>
            <a:r>
              <a:rPr lang="en-US" smtClean="0"/>
              <a:t>Fifth level</a:t>
            </a:r>
            <a:endParaRPr lang="en-US" dirty="0"/>
          </a:p>
        </p:txBody>
      </p:sp>
      <p:sp>
        <p:nvSpPr>
          <p:cNvPr id="2" name="Title 1"/>
          <p:cNvSpPr>
            <a:spLocks noGrp="1"/>
          </p:cNvSpPr>
          <p:nvPr>
            <p:ph type="title"/>
          </p:nvPr>
        </p:nvSpPr>
        <p:spPr>
          <a:xfrm>
            <a:off x="0" y="0"/>
            <a:ext cx="9144000" cy="713232"/>
          </a:xfrm>
          <a:prstGeom prst="rect">
            <a:avLst/>
          </a:prstGeom>
        </p:spPr>
        <p:txBody>
          <a:bodyPr lIns="274320">
            <a:normAutofit/>
          </a:bodyPr>
          <a:lstStyle>
            <a:lvl1pPr algn="ctr" defTabSz="914400" rtl="0" eaLnBrk="1" latinLnBrk="0" hangingPunct="1">
              <a:spcBef>
                <a:spcPct val="0"/>
              </a:spcBef>
              <a:buNone/>
              <a:defRPr lang="en-US" sz="4000" b="1" i="0" u="none" kern="1200" dirty="0">
                <a:solidFill>
                  <a:schemeClr val="tx2">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56004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28800"/>
            <a:ext cx="8229600" cy="1463040"/>
          </a:xfrm>
          <a:prstGeom prst="rect">
            <a:avLst/>
          </a:prstGeom>
        </p:spPr>
        <p:txBody>
          <a:bodyPr>
            <a:normAutofit/>
          </a:bodyPr>
          <a:lstStyle>
            <a:lvl1pPr>
              <a:defRPr sz="4000" b="1">
                <a:solidFill>
                  <a:schemeClr val="tx2">
                    <a:lumMod val="50000"/>
                  </a:schemeClr>
                </a:solidFill>
                <a:latin typeface="Verdana" pitchFamily="34" charset="0"/>
                <a:ea typeface="Verdana" pitchFamily="34" charset="0"/>
                <a:cs typeface="Verdana" pitchFamily="34" charset="0"/>
              </a:defRPr>
            </a:lvl1pPr>
          </a:lstStyle>
          <a:p>
            <a:r>
              <a:rPr lang="en-US" dirty="0" smtClean="0"/>
              <a:t>Click to add valediction</a:t>
            </a:r>
            <a:endParaRPr lang="en-US" dirty="0"/>
          </a:p>
        </p:txBody>
      </p:sp>
    </p:spTree>
    <p:extLst>
      <p:ext uri="{BB962C8B-B14F-4D97-AF65-F5344CB8AC3E}">
        <p14:creationId xmlns:p14="http://schemas.microsoft.com/office/powerpoint/2010/main" val="17064809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882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973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smtClean="0"/>
              <a:t>Click to add valediction</a:t>
            </a:r>
            <a:endParaRPr lang="en-US" dirty="0"/>
          </a:p>
        </p:txBody>
      </p:sp>
    </p:spTree>
    <p:extLst>
      <p:ext uri="{BB962C8B-B14F-4D97-AF65-F5344CB8AC3E}">
        <p14:creationId xmlns:p14="http://schemas.microsoft.com/office/powerpoint/2010/main" val="17064809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696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33328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2" r:id="rId4"/>
    <p:sldLayoutId id="2147483659" r:id="rId5"/>
    <p:sldLayoutId id="2147483653" r:id="rId6"/>
    <p:sldLayoutId id="2147483660" r:id="rId7"/>
  </p:sldLayoutIdLst>
  <p:timing>
    <p:tnLst>
      <p:par>
        <p:cTn id="1" dur="indefinite" restart="never" nodeType="tmRoot"/>
      </p:par>
    </p:tnLst>
  </p:timing>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3733800" y="152400"/>
            <a:ext cx="4445375" cy="3883285"/>
          </a:xfrm>
          <a:prstGeom prst="rect">
            <a:avLst/>
          </a:prstGeom>
          <a:noFill/>
          <a:ln w="9525">
            <a:noFill/>
            <a:miter lim="800000"/>
            <a:headEnd/>
            <a:tailEnd/>
          </a:ln>
          <a:effectLst/>
        </p:spPr>
      </p:pic>
      <p:sp>
        <p:nvSpPr>
          <p:cNvPr id="2" name="Title 1"/>
          <p:cNvSpPr>
            <a:spLocks noGrp="1"/>
          </p:cNvSpPr>
          <p:nvPr>
            <p:ph type="ctrTitle"/>
          </p:nvPr>
        </p:nvSpPr>
        <p:spPr>
          <a:xfrm>
            <a:off x="304800" y="2819400"/>
            <a:ext cx="8839200" cy="2514600"/>
          </a:xfrm>
        </p:spPr>
        <p:txBody>
          <a:bodyPr/>
          <a:lstStyle/>
          <a:p>
            <a:pPr algn="l"/>
            <a:r>
              <a:rPr lang="en-US" dirty="0" smtClean="0"/>
              <a:t/>
            </a:r>
            <a:br>
              <a:rPr lang="en-US" dirty="0" smtClean="0"/>
            </a:br>
            <a:r>
              <a:rPr lang="en-US" b="0" dirty="0" smtClean="0"/>
              <a:t>Core Spring Framework</a:t>
            </a:r>
            <a:br>
              <a:rPr lang="en-US" b="0" dirty="0" smtClean="0"/>
            </a:br>
            <a:r>
              <a:rPr lang="en-US" b="0" dirty="0" smtClean="0"/>
              <a:t>Part 1</a:t>
            </a:r>
            <a:br>
              <a:rPr lang="en-US" b="0" dirty="0" smtClean="0"/>
            </a:br>
            <a:r>
              <a:rPr lang="en-US" b="0" dirty="0" smtClean="0"/>
              <a:t>- By Gurumurthy Ramamurthy</a:t>
            </a:r>
            <a:endParaRPr lang="en-US" sz="3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1938992"/>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The AOP module is used for developing aspects for our Spring-enabled application. </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We can provides aspects to the programs such as Logging, security etc.</a:t>
            </a:r>
            <a:endParaRPr lang="en-IN"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AOP Module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08986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216265"/>
          </a:xfrm>
        </p:spPr>
        <p:txBody>
          <a:bodyPr/>
          <a:lstStyle/>
          <a:p>
            <a:pPr>
              <a:buClr>
                <a:schemeClr val="tx2">
                  <a:lumMod val="50000"/>
                </a:schemeClr>
              </a:buClr>
              <a:buSzPct val="75000"/>
              <a:buFont typeface="Wingdings" pitchFamily="2" charset="2"/>
              <a:buChar char="v"/>
            </a:pPr>
            <a:r>
              <a:rPr lang="en-IN" sz="2000" dirty="0" smtClean="0">
                <a:latin typeface="Times New Roman" pitchFamily="18" charset="0"/>
                <a:cs typeface="Times New Roman" pitchFamily="18" charset="0"/>
              </a:rPr>
              <a:t>The Web layer consists of the Web, Web-Servlet, Web-Struts, and Web-</a:t>
            </a:r>
            <a:r>
              <a:rPr lang="en-IN" sz="2000" dirty="0" err="1" smtClean="0">
                <a:latin typeface="Times New Roman" pitchFamily="18" charset="0"/>
                <a:cs typeface="Times New Roman" pitchFamily="18" charset="0"/>
              </a:rPr>
              <a:t>Portlet</a:t>
            </a:r>
            <a:r>
              <a:rPr lang="en-IN" sz="2000" dirty="0" smtClean="0">
                <a:latin typeface="Times New Roman" pitchFamily="18" charset="0"/>
                <a:cs typeface="Times New Roman" pitchFamily="18" charset="0"/>
              </a:rPr>
              <a:t> modules </a:t>
            </a:r>
          </a:p>
          <a:p>
            <a:pPr lvl="0">
              <a:buClr>
                <a:schemeClr val="tx2">
                  <a:lumMod val="50000"/>
                </a:schemeClr>
              </a:buClr>
              <a:buSzPct val="75000"/>
              <a:buFont typeface="Wingdings" pitchFamily="2" charset="2"/>
              <a:buChar char="v"/>
            </a:pPr>
            <a:r>
              <a:rPr lang="en-IN" sz="2000" dirty="0" smtClean="0">
                <a:latin typeface="Times New Roman" pitchFamily="18" charset="0"/>
                <a:cs typeface="Times New Roman" pitchFamily="18" charset="0"/>
              </a:rPr>
              <a:t>The Web-Servlet module contains Spring's model-view-controller (MVC) implementation for web applications. </a:t>
            </a:r>
          </a:p>
          <a:p>
            <a:pPr lvl="0">
              <a:buClr>
                <a:schemeClr val="tx2">
                  <a:lumMod val="50000"/>
                </a:schemeClr>
              </a:buClr>
              <a:buSzPct val="75000"/>
              <a:buFont typeface="Wingdings" pitchFamily="2" charset="2"/>
              <a:buChar char="v"/>
            </a:pPr>
            <a:r>
              <a:rPr lang="en-IN" sz="2000" dirty="0" smtClean="0">
                <a:latin typeface="Times New Roman" pitchFamily="18" charset="0"/>
                <a:cs typeface="Times New Roman" pitchFamily="18" charset="0"/>
              </a:rPr>
              <a:t>The Web-Struts module contains the support classes for integrating a classic Struts web tier within a Spring application. </a:t>
            </a:r>
          </a:p>
          <a:p>
            <a:pPr lvl="0">
              <a:buClr>
                <a:schemeClr val="tx2">
                  <a:lumMod val="50000"/>
                </a:schemeClr>
              </a:buClr>
              <a:buSzPct val="75000"/>
              <a:buFont typeface="Wingdings" pitchFamily="2" charset="2"/>
              <a:buChar char="v"/>
            </a:pPr>
            <a:r>
              <a:rPr lang="en-IN" sz="2000" dirty="0" smtClean="0">
                <a:latin typeface="Times New Roman" pitchFamily="18" charset="0"/>
                <a:cs typeface="Times New Roman" pitchFamily="18" charset="0"/>
              </a:rPr>
              <a:t>The Web-</a:t>
            </a:r>
            <a:r>
              <a:rPr lang="en-IN" sz="2000" dirty="0" err="1" smtClean="0">
                <a:latin typeface="Times New Roman" pitchFamily="18" charset="0"/>
                <a:cs typeface="Times New Roman" pitchFamily="18" charset="0"/>
              </a:rPr>
              <a:t>Portlet</a:t>
            </a:r>
            <a:r>
              <a:rPr lang="en-IN" sz="2000" dirty="0" smtClean="0">
                <a:latin typeface="Times New Roman" pitchFamily="18" charset="0"/>
                <a:cs typeface="Times New Roman" pitchFamily="18" charset="0"/>
              </a:rPr>
              <a:t> module provides the MVC implementation to be used in a </a:t>
            </a:r>
            <a:r>
              <a:rPr lang="en-IN" sz="2000" dirty="0" err="1" smtClean="0">
                <a:latin typeface="Times New Roman" pitchFamily="18" charset="0"/>
                <a:cs typeface="Times New Roman" pitchFamily="18" charset="0"/>
              </a:rPr>
              <a:t>portlet</a:t>
            </a:r>
            <a:r>
              <a:rPr lang="en-IN" sz="2000" dirty="0" smtClean="0">
                <a:latin typeface="Times New Roman" pitchFamily="18" charset="0"/>
                <a:cs typeface="Times New Roman" pitchFamily="18" charset="0"/>
              </a:rPr>
              <a:t> environment and mirrors the functionality of Web-Servlet module. </a:t>
            </a:r>
          </a:p>
          <a:p>
            <a:pPr>
              <a:buClr>
                <a:schemeClr val="tx2">
                  <a:lumMod val="50000"/>
                </a:schemeClr>
              </a:buClr>
              <a:buSzPct val="75000"/>
              <a:buFont typeface="Wingdings" pitchFamily="2" charset="2"/>
              <a:buChar char="v"/>
            </a:pPr>
            <a:endParaRPr lang="en-IN" sz="2000"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smtClean="0"/>
              <a:t>Web Module</a:t>
            </a:r>
            <a:endParaRPr lang="en-IN" dirty="0"/>
          </a:p>
        </p:txBody>
      </p:sp>
    </p:spTree>
    <p:extLst>
      <p:ext uri="{BB962C8B-B14F-4D97-AF65-F5344CB8AC3E}">
        <p14:creationId xmlns:p14="http://schemas.microsoft.com/office/powerpoint/2010/main" val="3371914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124206"/>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Install JDK</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Install Apache Common Logging API</a:t>
            </a:r>
          </a:p>
          <a:p>
            <a:pPr lvl="1">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Download and install from</a:t>
            </a:r>
          </a:p>
          <a:p>
            <a:pPr lvl="2">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http://commons.apache.org/logging/</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Step up Eclipse IDE</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Setup Spring Framework libraries</a:t>
            </a:r>
          </a:p>
          <a:p>
            <a:pPr lvl="1">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Download and install from</a:t>
            </a:r>
          </a:p>
          <a:p>
            <a:pPr lvl="2">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www.springsource.org/download.</a:t>
            </a:r>
            <a:endParaRPr lang="en-IN"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smtClean="0"/>
              <a:t>Setting up Spring</a:t>
            </a:r>
            <a:endParaRPr lang="en-IN" dirty="0"/>
          </a:p>
        </p:txBody>
      </p:sp>
    </p:spTree>
    <p:extLst>
      <p:ext uri="{BB962C8B-B14F-4D97-AF65-F5344CB8AC3E}">
        <p14:creationId xmlns:p14="http://schemas.microsoft.com/office/powerpoint/2010/main" val="367298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69387"/>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Refer the material</a:t>
            </a: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First Example</a:t>
            </a:r>
            <a:endParaRPr lang="en-IN" dirty="0"/>
          </a:p>
        </p:txBody>
      </p:sp>
    </p:spTree>
    <p:extLst>
      <p:ext uri="{BB962C8B-B14F-4D97-AF65-F5344CB8AC3E}">
        <p14:creationId xmlns:p14="http://schemas.microsoft.com/office/powerpoint/2010/main" val="992031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739485"/>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The Spring container is at the core of the Spring framework</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The container will create the objects, wire them together, configure them, and manage their complete lifecycle from creation to destruction.</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The Spring container uses dependency injection (DI) technique to manage the components that make up an application.</a:t>
            </a: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IoC Containers</a:t>
            </a:r>
            <a:endParaRPr lang="en-IN" dirty="0"/>
          </a:p>
        </p:txBody>
      </p:sp>
    </p:spTree>
    <p:extLst>
      <p:ext uri="{BB962C8B-B14F-4D97-AF65-F5344CB8AC3E}">
        <p14:creationId xmlns:p14="http://schemas.microsoft.com/office/powerpoint/2010/main" val="2364279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2614" y="1676400"/>
            <a:ext cx="3678772" cy="2692400"/>
          </a:xfrm>
        </p:spPr>
      </p:pic>
      <p:sp>
        <p:nvSpPr>
          <p:cNvPr id="2" name="Title 1"/>
          <p:cNvSpPr>
            <a:spLocks noGrp="1"/>
          </p:cNvSpPr>
          <p:nvPr>
            <p:ph type="title"/>
          </p:nvPr>
        </p:nvSpPr>
        <p:spPr/>
        <p:txBody>
          <a:bodyPr/>
          <a:lstStyle/>
          <a:p>
            <a:r>
              <a:rPr lang="en-IN" dirty="0" smtClean="0"/>
              <a:t>Spring IoC Containers</a:t>
            </a:r>
            <a:endParaRPr lang="en-IN" dirty="0"/>
          </a:p>
        </p:txBody>
      </p:sp>
    </p:spTree>
    <p:extLst>
      <p:ext uri="{BB962C8B-B14F-4D97-AF65-F5344CB8AC3E}">
        <p14:creationId xmlns:p14="http://schemas.microsoft.com/office/powerpoint/2010/main" val="2475332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324535"/>
          </a:xfrm>
        </p:spPr>
        <p:txBody>
          <a:bodyPr/>
          <a:lstStyle/>
          <a:p>
            <a:pPr lvl="0">
              <a:buClr>
                <a:schemeClr val="tx2">
                  <a:lumMod val="50000"/>
                </a:schemeClr>
              </a:buClr>
              <a:buSzPct val="75000"/>
              <a:buFont typeface="Wingdings" pitchFamily="2" charset="2"/>
              <a:buChar char="v"/>
            </a:pPr>
            <a:r>
              <a:rPr lang="en-IN" sz="2400" dirty="0" smtClean="0">
                <a:solidFill>
                  <a:srgbClr val="FF0000"/>
                </a:solidFill>
                <a:latin typeface="Arial" pitchFamily="34" charset="0"/>
                <a:cs typeface="Arial" pitchFamily="34" charset="0"/>
              </a:rPr>
              <a:t>Spring BeanFactory Container:</a:t>
            </a:r>
          </a:p>
          <a:p>
            <a:pPr lvl="1">
              <a:buClr>
                <a:schemeClr val="tx2">
                  <a:lumMod val="50000"/>
                </a:schemeClr>
              </a:buClr>
              <a:buSzPct val="75000"/>
              <a:buFont typeface="Wingdings" pitchFamily="2" charset="2"/>
              <a:buChar char="v"/>
            </a:pPr>
            <a:r>
              <a:rPr lang="en-IN" sz="2400" dirty="0" smtClean="0"/>
              <a:t>This is the simplest container providing basic support for DI and defined by the </a:t>
            </a:r>
            <a:r>
              <a:rPr lang="en-IN" sz="2400" dirty="0" err="1" smtClean="0"/>
              <a:t>org.springframework.beans.factory.BeanFactory</a:t>
            </a:r>
            <a:r>
              <a:rPr lang="en-IN" sz="2400" dirty="0" smtClean="0"/>
              <a:t> interface</a:t>
            </a:r>
          </a:p>
          <a:p>
            <a:pPr lvl="0">
              <a:buFont typeface="Wingdings" pitchFamily="2" charset="2"/>
              <a:buChar char="v"/>
            </a:pPr>
            <a:r>
              <a:rPr lang="en-IN" sz="2400" dirty="0">
                <a:solidFill>
                  <a:srgbClr val="FF0000"/>
                </a:solidFill>
                <a:latin typeface="Arial" pitchFamily="34" charset="0"/>
                <a:cs typeface="Arial" pitchFamily="34" charset="0"/>
              </a:rPr>
              <a:t>Spring ApplicationContext Container:</a:t>
            </a:r>
          </a:p>
          <a:p>
            <a:pPr lvl="1">
              <a:buFont typeface="Wingdings" pitchFamily="2" charset="2"/>
              <a:buChar char="v"/>
            </a:pPr>
            <a:r>
              <a:rPr lang="en-IN" sz="2400" dirty="0"/>
              <a:t>This container adds more enterprise-specific functionality such as the ability to resolve textual messages from a properties file and the ability to publish application events to interested event listeners. This container is defined by the </a:t>
            </a:r>
            <a:r>
              <a:rPr lang="en-IN" sz="2400" dirty="0" err="1"/>
              <a:t>org.springframework.context.ApplicationContextinterface</a:t>
            </a:r>
            <a:r>
              <a:rPr lang="en-IN" sz="2400" dirty="0"/>
              <a:t>. </a:t>
            </a:r>
          </a:p>
          <a:p>
            <a:pPr lvl="1">
              <a:buClr>
                <a:schemeClr val="tx2">
                  <a:lumMod val="50000"/>
                </a:schemeClr>
              </a:buClr>
              <a:buSzPct val="75000"/>
              <a:buFont typeface="Wingdings" pitchFamily="2" charset="2"/>
              <a:buChar char="v"/>
            </a:pPr>
            <a:endParaRPr lang="en-IN" sz="2400" dirty="0" smtClean="0"/>
          </a:p>
          <a:p>
            <a:pPr>
              <a:buClr>
                <a:schemeClr val="tx2">
                  <a:lumMod val="50000"/>
                </a:schemeClr>
              </a:buClr>
              <a:buSzPct val="75000"/>
              <a:buFont typeface="Wingdings" pitchFamily="2" charset="2"/>
              <a:buChar char="v"/>
            </a:pPr>
            <a:endParaRPr lang="en-IN" sz="2400" dirty="0">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Types of Containers</a:t>
            </a:r>
            <a:endParaRPr lang="en-IN" dirty="0"/>
          </a:p>
        </p:txBody>
      </p:sp>
    </p:spTree>
    <p:extLst>
      <p:ext uri="{BB962C8B-B14F-4D97-AF65-F5344CB8AC3E}">
        <p14:creationId xmlns:p14="http://schemas.microsoft.com/office/powerpoint/2010/main" val="415878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293483"/>
          </a:xfrm>
        </p:spPr>
        <p:txBody>
          <a:bodyPr/>
          <a:lstStyle/>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This is the simplest container</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Light weight container</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There are number of implementations for this container.</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The most widely used implementation is XmlBeanFactory</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This container reads the metadata from the xml file and uses to create a fully functional application.  </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The BeanFactory container is mostly preferred when the application is small or when the resources are limited or desktop stand-alone applications.</a:t>
            </a:r>
          </a:p>
          <a:p>
            <a:pPr>
              <a:buClr>
                <a:schemeClr val="tx2">
                  <a:lumMod val="50000"/>
                </a:schemeClr>
              </a:buClr>
              <a:buSzPct val="75000"/>
              <a:buFont typeface="Wingdings" pitchFamily="2" charset="2"/>
              <a:buChar char="v"/>
            </a:pPr>
            <a:endParaRPr lang="en-IN" sz="24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BeanFactory container</a:t>
            </a:r>
            <a:endParaRPr lang="en-IN" dirty="0"/>
          </a:p>
        </p:txBody>
      </p:sp>
    </p:spTree>
    <p:extLst>
      <p:ext uri="{BB962C8B-B14F-4D97-AF65-F5344CB8AC3E}">
        <p14:creationId xmlns:p14="http://schemas.microsoft.com/office/powerpoint/2010/main" val="2861689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1813"/>
            <a:ext cx="8595360" cy="3539430"/>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Let’s create a Java Bean “Hello” with a property  name</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Generate setters and getters</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Create meta-data xml file (Beans.xml)</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Add the required Java library files</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Create Test class, get an instance of this bean</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Invoke the getter method</a:t>
            </a:r>
            <a:endParaRPr lang="en-IN" sz="2800" dirty="0">
              <a:latin typeface="Arial" pitchFamily="34" charset="0"/>
              <a:cs typeface="Arial" pitchFamily="34" charset="0"/>
            </a:endParaRPr>
          </a:p>
        </p:txBody>
      </p:sp>
      <p:sp>
        <p:nvSpPr>
          <p:cNvPr id="2" name="Title 1"/>
          <p:cNvSpPr>
            <a:spLocks noGrp="1"/>
          </p:cNvSpPr>
          <p:nvPr>
            <p:ph type="title"/>
          </p:nvPr>
        </p:nvSpPr>
        <p:spPr>
          <a:xfrm>
            <a:off x="0" y="277368"/>
            <a:ext cx="9144000" cy="713232"/>
          </a:xfrm>
        </p:spPr>
        <p:txBody>
          <a:bodyPr>
            <a:noAutofit/>
          </a:bodyPr>
          <a:lstStyle/>
          <a:p>
            <a:r>
              <a:rPr lang="en-IN" sz="3600" dirty="0" smtClean="0"/>
              <a:t>An example using  BeanFactory container</a:t>
            </a:r>
            <a:endParaRPr lang="en-IN" sz="3600" dirty="0"/>
          </a:p>
        </p:txBody>
      </p:sp>
    </p:spTree>
    <p:extLst>
      <p:ext uri="{BB962C8B-B14F-4D97-AF65-F5344CB8AC3E}">
        <p14:creationId xmlns:p14="http://schemas.microsoft.com/office/powerpoint/2010/main" val="3720108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595360" cy="3954929"/>
          </a:xfrm>
        </p:spPr>
        <p:txBody>
          <a:bodyPr/>
          <a:lstStyle/>
          <a:p>
            <a:r>
              <a:rPr lang="en-US" sz="2400" dirty="0"/>
              <a:t>BeanFactory bb=</a:t>
            </a:r>
            <a:r>
              <a:rPr lang="en-US" sz="2400" b="1" dirty="0"/>
              <a:t>new XmlBeanFactory(new ClassPathResource("Beans.xml</a:t>
            </a:r>
            <a:r>
              <a:rPr lang="en-US" sz="2400" b="1" dirty="0" smtClean="0"/>
              <a:t>"));</a:t>
            </a:r>
          </a:p>
          <a:p>
            <a:r>
              <a:rPr lang="en-US" sz="2400" b="1" dirty="0" smtClean="0"/>
              <a:t>Resource is an interface</a:t>
            </a:r>
          </a:p>
          <a:p>
            <a:r>
              <a:rPr lang="en-US" sz="2400" b="1" dirty="0" smtClean="0"/>
              <a:t>Some important implementations are:</a:t>
            </a:r>
          </a:p>
          <a:p>
            <a:pPr lvl="1"/>
            <a:r>
              <a:rPr lang="en-US" sz="1600" b="1" dirty="0" smtClean="0"/>
              <a:t>ClassPathResource</a:t>
            </a:r>
          </a:p>
          <a:p>
            <a:pPr lvl="1"/>
            <a:r>
              <a:rPr lang="en-US" sz="1600" dirty="0"/>
              <a:t>This class represents a resource which should be obtained from the classpath</a:t>
            </a:r>
            <a:r>
              <a:rPr lang="en-US" sz="1600" dirty="0" smtClean="0"/>
              <a:t>.</a:t>
            </a:r>
          </a:p>
          <a:p>
            <a:pPr lvl="1"/>
            <a:r>
              <a:rPr lang="en-US" sz="1600" b="1" dirty="0" smtClean="0"/>
              <a:t>FileSystemResource</a:t>
            </a:r>
          </a:p>
          <a:p>
            <a:pPr lvl="1"/>
            <a:r>
              <a:rPr lang="en-US" sz="1600" dirty="0"/>
              <a:t>BeanFactory bb=</a:t>
            </a:r>
            <a:r>
              <a:rPr lang="en-US" sz="1600" b="1" dirty="0"/>
              <a:t>new XmlBeanFactory(new FileSystemResource("I:\\johnson\\Spring1\\src\\Beans.xml</a:t>
            </a:r>
            <a:r>
              <a:rPr lang="en-US" sz="1600" b="1" dirty="0" smtClean="0"/>
              <a:t>"));</a:t>
            </a:r>
          </a:p>
          <a:p>
            <a:pPr lvl="1"/>
            <a:r>
              <a:rPr lang="en-US" sz="1600" b="1" dirty="0" smtClean="0"/>
              <a:t>ServletContextResource:</a:t>
            </a:r>
          </a:p>
          <a:p>
            <a:r>
              <a:rPr lang="en-US" sz="1600" dirty="0" smtClean="0">
                <a:solidFill>
                  <a:schemeClr val="tx2">
                    <a:lumMod val="50000"/>
                  </a:schemeClr>
                </a:solidFill>
                <a:latin typeface="Arial" pitchFamily="34" charset="0"/>
                <a:cs typeface="Arial" pitchFamily="34" charset="0"/>
              </a:rPr>
              <a:t>Interprets relative paths within the web app’s root directory</a:t>
            </a:r>
          </a:p>
        </p:txBody>
      </p:sp>
      <p:sp>
        <p:nvSpPr>
          <p:cNvPr id="3" name="Title 2"/>
          <p:cNvSpPr>
            <a:spLocks noGrp="1"/>
          </p:cNvSpPr>
          <p:nvPr>
            <p:ph type="title"/>
          </p:nvPr>
        </p:nvSpPr>
        <p:spPr/>
        <p:txBody>
          <a:bodyPr>
            <a:normAutofit fontScale="90000"/>
          </a:bodyPr>
          <a:lstStyle/>
          <a:p>
            <a:r>
              <a:rPr lang="en-US" dirty="0" smtClean="0"/>
              <a:t>Creating objects of XmlBeanFactory class</a:t>
            </a:r>
            <a:endParaRPr lang="en-US" dirty="0"/>
          </a:p>
        </p:txBody>
      </p:sp>
    </p:spTree>
    <p:extLst>
      <p:ext uri="{BB962C8B-B14F-4D97-AF65-F5344CB8AC3E}">
        <p14:creationId xmlns:p14="http://schemas.microsoft.com/office/powerpoint/2010/main" val="2103592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2600712"/>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Struts as MVC framework</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Hibernate as ORM framework</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Velocity at a view layer</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Each of them has a specific purpose.</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Integration is a big pain</a:t>
            </a:r>
          </a:p>
        </p:txBody>
      </p:sp>
      <p:sp>
        <p:nvSpPr>
          <p:cNvPr id="2" name="Title 1"/>
          <p:cNvSpPr>
            <a:spLocks noGrp="1"/>
          </p:cNvSpPr>
          <p:nvPr>
            <p:ph type="title"/>
          </p:nvPr>
        </p:nvSpPr>
        <p:spPr/>
        <p:txBody>
          <a:bodyPr/>
          <a:lstStyle/>
          <a:p>
            <a:r>
              <a:rPr lang="en-IN" smtClean="0"/>
              <a:t>Why another framework?</a:t>
            </a:r>
            <a:endParaRPr lang="en-IN" dirty="0"/>
          </a:p>
        </p:txBody>
      </p:sp>
    </p:spTree>
    <p:extLst>
      <p:ext uri="{BB962C8B-B14F-4D97-AF65-F5344CB8AC3E}">
        <p14:creationId xmlns:p14="http://schemas.microsoft.com/office/powerpoint/2010/main" val="3247114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964555"/>
            <a:ext cx="8595360" cy="5616922"/>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This is Spring’s more advanced container.</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It works similar to BeanFactory.</a:t>
            </a:r>
          </a:p>
          <a:p>
            <a:pPr>
              <a:buFont typeface="Wingdings" pitchFamily="2" charset="2"/>
              <a:buChar char="v"/>
            </a:pPr>
            <a:r>
              <a:rPr lang="en-IN" sz="2800" dirty="0" smtClean="0">
                <a:latin typeface="Arial" pitchFamily="34" charset="0"/>
                <a:cs typeface="Arial" pitchFamily="34" charset="0"/>
              </a:rPr>
              <a:t>But, it has enterprise-specific functionalities such as resolving textual messages from the properties files (</a:t>
            </a:r>
            <a:r>
              <a:rPr lang="en-US" sz="2800" dirty="0"/>
              <a:t>Convenient MessageSource access (for i18n</a:t>
            </a:r>
            <a:r>
              <a:rPr lang="en-US" sz="2800" dirty="0" smtClean="0"/>
              <a:t>)</a:t>
            </a:r>
            <a:r>
              <a:rPr lang="en-IN" sz="2800" dirty="0" smtClean="0">
                <a:latin typeface="Arial" pitchFamily="34" charset="0"/>
                <a:cs typeface="Arial" pitchFamily="34" charset="0"/>
              </a:rPr>
              <a:t>, publishing application events to interested event listeners. </a:t>
            </a:r>
          </a:p>
          <a:p>
            <a:pPr>
              <a:buFont typeface="Wingdings" pitchFamily="2" charset="2"/>
              <a:buChar char="v"/>
            </a:pPr>
            <a:r>
              <a:rPr lang="en-IN" sz="2800" dirty="0" smtClean="0">
                <a:latin typeface="Arial" pitchFamily="34" charset="0"/>
                <a:cs typeface="Arial" pitchFamily="34" charset="0"/>
              </a:rPr>
              <a:t>The implementations are: ClassPathXmlApplicationContext, FileSystemXmlApplicationContext, WebXmlApplicationContext</a:t>
            </a:r>
          </a:p>
          <a:p>
            <a:pPr>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a:xfrm>
            <a:off x="0" y="233035"/>
            <a:ext cx="9144000" cy="713232"/>
          </a:xfrm>
        </p:spPr>
        <p:txBody>
          <a:bodyPr>
            <a:normAutofit/>
          </a:bodyPr>
          <a:lstStyle/>
          <a:p>
            <a:pPr lvl="0"/>
            <a:r>
              <a:rPr lang="en-IN" sz="3200" dirty="0" smtClean="0"/>
              <a:t>Spring ApplicationContext Container</a:t>
            </a:r>
            <a:endParaRPr lang="en-IN" sz="3200" dirty="0"/>
          </a:p>
        </p:txBody>
      </p:sp>
    </p:spTree>
    <p:extLst>
      <p:ext uri="{BB962C8B-B14F-4D97-AF65-F5344CB8AC3E}">
        <p14:creationId xmlns:p14="http://schemas.microsoft.com/office/powerpoint/2010/main" val="2131034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193155"/>
            <a:ext cx="8595360" cy="3754874"/>
          </a:xfrm>
        </p:spPr>
        <p:txBody>
          <a:bodyPr/>
          <a:lstStyle/>
          <a:p>
            <a:pPr lvl="0">
              <a:buClr>
                <a:schemeClr val="tx2">
                  <a:lumMod val="50000"/>
                </a:schemeClr>
              </a:buClr>
              <a:buSzPct val="75000"/>
              <a:buFont typeface="Wingdings" pitchFamily="2" charset="2"/>
              <a:buChar char="v"/>
            </a:pPr>
            <a:r>
              <a:rPr lang="en-IN" sz="2000" dirty="0" smtClean="0">
                <a:latin typeface="Arial" pitchFamily="34" charset="0"/>
                <a:cs typeface="Arial" pitchFamily="34" charset="0"/>
              </a:rPr>
              <a:t>FileSystemXmlApplicationContext: This container loads the definitions of the beans from an XML file. Here you need to provide the full path of the XML bean configuration file to the constructor. </a:t>
            </a:r>
          </a:p>
          <a:p>
            <a:pPr lvl="0">
              <a:buClr>
                <a:schemeClr val="tx2">
                  <a:lumMod val="50000"/>
                </a:schemeClr>
              </a:buClr>
              <a:buSzPct val="75000"/>
              <a:buFont typeface="Wingdings" pitchFamily="2" charset="2"/>
              <a:buChar char="v"/>
            </a:pPr>
            <a:r>
              <a:rPr lang="en-IN" sz="2000" dirty="0" smtClean="0">
                <a:latin typeface="Arial" pitchFamily="34" charset="0"/>
                <a:cs typeface="Arial" pitchFamily="34" charset="0"/>
              </a:rPr>
              <a:t>ClassPathXmlApplicationContext: This container loads the definitions of the beans from an XML file. Here you do not need to provide the full path of the XML file but you need to set CLASSPATH properly because this container will look bean configuration XML file in CLASSPATH. </a:t>
            </a:r>
          </a:p>
          <a:p>
            <a:pPr lvl="0">
              <a:buClr>
                <a:schemeClr val="tx2">
                  <a:lumMod val="50000"/>
                </a:schemeClr>
              </a:buClr>
              <a:buSzPct val="75000"/>
              <a:buFont typeface="Wingdings" pitchFamily="2" charset="2"/>
              <a:buChar char="v"/>
            </a:pPr>
            <a:r>
              <a:rPr lang="en-IN" sz="2000" dirty="0" smtClean="0">
                <a:latin typeface="Arial" pitchFamily="34" charset="0"/>
                <a:cs typeface="Arial" pitchFamily="34" charset="0"/>
              </a:rPr>
              <a:t>WebXmlApplicationContext: This container loads the XML file with definitions of all beans from within a web application. </a:t>
            </a:r>
          </a:p>
          <a:p>
            <a:pPr>
              <a:buClr>
                <a:schemeClr val="tx2">
                  <a:lumMod val="50000"/>
                </a:schemeClr>
              </a:buClr>
              <a:buSzPct val="75000"/>
              <a:buFont typeface="Wingdings" pitchFamily="2" charset="2"/>
              <a:buChar char="v"/>
            </a:pPr>
            <a:endParaRPr lang="en-IN" sz="2000" dirty="0">
              <a:latin typeface="Arial" pitchFamily="34" charset="0"/>
              <a:cs typeface="Arial" pitchFamily="34" charset="0"/>
            </a:endParaRPr>
          </a:p>
        </p:txBody>
      </p:sp>
      <p:sp>
        <p:nvSpPr>
          <p:cNvPr id="2" name="Title 1"/>
          <p:cNvSpPr>
            <a:spLocks noGrp="1"/>
          </p:cNvSpPr>
          <p:nvPr>
            <p:ph type="title"/>
          </p:nvPr>
        </p:nvSpPr>
        <p:spPr>
          <a:xfrm>
            <a:off x="0" y="201168"/>
            <a:ext cx="9144000" cy="713232"/>
          </a:xfrm>
        </p:spPr>
        <p:txBody>
          <a:bodyPr>
            <a:noAutofit/>
          </a:bodyPr>
          <a:lstStyle/>
          <a:p>
            <a:pPr algn="l"/>
            <a:r>
              <a:rPr lang="en-IN" sz="2400" dirty="0" smtClean="0"/>
              <a:t>ApplicationContext Container  Implementations</a:t>
            </a:r>
            <a:endParaRPr lang="en-IN" sz="2400" dirty="0"/>
          </a:p>
        </p:txBody>
      </p:sp>
    </p:spTree>
    <p:extLst>
      <p:ext uri="{BB962C8B-B14F-4D97-AF65-F5344CB8AC3E}">
        <p14:creationId xmlns:p14="http://schemas.microsoft.com/office/powerpoint/2010/main" val="2603787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955155"/>
            <a:ext cx="8595360" cy="2446824"/>
          </a:xfrm>
        </p:spPr>
        <p:txBody>
          <a:bodyPr/>
          <a:lstStyle/>
          <a:p>
            <a:pPr>
              <a:buClr>
                <a:schemeClr val="tx2">
                  <a:lumMod val="50000"/>
                </a:schemeClr>
              </a:buClr>
              <a:buSzPct val="75000"/>
              <a:buFont typeface="Wingdings" pitchFamily="2" charset="2"/>
              <a:buChar char="v"/>
            </a:pPr>
            <a:r>
              <a:rPr lang="en-IN" sz="2800" dirty="0" smtClean="0">
                <a:solidFill>
                  <a:schemeClr val="tx2">
                    <a:lumMod val="50000"/>
                  </a:schemeClr>
                </a:solidFill>
                <a:latin typeface="Arial" pitchFamily="34" charset="0"/>
                <a:cs typeface="Arial" pitchFamily="34" charset="0"/>
              </a:rPr>
              <a:t>This is the only change</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Arial" pitchFamily="34" charset="0"/>
                <a:cs typeface="Arial" pitchFamily="34" charset="0"/>
              </a:rPr>
              <a:t>ApplicationContext context=new FileSystemXmlApplicationContext(“d:\\guru\\project\\Beans.xml”);</a:t>
            </a:r>
          </a:p>
          <a:p>
            <a:pPr>
              <a:buClr>
                <a:schemeClr val="tx2">
                  <a:lumMod val="50000"/>
                </a:schemeClr>
              </a:buClr>
              <a:buSzPct val="75000"/>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582168"/>
            <a:ext cx="9144000" cy="713232"/>
          </a:xfrm>
        </p:spPr>
        <p:txBody>
          <a:bodyPr>
            <a:noAutofit/>
          </a:bodyPr>
          <a:lstStyle/>
          <a:p>
            <a:r>
              <a:rPr lang="en-IN" sz="3200" dirty="0" smtClean="0"/>
              <a:t>An example program using</a:t>
            </a:r>
            <a:br>
              <a:rPr lang="en-IN" sz="3200" dirty="0" smtClean="0"/>
            </a:br>
            <a:r>
              <a:rPr lang="en-IN" sz="3200" dirty="0" smtClean="0"/>
              <a:t>FileSystemXmlApplicationContext implementation</a:t>
            </a:r>
            <a:endParaRPr lang="en-IN" sz="3200" dirty="0"/>
          </a:p>
        </p:txBody>
      </p:sp>
    </p:spTree>
    <p:extLst>
      <p:ext uri="{BB962C8B-B14F-4D97-AF65-F5344CB8AC3E}">
        <p14:creationId xmlns:p14="http://schemas.microsoft.com/office/powerpoint/2010/main" val="305020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247317"/>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Spring beans are the objects that form the backbone of the application and are managed by the IoC containers.  </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These beans are created from the configuration metadata that you supply to the container, in the form of xml file.  </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So, the IoC container instantiates, assemble and manage these beans.</a:t>
            </a:r>
          </a:p>
          <a:p>
            <a:pPr>
              <a:buClr>
                <a:schemeClr val="tx2">
                  <a:lumMod val="50000"/>
                </a:schemeClr>
              </a:buClr>
              <a:buSzPct val="75000"/>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Spring Bean Definition</a:t>
            </a:r>
            <a:endParaRPr lang="en-IN" dirty="0"/>
          </a:p>
        </p:txBody>
      </p:sp>
    </p:spTree>
    <p:extLst>
      <p:ext uri="{BB962C8B-B14F-4D97-AF65-F5344CB8AC3E}">
        <p14:creationId xmlns:p14="http://schemas.microsoft.com/office/powerpoint/2010/main" val="430002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293483"/>
          </a:xfrm>
        </p:spPr>
        <p:txBody>
          <a:bodyPr/>
          <a:lstStyle/>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&lt;bean id="</a:t>
            </a:r>
            <a:r>
              <a:rPr lang="en-IN" sz="2400" dirty="0" err="1" smtClean="0">
                <a:latin typeface="Arial" pitchFamily="34" charset="0"/>
                <a:cs typeface="Arial" pitchFamily="34" charset="0"/>
              </a:rPr>
              <a:t>helloWorld</a:t>
            </a:r>
            <a:r>
              <a:rPr lang="en-IN" sz="2400" dirty="0" smtClean="0">
                <a:latin typeface="Arial" pitchFamily="34" charset="0"/>
                <a:cs typeface="Arial" pitchFamily="34" charset="0"/>
              </a:rPr>
              <a:t>" class="</a:t>
            </a:r>
            <a:r>
              <a:rPr lang="en-IN" sz="2400" dirty="0" err="1" smtClean="0">
                <a:latin typeface="Arial" pitchFamily="34" charset="0"/>
                <a:cs typeface="Arial" pitchFamily="34" charset="0"/>
              </a:rPr>
              <a:t>com.oracle.HelloSpringFileSystem</a:t>
            </a:r>
            <a:r>
              <a:rPr lang="en-IN" sz="2400" dirty="0" smtClean="0">
                <a:latin typeface="Arial" pitchFamily="34" charset="0"/>
                <a:cs typeface="Arial" pitchFamily="34" charset="0"/>
              </a:rPr>
              <a:t>"&gt; </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&lt;property name="message" value="Hello World!"/&gt; </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&lt;/bean&gt;</a:t>
            </a:r>
          </a:p>
          <a:p>
            <a:pPr>
              <a:buClr>
                <a:schemeClr val="tx2">
                  <a:lumMod val="50000"/>
                </a:schemeClr>
              </a:buClr>
              <a:buSzPct val="75000"/>
              <a:buFont typeface="Wingdings" pitchFamily="2" charset="2"/>
              <a:buChar char="v"/>
            </a:pPr>
            <a:r>
              <a:rPr lang="en-IN" sz="2400" dirty="0" smtClean="0">
                <a:latin typeface="Arial" pitchFamily="34" charset="0"/>
                <a:cs typeface="Arial" pitchFamily="34" charset="0"/>
              </a:rPr>
              <a:t>This bean definition contains information called as configuration metadata which is required for the IoC container to know:</a:t>
            </a:r>
          </a:p>
          <a:p>
            <a:pPr lvl="0">
              <a:buClr>
                <a:schemeClr val="tx2">
                  <a:lumMod val="50000"/>
                </a:schemeClr>
              </a:buClr>
              <a:buSzPct val="75000"/>
              <a:buFont typeface="Wingdings" pitchFamily="2" charset="2"/>
              <a:buChar char="v"/>
            </a:pPr>
            <a:r>
              <a:rPr lang="en-IN" sz="2400" dirty="0" smtClean="0">
                <a:latin typeface="Arial" pitchFamily="34" charset="0"/>
                <a:cs typeface="Arial" pitchFamily="34" charset="0"/>
              </a:rPr>
              <a:t>How to create a bean</a:t>
            </a:r>
          </a:p>
          <a:p>
            <a:pPr lvl="0">
              <a:buClr>
                <a:schemeClr val="tx2">
                  <a:lumMod val="50000"/>
                </a:schemeClr>
              </a:buClr>
              <a:buSzPct val="75000"/>
              <a:buFont typeface="Wingdings" pitchFamily="2" charset="2"/>
              <a:buChar char="v"/>
            </a:pPr>
            <a:r>
              <a:rPr lang="en-IN" sz="2400" dirty="0" smtClean="0">
                <a:latin typeface="Arial" pitchFamily="34" charset="0"/>
                <a:cs typeface="Arial" pitchFamily="34" charset="0"/>
              </a:rPr>
              <a:t>Bean’s life cycle details</a:t>
            </a:r>
          </a:p>
          <a:p>
            <a:pPr lvl="0">
              <a:buClr>
                <a:schemeClr val="tx2">
                  <a:lumMod val="50000"/>
                </a:schemeClr>
              </a:buClr>
              <a:buSzPct val="75000"/>
              <a:buFont typeface="Wingdings" pitchFamily="2" charset="2"/>
              <a:buChar char="v"/>
            </a:pPr>
            <a:r>
              <a:rPr lang="en-IN" sz="2400" dirty="0" smtClean="0">
                <a:latin typeface="Arial" pitchFamily="34" charset="0"/>
                <a:cs typeface="Arial" pitchFamily="34" charset="0"/>
              </a:rPr>
              <a:t>Bean’s dependencies.</a:t>
            </a:r>
            <a:endParaRPr lang="en-IN" sz="2400" dirty="0">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Spring Bean Definition</a:t>
            </a:r>
            <a:endParaRPr lang="en-IN" dirty="0"/>
          </a:p>
        </p:txBody>
      </p:sp>
    </p:spTree>
    <p:extLst>
      <p:ext uri="{BB962C8B-B14F-4D97-AF65-F5344CB8AC3E}">
        <p14:creationId xmlns:p14="http://schemas.microsoft.com/office/powerpoint/2010/main" val="3728413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4121474"/>
              </p:ext>
            </p:extLst>
          </p:nvPr>
        </p:nvGraphicFramePr>
        <p:xfrm>
          <a:off x="274638" y="1021080"/>
          <a:ext cx="8596586" cy="4632960"/>
        </p:xfrm>
        <a:graphic>
          <a:graphicData uri="http://schemas.openxmlformats.org/drawingml/2006/table">
            <a:tbl>
              <a:tblPr firstRow="1" firstCol="1" bandRow="1">
                <a:tableStyleId>{5C22544A-7EE6-4342-B048-85BDC9FD1C3A}</a:tableStyleId>
              </a:tblPr>
              <a:tblGrid>
                <a:gridCol w="4298293"/>
                <a:gridCol w="4298293"/>
              </a:tblGrid>
              <a:tr h="0">
                <a:tc>
                  <a:txBody>
                    <a:bodyPr/>
                    <a:lstStyle/>
                    <a:p>
                      <a:pPr>
                        <a:spcAft>
                          <a:spcPts val="0"/>
                        </a:spcAft>
                      </a:pPr>
                      <a:r>
                        <a:rPr lang="en-IN" sz="1600" dirty="0">
                          <a:effectLst/>
                          <a:latin typeface="Arial" pitchFamily="34" charset="0"/>
                          <a:cs typeface="Arial" pitchFamily="34" charset="0"/>
                        </a:rPr>
                        <a:t>Properties</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Descriptions</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class</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bean class to be used to create the bean</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name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bean id(endifier)</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scope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Specifies the scope of the objects created from a bean definition file</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constructor-arg</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is used for DI, will be discussed later.</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properties</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is also used for DI, will be discussed later.</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dirty="0">
                          <a:effectLst/>
                          <a:latin typeface="Arial" pitchFamily="34" charset="0"/>
                          <a:cs typeface="Arial" pitchFamily="34" charset="0"/>
                        </a:rPr>
                        <a:t>autowiring mode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also used for DI, will be discussed later.</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dirty="0">
                          <a:effectLst/>
                          <a:latin typeface="Arial" pitchFamily="34" charset="0"/>
                          <a:cs typeface="Arial" pitchFamily="34" charset="0"/>
                        </a:rPr>
                        <a:t>lazy-initialization mode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Informs the container to create the bean instance when it is first requested, rather than at </a:t>
                      </a:r>
                      <a:r>
                        <a:rPr lang="en-IN" sz="1600" dirty="0" err="1" smtClean="0">
                          <a:effectLst/>
                          <a:latin typeface="Arial" pitchFamily="34" charset="0"/>
                          <a:cs typeface="Arial" pitchFamily="34" charset="0"/>
                        </a:rPr>
                        <a:t>startup</a:t>
                      </a:r>
                      <a:r>
                        <a:rPr lang="en-IN" sz="1600" dirty="0" smtClean="0">
                          <a:effectLst/>
                          <a:latin typeface="Arial" pitchFamily="34" charset="0"/>
                          <a:cs typeface="Arial" pitchFamily="34" charset="0"/>
                        </a:rPr>
                        <a:t>.</a:t>
                      </a:r>
                      <a:r>
                        <a:rPr lang="en-IN" sz="1600" baseline="0" dirty="0" smtClean="0">
                          <a:effectLst/>
                          <a:latin typeface="Arial" pitchFamily="34" charset="0"/>
                          <a:cs typeface="Arial" pitchFamily="34" charset="0"/>
                        </a:rPr>
                        <a:t>  By default, lazy-</a:t>
                      </a:r>
                      <a:r>
                        <a:rPr lang="en-IN" sz="1600" baseline="0" dirty="0" err="1" smtClean="0">
                          <a:effectLst/>
                          <a:latin typeface="Arial" pitchFamily="34" charset="0"/>
                          <a:cs typeface="Arial" pitchFamily="34" charset="0"/>
                        </a:rPr>
                        <a:t>init</a:t>
                      </a:r>
                      <a:r>
                        <a:rPr lang="en-IN" sz="1600" baseline="0" dirty="0" smtClean="0">
                          <a:effectLst/>
                          <a:latin typeface="Arial" pitchFamily="34" charset="0"/>
                          <a:cs typeface="Arial" pitchFamily="34" charset="0"/>
                        </a:rPr>
                        <a:t> is false, meaning, the beans will be created eagerly</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dirty="0">
                          <a:effectLst/>
                          <a:latin typeface="Arial" pitchFamily="34" charset="0"/>
                          <a:cs typeface="Arial" pitchFamily="34" charset="0"/>
                        </a:rPr>
                        <a:t>initialization method</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A callback, will be discussed later.</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dirty="0">
                          <a:effectLst/>
                          <a:latin typeface="Arial" pitchFamily="34" charset="0"/>
                          <a:cs typeface="Arial" pitchFamily="34" charset="0"/>
                        </a:rPr>
                        <a:t>destruction method</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A </a:t>
                      </a:r>
                      <a:r>
                        <a:rPr lang="en-IN" sz="1600" dirty="0" err="1">
                          <a:effectLst/>
                          <a:latin typeface="Arial" pitchFamily="34" charset="0"/>
                          <a:cs typeface="Arial" pitchFamily="34" charset="0"/>
                        </a:rPr>
                        <a:t>calback</a:t>
                      </a:r>
                      <a:r>
                        <a:rPr lang="en-IN" sz="1600" dirty="0">
                          <a:effectLst/>
                          <a:latin typeface="Arial" pitchFamily="34" charset="0"/>
                          <a:cs typeface="Arial" pitchFamily="34" charset="0"/>
                        </a:rPr>
                        <a:t> to be called when the container containing the bean is destroyed, will be discussed later.</a:t>
                      </a:r>
                      <a:endParaRPr lang="en-IN" sz="1600" dirty="0">
                        <a:effectLst/>
                        <a:latin typeface="Arial" pitchFamily="34" charset="0"/>
                        <a:ea typeface="Calibri"/>
                        <a:cs typeface="Arial" pitchFamily="34" charset="0"/>
                      </a:endParaRPr>
                    </a:p>
                  </a:txBody>
                  <a:tcPr marL="100458" marR="100458" marT="0" marB="0"/>
                </a:tc>
              </a:tr>
            </a:tbl>
          </a:graphicData>
        </a:graphic>
      </p:graphicFrame>
      <p:sp>
        <p:nvSpPr>
          <p:cNvPr id="2" name="Title 1"/>
          <p:cNvSpPr>
            <a:spLocks noGrp="1"/>
          </p:cNvSpPr>
          <p:nvPr>
            <p:ph type="title"/>
          </p:nvPr>
        </p:nvSpPr>
        <p:spPr/>
        <p:txBody>
          <a:bodyPr/>
          <a:lstStyle/>
          <a:p>
            <a:r>
              <a:rPr lang="en-IN" smtClean="0"/>
              <a:t>Properties of a Bean</a:t>
            </a:r>
            <a:endParaRPr lang="en-IN" dirty="0"/>
          </a:p>
        </p:txBody>
      </p:sp>
    </p:spTree>
    <p:extLst>
      <p:ext uri="{BB962C8B-B14F-4D97-AF65-F5344CB8AC3E}">
        <p14:creationId xmlns:p14="http://schemas.microsoft.com/office/powerpoint/2010/main" val="1872678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539430"/>
          </a:xfrm>
        </p:spPr>
        <p:txBody>
          <a:bodyPr/>
          <a:lstStyle/>
          <a:p>
            <a:pPr>
              <a:buClr>
                <a:schemeClr val="tx2">
                  <a:lumMod val="50000"/>
                </a:schemeClr>
              </a:buClr>
              <a:buSzPct val="75000"/>
              <a:buFont typeface="Wingdings" pitchFamily="2" charset="2"/>
              <a:buChar char="v"/>
            </a:pPr>
            <a:r>
              <a:rPr lang="en-IN" sz="2800" dirty="0" smtClean="0">
                <a:solidFill>
                  <a:schemeClr val="tx2">
                    <a:lumMod val="50000"/>
                  </a:schemeClr>
                </a:solidFill>
                <a:latin typeface="Arial" pitchFamily="34" charset="0"/>
                <a:cs typeface="Arial" pitchFamily="34" charset="0"/>
              </a:rPr>
              <a:t>There are three methods to provide configuration metadata to the container.</a:t>
            </a:r>
          </a:p>
          <a:p>
            <a:pPr>
              <a:buClr>
                <a:schemeClr val="tx2">
                  <a:lumMod val="50000"/>
                </a:schemeClr>
              </a:buClr>
              <a:buSzPct val="75000"/>
              <a:buFont typeface="Wingdings" pitchFamily="2" charset="2"/>
              <a:buChar char="v"/>
            </a:pPr>
            <a:endParaRPr lang="en-IN" sz="2800" dirty="0" smtClean="0">
              <a:solidFill>
                <a:schemeClr val="tx2">
                  <a:lumMod val="50000"/>
                </a:schemeClr>
              </a:solidFill>
              <a:latin typeface="Arial" pitchFamily="34" charset="0"/>
              <a:cs typeface="Arial" pitchFamily="34" charset="0"/>
            </a:endParaRPr>
          </a:p>
          <a:p>
            <a:pPr lvl="1">
              <a:buClr>
                <a:schemeClr val="tx2">
                  <a:lumMod val="50000"/>
                </a:schemeClr>
              </a:buClr>
              <a:buSzPct val="75000"/>
              <a:buFont typeface="Wingdings" pitchFamily="2" charset="2"/>
              <a:buChar char="v"/>
            </a:pPr>
            <a:r>
              <a:rPr lang="en-IN" sz="2800" dirty="0" smtClean="0"/>
              <a:t>XML based configuration</a:t>
            </a:r>
          </a:p>
          <a:p>
            <a:pPr lvl="1">
              <a:buClr>
                <a:schemeClr val="tx2">
                  <a:lumMod val="50000"/>
                </a:schemeClr>
              </a:buClr>
              <a:buSzPct val="75000"/>
              <a:buFont typeface="Wingdings" pitchFamily="2" charset="2"/>
              <a:buChar char="v"/>
            </a:pPr>
            <a:r>
              <a:rPr lang="en-IN" sz="2800" dirty="0" smtClean="0"/>
              <a:t>Annotation based configuration</a:t>
            </a:r>
          </a:p>
          <a:p>
            <a:pPr lvl="1">
              <a:buClr>
                <a:schemeClr val="tx2">
                  <a:lumMod val="50000"/>
                </a:schemeClr>
              </a:buClr>
              <a:buSzPct val="75000"/>
              <a:buFont typeface="Wingdings" pitchFamily="2" charset="2"/>
              <a:buChar char="v"/>
            </a:pPr>
            <a:r>
              <a:rPr lang="en-IN" sz="2800" dirty="0" smtClean="0"/>
              <a:t>Java based configuration</a:t>
            </a:r>
          </a:p>
          <a:p>
            <a:pPr>
              <a:buClr>
                <a:schemeClr val="tx2">
                  <a:lumMod val="50000"/>
                </a:schemeClr>
              </a:buClr>
              <a:buSzPct val="75000"/>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normAutofit fontScale="90000"/>
          </a:bodyPr>
          <a:lstStyle/>
          <a:p>
            <a:r>
              <a:rPr lang="en-IN" dirty="0" smtClean="0"/>
              <a:t>Spring Configuration metadata</a:t>
            </a:r>
            <a:endParaRPr lang="en-IN" dirty="0"/>
          </a:p>
        </p:txBody>
      </p:sp>
    </p:spTree>
    <p:extLst>
      <p:ext uri="{BB962C8B-B14F-4D97-AF65-F5344CB8AC3E}">
        <p14:creationId xmlns:p14="http://schemas.microsoft.com/office/powerpoint/2010/main" val="2712057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739759"/>
          </a:xfrm>
        </p:spPr>
        <p:txBody>
          <a:bodyPr/>
          <a:lstStyle/>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When defining a bean in Beans.xml, there is an option of declaring a scope for that bean.  </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For example, to request Spring to create a new bean instance every time it is needed, we can declare the bean’s scope as “prototype”.  </a:t>
            </a:r>
          </a:p>
          <a:p>
            <a:pPr>
              <a:buClr>
                <a:schemeClr val="tx2">
                  <a:lumMod val="50000"/>
                </a:schemeClr>
              </a:buClr>
              <a:buSzPct val="75000"/>
              <a:buFont typeface="Wingdings" pitchFamily="2" charset="2"/>
              <a:buChar char="v"/>
            </a:pPr>
            <a:r>
              <a:rPr lang="en-IN" sz="2800" dirty="0" smtClean="0">
                <a:latin typeface="Arial" pitchFamily="34" charset="0"/>
                <a:cs typeface="Arial" pitchFamily="34" charset="0"/>
              </a:rPr>
              <a:t>Similarly, to request Spring to return the same bean instance every time it is needed, we can declare the bean’s scope as “singleton”.  Default is “singleton”.</a:t>
            </a:r>
          </a:p>
          <a:p>
            <a:pPr>
              <a:buClr>
                <a:schemeClr val="tx2">
                  <a:lumMod val="50000"/>
                </a:schemeClr>
              </a:buClr>
              <a:buSzPct val="75000"/>
              <a:buFont typeface="Wingdings" pitchFamily="2" charset="2"/>
              <a:buChar char="v"/>
            </a:pPr>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Bean Scope</a:t>
            </a:r>
            <a:endParaRPr lang="en-IN" dirty="0"/>
          </a:p>
        </p:txBody>
      </p:sp>
    </p:spTree>
    <p:extLst>
      <p:ext uri="{BB962C8B-B14F-4D97-AF65-F5344CB8AC3E}">
        <p14:creationId xmlns:p14="http://schemas.microsoft.com/office/powerpoint/2010/main" val="847592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57410633"/>
              </p:ext>
            </p:extLst>
          </p:nvPr>
        </p:nvGraphicFramePr>
        <p:xfrm>
          <a:off x="274638" y="929640"/>
          <a:ext cx="8596586" cy="4876800"/>
        </p:xfrm>
        <a:graphic>
          <a:graphicData uri="http://schemas.openxmlformats.org/drawingml/2006/table">
            <a:tbl>
              <a:tblPr firstRow="1" firstCol="1" bandRow="1">
                <a:tableStyleId>{5C22544A-7EE6-4342-B048-85BDC9FD1C3A}</a:tableStyleId>
              </a:tblPr>
              <a:tblGrid>
                <a:gridCol w="4298293"/>
                <a:gridCol w="4298293"/>
              </a:tblGrid>
              <a:tr h="0">
                <a:tc>
                  <a:txBody>
                    <a:bodyPr/>
                    <a:lstStyle/>
                    <a:p>
                      <a:pPr>
                        <a:spcAft>
                          <a:spcPts val="0"/>
                        </a:spcAft>
                      </a:pPr>
                      <a:r>
                        <a:rPr lang="en-IN" sz="1600" dirty="0">
                          <a:effectLst/>
                          <a:latin typeface="Arial" pitchFamily="34" charset="0"/>
                          <a:cs typeface="Arial" pitchFamily="34" charset="0"/>
                        </a:rPr>
                        <a:t>Scope</a:t>
                      </a:r>
                      <a:endParaRPr lang="en-IN" sz="1600" dirty="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Descriptions</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singleton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Default scope.</a:t>
                      </a:r>
                    </a:p>
                    <a:p>
                      <a:pPr>
                        <a:spcAft>
                          <a:spcPts val="0"/>
                        </a:spcAft>
                      </a:pPr>
                      <a:r>
                        <a:rPr lang="en-IN" sz="1600" dirty="0">
                          <a:effectLst/>
                          <a:latin typeface="Arial" pitchFamily="34" charset="0"/>
                          <a:cs typeface="Arial" pitchFamily="34" charset="0"/>
                        </a:rPr>
                        <a:t>This creates a single instance of a bean and returns the same instance per </a:t>
                      </a:r>
                      <a:r>
                        <a:rPr lang="en-IN" sz="1600" dirty="0" err="1">
                          <a:effectLst/>
                          <a:latin typeface="Arial" pitchFamily="34" charset="0"/>
                          <a:cs typeface="Arial" pitchFamily="34" charset="0"/>
                        </a:rPr>
                        <a:t>Ioc</a:t>
                      </a:r>
                      <a:r>
                        <a:rPr lang="en-IN" sz="1600" dirty="0">
                          <a:effectLst/>
                          <a:latin typeface="Arial" pitchFamily="34" charset="0"/>
                          <a:cs typeface="Arial" pitchFamily="34" charset="0"/>
                        </a:rPr>
                        <a:t> Container.</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prototype</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a:effectLst/>
                          <a:latin typeface="Arial" pitchFamily="34" charset="0"/>
                          <a:cs typeface="Arial" pitchFamily="34" charset="0"/>
                        </a:rPr>
                        <a:t>This creates a new instance of a bean everytime it is needed.  It creates any number of bean instances.</a:t>
                      </a:r>
                      <a:endParaRPr lang="en-IN" sz="160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request</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HTTP request.   Only valid in the context of a web-aware Spring ApplicationContext.</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session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HTTP session.   Only valid in the context of a web-aware Spring ApplicationContext.</a:t>
                      </a:r>
                      <a:endParaRPr lang="en-IN" sz="1600" dirty="0">
                        <a:effectLst/>
                        <a:latin typeface="Arial" pitchFamily="34" charset="0"/>
                        <a:ea typeface="Calibri"/>
                        <a:cs typeface="Arial" pitchFamily="34" charset="0"/>
                      </a:endParaRPr>
                    </a:p>
                  </a:txBody>
                  <a:tcPr marL="100458" marR="100458" marT="0" marB="0"/>
                </a:tc>
              </a:tr>
              <a:tr h="0">
                <a:tc>
                  <a:txBody>
                    <a:bodyPr/>
                    <a:lstStyle/>
                    <a:p>
                      <a:pPr>
                        <a:spcAft>
                          <a:spcPts val="0"/>
                        </a:spcAft>
                      </a:pPr>
                      <a:r>
                        <a:rPr lang="en-IN" sz="1600">
                          <a:effectLst/>
                          <a:latin typeface="Arial" pitchFamily="34" charset="0"/>
                          <a:cs typeface="Arial" pitchFamily="34" charset="0"/>
                        </a:rPr>
                        <a:t>global-session</a:t>
                      </a:r>
                      <a:endParaRPr lang="en-IN" sz="1600">
                        <a:effectLst/>
                        <a:latin typeface="Arial" pitchFamily="34" charset="0"/>
                        <a:ea typeface="Calibri"/>
                        <a:cs typeface="Arial" pitchFamily="34" charset="0"/>
                      </a:endParaRPr>
                    </a:p>
                  </a:txBody>
                  <a:tcPr marL="100458" marR="100458" marT="0" marB="0"/>
                </a:tc>
                <a:tc>
                  <a:txBody>
                    <a:bodyPr/>
                    <a:lstStyle/>
                    <a:p>
                      <a:pPr>
                        <a:spcAft>
                          <a:spcPts val="0"/>
                        </a:spcAft>
                      </a:pPr>
                      <a:r>
                        <a:rPr lang="en-IN" sz="1600" dirty="0">
                          <a:effectLst/>
                          <a:latin typeface="Arial" pitchFamily="34" charset="0"/>
                          <a:cs typeface="Arial" pitchFamily="34" charset="0"/>
                        </a:rPr>
                        <a:t>This is possible with web application.   This scope is associated with global HTTP session.   Only valid in the context of a web-aware Spring ApplicationContext</a:t>
                      </a:r>
                      <a:r>
                        <a:rPr lang="en-IN" sz="1600" dirty="0" smtClean="0">
                          <a:effectLst/>
                          <a:latin typeface="Arial" pitchFamily="34" charset="0"/>
                          <a:cs typeface="Arial" pitchFamily="34" charset="0"/>
                        </a:rPr>
                        <a:t>.  Applicable for portlets.</a:t>
                      </a:r>
                      <a:endParaRPr lang="en-IN" sz="1600" dirty="0">
                        <a:effectLst/>
                        <a:latin typeface="Arial" pitchFamily="34" charset="0"/>
                        <a:ea typeface="Calibri"/>
                        <a:cs typeface="Arial" pitchFamily="34" charset="0"/>
                      </a:endParaRPr>
                    </a:p>
                  </a:txBody>
                  <a:tcPr marL="100458" marR="100458" marT="0" marB="0"/>
                </a:tc>
              </a:tr>
            </a:tbl>
          </a:graphicData>
        </a:graphic>
      </p:graphicFrame>
      <p:sp>
        <p:nvSpPr>
          <p:cNvPr id="2" name="Title 1"/>
          <p:cNvSpPr>
            <a:spLocks noGrp="1"/>
          </p:cNvSpPr>
          <p:nvPr>
            <p:ph type="title"/>
          </p:nvPr>
        </p:nvSpPr>
        <p:spPr/>
        <p:txBody>
          <a:bodyPr/>
          <a:lstStyle/>
          <a:p>
            <a:r>
              <a:rPr lang="en-IN" dirty="0" smtClean="0"/>
              <a:t>Bean Scopes</a:t>
            </a:r>
            <a:endParaRPr lang="en-IN" dirty="0"/>
          </a:p>
        </p:txBody>
      </p:sp>
    </p:spTree>
    <p:extLst>
      <p:ext uri="{BB962C8B-B14F-4D97-AF65-F5344CB8AC3E}">
        <p14:creationId xmlns:p14="http://schemas.microsoft.com/office/powerpoint/2010/main" val="1603113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335613"/>
            <a:ext cx="8595360" cy="2092881"/>
          </a:xfrm>
        </p:spPr>
        <p:txBody>
          <a:bodyPr/>
          <a:lstStyle/>
          <a:p>
            <a:r>
              <a:rPr lang="en-IN" sz="2800" dirty="0" smtClean="0"/>
              <a:t>This is the default scope</a:t>
            </a:r>
          </a:p>
          <a:p>
            <a:r>
              <a:rPr lang="en-IN" sz="2800" dirty="0" smtClean="0"/>
              <a:t>&lt;</a:t>
            </a:r>
            <a:r>
              <a:rPr lang="en-IN" sz="2800" dirty="0"/>
              <a:t>bean id="..." class="..." scope="singleton"&gt; </a:t>
            </a:r>
            <a:endParaRPr lang="en-US" sz="2800" dirty="0"/>
          </a:p>
          <a:p>
            <a:r>
              <a:rPr lang="en-IN" sz="2800" dirty="0"/>
              <a:t>&lt;!-- other configurations go here --&gt; </a:t>
            </a:r>
            <a:endParaRPr lang="en-US" sz="2800" dirty="0"/>
          </a:p>
          <a:p>
            <a:r>
              <a:rPr lang="en-IN" sz="2800" dirty="0"/>
              <a:t>&lt;/bean&gt;</a:t>
            </a:r>
            <a:endParaRPr lang="en-IN" sz="2800" dirty="0">
              <a:latin typeface="Arial" pitchFamily="34" charset="0"/>
              <a:cs typeface="Arial" pitchFamily="34" charset="0"/>
            </a:endParaRPr>
          </a:p>
        </p:txBody>
      </p:sp>
      <p:sp>
        <p:nvSpPr>
          <p:cNvPr id="2" name="Title 1"/>
          <p:cNvSpPr>
            <a:spLocks noGrp="1"/>
          </p:cNvSpPr>
          <p:nvPr>
            <p:ph type="title"/>
          </p:nvPr>
        </p:nvSpPr>
        <p:spPr>
          <a:xfrm>
            <a:off x="0" y="299293"/>
            <a:ext cx="9144000" cy="713232"/>
          </a:xfrm>
        </p:spPr>
        <p:txBody>
          <a:bodyPr>
            <a:noAutofit/>
          </a:bodyPr>
          <a:lstStyle/>
          <a:p>
            <a:r>
              <a:rPr lang="en-IN" sz="3600" dirty="0" smtClean="0"/>
              <a:t>Example program using </a:t>
            </a:r>
            <a:br>
              <a:rPr lang="en-IN" sz="3600" dirty="0" smtClean="0"/>
            </a:br>
            <a:r>
              <a:rPr lang="en-IN" sz="3600" dirty="0" smtClean="0"/>
              <a:t>Singleton Scope</a:t>
            </a:r>
            <a:endParaRPr lang="en-IN" sz="3600" dirty="0"/>
          </a:p>
        </p:txBody>
      </p:sp>
    </p:spTree>
    <p:extLst>
      <p:ext uri="{BB962C8B-B14F-4D97-AF65-F5344CB8AC3E}">
        <p14:creationId xmlns:p14="http://schemas.microsoft.com/office/powerpoint/2010/main" val="2516741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462486"/>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An open-source framework</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Aims to make J2EE development easier</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It is not a single tier framework like Struts or Hibernate</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It helps the programmer across the applications in all tiers.</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Can be used for stand-alone as well as Web development</a:t>
            </a:r>
          </a:p>
        </p:txBody>
      </p:sp>
      <p:sp>
        <p:nvSpPr>
          <p:cNvPr id="2" name="Title 1"/>
          <p:cNvSpPr>
            <a:spLocks noGrp="1"/>
          </p:cNvSpPr>
          <p:nvPr>
            <p:ph type="title"/>
          </p:nvPr>
        </p:nvSpPr>
        <p:spPr/>
        <p:txBody>
          <a:bodyPr/>
          <a:lstStyle/>
          <a:p>
            <a:r>
              <a:rPr lang="en-IN" smtClean="0"/>
              <a:t>What is Spring?</a:t>
            </a:r>
            <a:endParaRPr lang="en-IN" dirty="0"/>
          </a:p>
        </p:txBody>
      </p:sp>
    </p:spTree>
    <p:extLst>
      <p:ext uri="{BB962C8B-B14F-4D97-AF65-F5344CB8AC3E}">
        <p14:creationId xmlns:p14="http://schemas.microsoft.com/office/powerpoint/2010/main" val="1123165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062924"/>
          </a:xfrm>
        </p:spPr>
        <p:txBody>
          <a:bodyPr/>
          <a:lstStyle/>
          <a:p>
            <a:pPr marL="0" indent="0">
              <a:buNone/>
            </a:pPr>
            <a:r>
              <a:rPr lang="en-IN" sz="2800" dirty="0" smtClean="0"/>
              <a:t>&lt;</a:t>
            </a:r>
            <a:r>
              <a:rPr lang="en-IN" sz="2800" dirty="0"/>
              <a:t>bean id="..." class="..." scope</a:t>
            </a:r>
            <a:r>
              <a:rPr lang="en-IN" sz="2800" dirty="0" smtClean="0"/>
              <a:t>=“prototype"&gt; </a:t>
            </a:r>
            <a:endParaRPr lang="en-US" sz="2800" dirty="0"/>
          </a:p>
          <a:p>
            <a:pPr marL="0" indent="0">
              <a:buNone/>
            </a:pPr>
            <a:r>
              <a:rPr lang="en-IN" sz="2800" dirty="0"/>
              <a:t>&lt;!-- other configurations go here --&gt; </a:t>
            </a:r>
            <a:endParaRPr lang="en-US" sz="2800" dirty="0"/>
          </a:p>
          <a:p>
            <a:pPr marL="0" indent="0">
              <a:buNone/>
            </a:pPr>
            <a:r>
              <a:rPr lang="en-IN" sz="2800" dirty="0"/>
              <a:t>&lt;/bean</a:t>
            </a:r>
            <a:r>
              <a:rPr lang="en-IN" sz="2800" dirty="0" smtClean="0"/>
              <a:t>&gt;</a:t>
            </a:r>
          </a:p>
          <a:p>
            <a:pPr marL="0" indent="0">
              <a:buNone/>
            </a:pPr>
            <a:r>
              <a:rPr lang="en-IN" sz="2800" dirty="0" smtClean="0"/>
              <a:t>Try getting two instances of the bean, and check whether they are the same beans or different</a:t>
            </a:r>
          </a:p>
          <a:p>
            <a:pPr marL="0" indent="0">
              <a:buNone/>
            </a:pPr>
            <a:r>
              <a:rPr lang="en-IN" sz="2800" dirty="0" smtClean="0"/>
              <a:t>Hint:</a:t>
            </a:r>
          </a:p>
          <a:p>
            <a:pPr marL="0" indent="0">
              <a:buNone/>
            </a:pPr>
            <a:r>
              <a:rPr lang="en-IN" sz="2800" dirty="0"/>
              <a:t>	</a:t>
            </a:r>
            <a:r>
              <a:rPr lang="en-IN" sz="2800" dirty="0" smtClean="0"/>
              <a:t>Hello h1=(Hello)</a:t>
            </a:r>
            <a:r>
              <a:rPr lang="en-IN" sz="2800" dirty="0" err="1" smtClean="0"/>
              <a:t>context.getBean</a:t>
            </a:r>
            <a:r>
              <a:rPr lang="en-IN" sz="2800" dirty="0" smtClean="0"/>
              <a:t>(“hello”);</a:t>
            </a:r>
          </a:p>
          <a:p>
            <a:pPr marL="0" indent="0">
              <a:buNone/>
            </a:pPr>
            <a:r>
              <a:rPr lang="en-IN" sz="2800" dirty="0" smtClean="0"/>
              <a:t>	Hello h2=(</a:t>
            </a:r>
            <a:r>
              <a:rPr lang="en-IN" sz="2800" dirty="0"/>
              <a:t>Hello)</a:t>
            </a:r>
            <a:r>
              <a:rPr lang="en-IN" sz="2800" dirty="0" err="1"/>
              <a:t>context.getBean</a:t>
            </a:r>
            <a:r>
              <a:rPr lang="en-IN" sz="2800" dirty="0"/>
              <a:t>(“hello</a:t>
            </a:r>
            <a:r>
              <a:rPr lang="en-IN" sz="2800" dirty="0" smtClean="0"/>
              <a:t>”);</a:t>
            </a:r>
          </a:p>
          <a:p>
            <a:pPr marL="0" indent="0">
              <a:buNone/>
            </a:pPr>
            <a:r>
              <a:rPr lang="en-IN" sz="2800" dirty="0"/>
              <a:t>	</a:t>
            </a:r>
            <a:r>
              <a:rPr lang="en-IN" sz="2800" dirty="0" err="1" smtClean="0"/>
              <a:t>System.out.println</a:t>
            </a:r>
            <a:r>
              <a:rPr lang="en-IN" sz="2800" dirty="0" smtClean="0"/>
              <a:t>(h1==h2);</a:t>
            </a:r>
            <a:endParaRPr lang="en-IN" sz="2800" dirty="0"/>
          </a:p>
          <a:p>
            <a:endParaRPr lang="en-IN" sz="2800" dirty="0">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Prototype scope</a:t>
            </a:r>
            <a:endParaRPr lang="en-IN" dirty="0"/>
          </a:p>
        </p:txBody>
      </p:sp>
    </p:spTree>
    <p:extLst>
      <p:ext uri="{BB962C8B-B14F-4D97-AF65-F5344CB8AC3E}">
        <p14:creationId xmlns:p14="http://schemas.microsoft.com/office/powerpoint/2010/main" val="1431986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539430"/>
          </a:xfrm>
        </p:spPr>
        <p:txBody>
          <a:bodyPr/>
          <a:lstStyle/>
          <a:p>
            <a:pPr>
              <a:buFont typeface="Wingdings" pitchFamily="2" charset="2"/>
              <a:buChar char="v"/>
            </a:pPr>
            <a:r>
              <a:rPr lang="en-IN" sz="2800" dirty="0" smtClean="0">
                <a:latin typeface="Arial" pitchFamily="34" charset="0"/>
                <a:cs typeface="Arial" pitchFamily="34" charset="0"/>
              </a:rPr>
              <a:t>The life cycle of a Spring bean is easy to understand. </a:t>
            </a:r>
          </a:p>
          <a:p>
            <a:pPr lvl="1">
              <a:buFont typeface="Wingdings" pitchFamily="2" charset="2"/>
              <a:buChar char="v"/>
            </a:pPr>
            <a:r>
              <a:rPr lang="en-IN" sz="2800" dirty="0" smtClean="0"/>
              <a:t>When a bean is instantiated – </a:t>
            </a:r>
          </a:p>
          <a:p>
            <a:pPr lvl="2">
              <a:buFont typeface="Wingdings" pitchFamily="2" charset="2"/>
              <a:buChar char="v"/>
            </a:pPr>
            <a:r>
              <a:rPr lang="en-IN" sz="2800" dirty="0" smtClean="0">
                <a:latin typeface="Arial" pitchFamily="34" charset="0"/>
                <a:cs typeface="Arial" pitchFamily="34" charset="0"/>
              </a:rPr>
              <a:t>   </a:t>
            </a:r>
            <a:r>
              <a:rPr lang="en-IN" sz="2800" dirty="0" smtClean="0">
                <a:solidFill>
                  <a:srgbClr val="FF0000"/>
                </a:solidFill>
                <a:latin typeface="Arial" pitchFamily="34" charset="0"/>
                <a:cs typeface="Arial" pitchFamily="34" charset="0"/>
              </a:rPr>
              <a:t>It may be required to perform some initialization </a:t>
            </a:r>
          </a:p>
          <a:p>
            <a:pPr lvl="1">
              <a:buFont typeface="Wingdings" pitchFamily="2" charset="2"/>
              <a:buChar char="v"/>
            </a:pPr>
            <a:r>
              <a:rPr lang="en-IN" sz="2800" dirty="0" smtClean="0"/>
              <a:t>When the bean is no longer required and is      </a:t>
            </a:r>
          </a:p>
          <a:p>
            <a:pPr marL="0" lvl="1" indent="0">
              <a:buNone/>
            </a:pPr>
            <a:r>
              <a:rPr lang="en-IN" sz="2800" dirty="0"/>
              <a:t> </a:t>
            </a:r>
            <a:r>
              <a:rPr lang="en-IN" sz="2800" dirty="0" smtClean="0"/>
              <a:t>    removed from the container – </a:t>
            </a:r>
          </a:p>
          <a:p>
            <a:pPr lvl="2">
              <a:buFont typeface="Wingdings" pitchFamily="2" charset="2"/>
              <a:buChar char="v"/>
            </a:pPr>
            <a:r>
              <a:rPr lang="en-IN" sz="2800" dirty="0" smtClean="0">
                <a:latin typeface="Arial" pitchFamily="34" charset="0"/>
                <a:cs typeface="Arial" pitchFamily="34" charset="0"/>
              </a:rPr>
              <a:t>   </a:t>
            </a:r>
            <a:r>
              <a:rPr lang="en-IN" sz="2800" dirty="0" smtClean="0">
                <a:solidFill>
                  <a:srgbClr val="FF0000"/>
                </a:solidFill>
                <a:latin typeface="Arial" pitchFamily="34" charset="0"/>
                <a:cs typeface="Arial" pitchFamily="34" charset="0"/>
              </a:rPr>
              <a:t>some cleanup may be required. </a:t>
            </a:r>
            <a:endParaRPr lang="en-IN" sz="2800" dirty="0">
              <a:solidFill>
                <a:srgbClr val="FF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Spring Bean Life Cycle</a:t>
            </a:r>
            <a:endParaRPr lang="en-IN" dirty="0"/>
          </a:p>
        </p:txBody>
      </p:sp>
    </p:spTree>
    <p:extLst>
      <p:ext uri="{BB962C8B-B14F-4D97-AF65-F5344CB8AC3E}">
        <p14:creationId xmlns:p14="http://schemas.microsoft.com/office/powerpoint/2010/main" val="22776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6663363"/>
          </a:xfrm>
        </p:spPr>
        <p:txBody>
          <a:bodyPr/>
          <a:lstStyle/>
          <a:p>
            <a:pPr>
              <a:buFont typeface="Wingdings" pitchFamily="2" charset="2"/>
              <a:buChar char="v"/>
            </a:pPr>
            <a:r>
              <a:rPr lang="en-IN" sz="2400" dirty="0" smtClean="0">
                <a:latin typeface="Arial" pitchFamily="34" charset="0"/>
                <a:cs typeface="Arial" pitchFamily="34" charset="0"/>
              </a:rPr>
              <a:t>To define setup and teardown for a bean, we simply declare the &lt;bean&gt; with </a:t>
            </a:r>
            <a:r>
              <a:rPr lang="en-IN" sz="2400" dirty="0" err="1" smtClean="0">
                <a:latin typeface="Arial" pitchFamily="34" charset="0"/>
                <a:cs typeface="Arial" pitchFamily="34" charset="0"/>
              </a:rPr>
              <a:t>init</a:t>
            </a:r>
            <a:r>
              <a:rPr lang="en-IN" sz="2400" dirty="0" smtClean="0">
                <a:latin typeface="Arial" pitchFamily="34" charset="0"/>
                <a:cs typeface="Arial" pitchFamily="34" charset="0"/>
              </a:rPr>
              <a:t>-method and/or destroy-method parameters. </a:t>
            </a:r>
          </a:p>
          <a:p>
            <a:pPr>
              <a:buFont typeface="Wingdings" pitchFamily="2" charset="2"/>
              <a:buChar char="v"/>
            </a:pPr>
            <a:r>
              <a:rPr lang="en-IN" sz="2400" dirty="0" smtClean="0">
                <a:latin typeface="Arial" pitchFamily="34" charset="0"/>
                <a:cs typeface="Arial" pitchFamily="34" charset="0"/>
              </a:rPr>
              <a:t>The </a:t>
            </a:r>
            <a:r>
              <a:rPr lang="en-IN" sz="2400" dirty="0" err="1" smtClean="0">
                <a:latin typeface="Arial" pitchFamily="34" charset="0"/>
                <a:cs typeface="Arial" pitchFamily="34" charset="0"/>
              </a:rPr>
              <a:t>init</a:t>
            </a:r>
            <a:r>
              <a:rPr lang="en-IN" sz="2400" dirty="0" smtClean="0">
                <a:latin typeface="Arial" pitchFamily="34" charset="0"/>
                <a:cs typeface="Arial" pitchFamily="34" charset="0"/>
              </a:rPr>
              <a:t>-method attribute specifies a method that is to be called on the bean immediately upon instantiation. </a:t>
            </a:r>
          </a:p>
          <a:p>
            <a:pPr>
              <a:buFont typeface="Wingdings" pitchFamily="2" charset="2"/>
              <a:buChar char="v"/>
            </a:pPr>
            <a:r>
              <a:rPr lang="en-IN" sz="2400" dirty="0" smtClean="0">
                <a:latin typeface="Arial" pitchFamily="34" charset="0"/>
                <a:cs typeface="Arial" pitchFamily="34" charset="0"/>
              </a:rPr>
              <a:t>Similarly, destroy-method specifies a method that is called just before a bean is removed from the container.  (Below is the XML based configuration)</a:t>
            </a:r>
          </a:p>
          <a:p>
            <a:pPr>
              <a:buFont typeface="Wingdings" pitchFamily="2" charset="2"/>
              <a:buChar char="v"/>
            </a:pPr>
            <a:r>
              <a:rPr lang="en-IN" sz="2400" dirty="0" smtClean="0">
                <a:latin typeface="Arial" pitchFamily="34" charset="0"/>
                <a:cs typeface="Arial" pitchFamily="34" charset="0"/>
              </a:rPr>
              <a:t>	&lt;bean id="</a:t>
            </a:r>
            <a:r>
              <a:rPr lang="en-IN" sz="2400" dirty="0" err="1" smtClean="0">
                <a:latin typeface="Arial" pitchFamily="34" charset="0"/>
                <a:cs typeface="Arial" pitchFamily="34" charset="0"/>
              </a:rPr>
              <a:t>myBean</a:t>
            </a:r>
            <a:r>
              <a:rPr lang="en-IN" sz="2400" dirty="0" smtClean="0">
                <a:latin typeface="Arial" pitchFamily="34" charset="0"/>
                <a:cs typeface="Arial" pitchFamily="34" charset="0"/>
              </a:rPr>
              <a:t>" </a:t>
            </a:r>
          </a:p>
          <a:p>
            <a:pPr>
              <a:buFont typeface="Wingdings" pitchFamily="2" charset="2"/>
              <a:buChar char="v"/>
            </a:pPr>
            <a:r>
              <a:rPr lang="en-IN" sz="2400" dirty="0" smtClean="0">
                <a:latin typeface="Arial" pitchFamily="34" charset="0"/>
                <a:cs typeface="Arial" pitchFamily="34" charset="0"/>
              </a:rPr>
              <a:t>	class="</a:t>
            </a:r>
            <a:r>
              <a:rPr lang="en-IN" sz="2400" dirty="0" err="1" smtClean="0">
                <a:latin typeface="Arial" pitchFamily="34" charset="0"/>
                <a:cs typeface="Arial" pitchFamily="34" charset="0"/>
              </a:rPr>
              <a:t>com.oracle.MyBean</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init</a:t>
            </a:r>
            <a:r>
              <a:rPr lang="en-IN" sz="2400" dirty="0" smtClean="0">
                <a:latin typeface="Arial" pitchFamily="34" charset="0"/>
                <a:cs typeface="Arial" pitchFamily="34" charset="0"/>
              </a:rPr>
              <a:t>-method=“m1"  destroy-	method=“m2”/&gt;</a:t>
            </a:r>
          </a:p>
          <a:p>
            <a:pPr>
              <a:buFont typeface="Wingdings" pitchFamily="2" charset="2"/>
              <a:buChar char="v"/>
            </a:pPr>
            <a:r>
              <a:rPr lang="en-IN" sz="2400" dirty="0" err="1" smtClean="0">
                <a:latin typeface="Arial" pitchFamily="34" charset="0"/>
                <a:cs typeface="Arial" pitchFamily="34" charset="0"/>
              </a:rPr>
              <a:t>registerShutdownHook</a:t>
            </a:r>
            <a:r>
              <a:rPr lang="en-IN" sz="2400" dirty="0" smtClean="0">
                <a:latin typeface="Arial" pitchFamily="34" charset="0"/>
                <a:cs typeface="Arial" pitchFamily="34" charset="0"/>
              </a:rPr>
              <a:t>() is a method that can be called if you want to shut down the </a:t>
            </a:r>
            <a:r>
              <a:rPr lang="en-IN" sz="2400" dirty="0" err="1" smtClean="0">
                <a:latin typeface="Arial" pitchFamily="34" charset="0"/>
                <a:cs typeface="Arial" pitchFamily="34" charset="0"/>
              </a:rPr>
              <a:t>IoC</a:t>
            </a:r>
            <a:r>
              <a:rPr lang="en-IN" sz="2400" dirty="0" smtClean="0">
                <a:latin typeface="Arial" pitchFamily="34" charset="0"/>
                <a:cs typeface="Arial" pitchFamily="34" charset="0"/>
              </a:rPr>
              <a:t> container manually</a:t>
            </a:r>
          </a:p>
          <a:p>
            <a:pPr>
              <a:buFont typeface="Wingdings" pitchFamily="2" charset="2"/>
              <a:buChar char="v"/>
            </a:pPr>
            <a:r>
              <a:rPr lang="en-IN" sz="2400" dirty="0" smtClean="0">
                <a:latin typeface="Arial" pitchFamily="34" charset="0"/>
                <a:cs typeface="Arial" pitchFamily="34" charset="0"/>
              </a:rPr>
              <a:t>This method is found in </a:t>
            </a:r>
            <a:r>
              <a:rPr lang="en-IN" sz="2400" dirty="0" err="1" smtClean="0">
                <a:latin typeface="Arial" pitchFamily="34" charset="0"/>
                <a:cs typeface="Arial" pitchFamily="34" charset="0"/>
              </a:rPr>
              <a:t>AbstractApplicationContext</a:t>
            </a:r>
            <a:r>
              <a:rPr lang="en-IN" sz="2400" dirty="0" smtClean="0">
                <a:latin typeface="Arial" pitchFamily="34" charset="0"/>
                <a:cs typeface="Arial" pitchFamily="34" charset="0"/>
              </a:rPr>
              <a:t> class</a:t>
            </a:r>
          </a:p>
          <a:p>
            <a:pPr>
              <a:buFont typeface="Wingdings" pitchFamily="2" charset="2"/>
              <a:buChar char="v"/>
            </a:pPr>
            <a:endParaRPr lang="en-IN" sz="2400" dirty="0" smtClean="0">
              <a:latin typeface="Arial" pitchFamily="34" charset="0"/>
              <a:cs typeface="Arial" pitchFamily="34" charset="0"/>
            </a:endParaRPr>
          </a:p>
          <a:p>
            <a:pPr>
              <a:buFont typeface="Wingdings" pitchFamily="2" charset="2"/>
              <a:buChar char="v"/>
            </a:pPr>
            <a:endParaRPr lang="en-IN" sz="2400" dirty="0">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Bean Life cycle callbacks</a:t>
            </a:r>
            <a:endParaRPr lang="en-IN" dirty="0"/>
          </a:p>
        </p:txBody>
      </p:sp>
    </p:spTree>
    <p:extLst>
      <p:ext uri="{BB962C8B-B14F-4D97-AF65-F5344CB8AC3E}">
        <p14:creationId xmlns:p14="http://schemas.microsoft.com/office/powerpoint/2010/main" val="3650588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 y="731520"/>
            <a:ext cx="8595360" cy="4308872"/>
          </a:xfrm>
        </p:spPr>
        <p:txBody>
          <a:bodyPr/>
          <a:lstStyle/>
          <a:p>
            <a:r>
              <a:rPr lang="en-US" dirty="0"/>
              <a:t>//we can write a code to manually shutdown the </a:t>
            </a:r>
            <a:r>
              <a:rPr lang="en-US" dirty="0" err="1"/>
              <a:t>IoC</a:t>
            </a:r>
            <a:r>
              <a:rPr lang="en-US" dirty="0"/>
              <a:t> container</a:t>
            </a:r>
          </a:p>
          <a:p>
            <a:r>
              <a:rPr lang="en-US" dirty="0" err="1"/>
              <a:t>AbstractApplicationContext</a:t>
            </a:r>
            <a:r>
              <a:rPr lang="en-US" dirty="0"/>
              <a:t> context=</a:t>
            </a:r>
            <a:r>
              <a:rPr lang="en-US" b="1" dirty="0"/>
              <a:t>new </a:t>
            </a:r>
            <a:r>
              <a:rPr lang="en-US" b="1" dirty="0" err="1"/>
              <a:t>ClassPathXmlApplicationContext</a:t>
            </a:r>
            <a:r>
              <a:rPr lang="en-US" b="1" dirty="0"/>
              <a:t>("Beans.xml");</a:t>
            </a:r>
            <a:endParaRPr lang="en-US" dirty="0" smtClean="0"/>
          </a:p>
          <a:p>
            <a:r>
              <a:rPr lang="en-US" dirty="0" err="1" smtClean="0"/>
              <a:t>context.registerShutdownHook</a:t>
            </a:r>
            <a:r>
              <a:rPr lang="en-US" dirty="0" smtClean="0"/>
              <a:t>();</a:t>
            </a:r>
          </a:p>
          <a:p>
            <a:r>
              <a:rPr lang="en-US" dirty="0" smtClean="0"/>
              <a:t>Now, you can see destroy-method is getting called </a:t>
            </a:r>
            <a:endParaRPr lang="en-US" dirty="0"/>
          </a:p>
        </p:txBody>
      </p:sp>
      <p:sp>
        <p:nvSpPr>
          <p:cNvPr id="3" name="Title 2"/>
          <p:cNvSpPr>
            <a:spLocks noGrp="1"/>
          </p:cNvSpPr>
          <p:nvPr>
            <p:ph type="title"/>
          </p:nvPr>
        </p:nvSpPr>
        <p:spPr/>
        <p:txBody>
          <a:bodyPr>
            <a:normAutofit fontScale="90000"/>
          </a:bodyPr>
          <a:lstStyle/>
          <a:p>
            <a:r>
              <a:rPr lang="en-US" dirty="0" smtClean="0"/>
              <a:t>Shutting down </a:t>
            </a:r>
            <a:r>
              <a:rPr lang="en-US" dirty="0" err="1" smtClean="0"/>
              <a:t>IoC</a:t>
            </a:r>
            <a:r>
              <a:rPr lang="en-US" dirty="0" smtClean="0"/>
              <a:t> container manually</a:t>
            </a:r>
            <a:endParaRPr lang="en-US" dirty="0"/>
          </a:p>
        </p:txBody>
      </p:sp>
    </p:spTree>
    <p:extLst>
      <p:ext uri="{BB962C8B-B14F-4D97-AF65-F5344CB8AC3E}">
        <p14:creationId xmlns:p14="http://schemas.microsoft.com/office/powerpoint/2010/main" val="3107780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192512"/>
            <a:ext cx="8595360" cy="3247043"/>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You can define a parent bean definition as a template and other child beans can inherit required configuration from the parent bean.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When you use XML-based configuration metadata, you indicate a child bean definition by using the parent attribute, specifying the parent bean as the value of this attribute.</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77368"/>
            <a:ext cx="9144000" cy="713232"/>
          </a:xfrm>
        </p:spPr>
        <p:txBody>
          <a:bodyPr>
            <a:noAutofit/>
          </a:bodyPr>
          <a:lstStyle/>
          <a:p>
            <a:r>
              <a:rPr lang="en-IN" sz="3600" dirty="0" smtClean="0"/>
              <a:t>Spring Bean Definition Inheritance</a:t>
            </a:r>
            <a:endParaRPr lang="en-IN" sz="3600" dirty="0"/>
          </a:p>
        </p:txBody>
      </p:sp>
    </p:spTree>
    <p:extLst>
      <p:ext uri="{BB962C8B-B14F-4D97-AF65-F5344CB8AC3E}">
        <p14:creationId xmlns:p14="http://schemas.microsoft.com/office/powerpoint/2010/main" val="1184671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9285"/>
            <a:ext cx="8595360" cy="4524315"/>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a:t>
            </a:r>
            <a:r>
              <a:rPr lang="en-IN" sz="2400" dirty="0" err="1" smtClean="0">
                <a:solidFill>
                  <a:schemeClr val="tx2">
                    <a:lumMod val="50000"/>
                  </a:schemeClr>
                </a:solidFill>
                <a:latin typeface="Arial" pitchFamily="34" charset="0"/>
                <a:cs typeface="Arial" pitchFamily="34" charset="0"/>
              </a:rPr>
              <a:t>helloWorld</a:t>
            </a:r>
            <a:r>
              <a:rPr lang="en-IN" sz="2400" dirty="0" smtClean="0">
                <a:solidFill>
                  <a:schemeClr val="tx2">
                    <a:lumMod val="50000"/>
                  </a:schemeClr>
                </a:solidFill>
                <a:latin typeface="Arial" pitchFamily="34" charset="0"/>
                <a:cs typeface="Arial" pitchFamily="34" charset="0"/>
              </a:rPr>
              <a:t>" class="</a:t>
            </a:r>
            <a:r>
              <a:rPr lang="en-IN" sz="2400" dirty="0" err="1" smtClean="0">
                <a:solidFill>
                  <a:schemeClr val="tx2">
                    <a:lumMod val="50000"/>
                  </a:schemeClr>
                </a:solidFill>
                <a:latin typeface="Arial" pitchFamily="34" charset="0"/>
                <a:cs typeface="Arial" pitchFamily="34" charset="0"/>
              </a:rPr>
              <a:t>com.oracle.HelloWorld</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&lt;property name="message1" value="Hello World One!"/&gt;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&lt;property name="message2" value="Hello World Two!"/&gt;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a:t>
            </a:r>
            <a:r>
              <a:rPr lang="en-IN" sz="2400" dirty="0" err="1" smtClean="0">
                <a:solidFill>
                  <a:schemeClr val="tx2">
                    <a:lumMod val="50000"/>
                  </a:schemeClr>
                </a:solidFill>
                <a:latin typeface="Arial" pitchFamily="34" charset="0"/>
                <a:cs typeface="Arial" pitchFamily="34" charset="0"/>
              </a:rPr>
              <a:t>helloIndia</a:t>
            </a:r>
            <a:r>
              <a:rPr lang="en-IN" sz="2400" dirty="0" smtClean="0">
                <a:solidFill>
                  <a:schemeClr val="tx2">
                    <a:lumMod val="50000"/>
                  </a:schemeClr>
                </a:solidFill>
                <a:latin typeface="Arial" pitchFamily="34" charset="0"/>
                <a:cs typeface="Arial" pitchFamily="34" charset="0"/>
              </a:rPr>
              <a:t>" class="</a:t>
            </a:r>
            <a:r>
              <a:rPr lang="en-IN" sz="2400" dirty="0" err="1" smtClean="0">
                <a:solidFill>
                  <a:schemeClr val="tx2">
                    <a:lumMod val="50000"/>
                  </a:schemeClr>
                </a:solidFill>
                <a:latin typeface="Arial" pitchFamily="34" charset="0"/>
                <a:cs typeface="Arial" pitchFamily="34" charset="0"/>
              </a:rPr>
              <a:t>com.oracle.HelloIndia</a:t>
            </a:r>
            <a:r>
              <a:rPr lang="en-IN" sz="2400" dirty="0" smtClean="0">
                <a:solidFill>
                  <a:schemeClr val="tx2">
                    <a:lumMod val="50000"/>
                  </a:schemeClr>
                </a:solidFill>
                <a:latin typeface="Arial" pitchFamily="34" charset="0"/>
                <a:cs typeface="Arial" pitchFamily="34" charset="0"/>
              </a:rPr>
              <a: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parent="</a:t>
            </a:r>
            <a:r>
              <a:rPr lang="en-IN" sz="2400" dirty="0" err="1" smtClean="0">
                <a:solidFill>
                  <a:schemeClr val="tx2">
                    <a:lumMod val="50000"/>
                  </a:schemeClr>
                </a:solidFill>
                <a:latin typeface="Arial" pitchFamily="34" charset="0"/>
                <a:cs typeface="Arial" pitchFamily="34" charset="0"/>
              </a:rPr>
              <a:t>helloWorld</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&lt;property name="message1" value="Hello India!"/&gt;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&lt;property name="message3" value="Welcome India!"/&gt;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77368"/>
            <a:ext cx="9144000" cy="713232"/>
          </a:xfrm>
        </p:spPr>
        <p:txBody>
          <a:bodyPr>
            <a:noAutofit/>
          </a:bodyPr>
          <a:lstStyle/>
          <a:p>
            <a:r>
              <a:rPr lang="en-IN" dirty="0" smtClean="0"/>
              <a:t>Spring Bean Definition Inheritance</a:t>
            </a:r>
            <a:endParaRPr lang="en-IN" dirty="0"/>
          </a:p>
        </p:txBody>
      </p:sp>
    </p:spTree>
    <p:extLst>
      <p:ext uri="{BB962C8B-B14F-4D97-AF65-F5344CB8AC3E}">
        <p14:creationId xmlns:p14="http://schemas.microsoft.com/office/powerpoint/2010/main" val="3355481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08879"/>
            <a:ext cx="8595360" cy="3139321"/>
          </a:xfrm>
        </p:spPr>
        <p:txBody>
          <a:bodyPr/>
          <a:lstStyle/>
          <a:p>
            <a:pPr>
              <a:buFont typeface="Wingdings" pitchFamily="2" charset="2"/>
              <a:buChar char="v"/>
            </a:pPr>
            <a:r>
              <a:rPr lang="en-IN" sz="2000" dirty="0" smtClean="0">
                <a:solidFill>
                  <a:schemeClr val="tx2">
                    <a:lumMod val="50000"/>
                  </a:schemeClr>
                </a:solidFill>
                <a:latin typeface="Arial" pitchFamily="34" charset="0"/>
                <a:cs typeface="Arial" pitchFamily="34" charset="0"/>
              </a:rPr>
              <a:t>Every java based application has a few objects that work together to present what the end-user sees as a working application.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When writing a complex Java application, application classes should be as independent as possible of other Java classes to increase the possibility to reuse these classes and to test them independently of other classes while doing unit testing.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Dependency Injection (or sometime called wiring) helps in gluing these classes together and same time keeping them independent. </a:t>
            </a:r>
          </a:p>
          <a:p>
            <a:pPr>
              <a:buFont typeface="Wingdings" pitchFamily="2" charset="2"/>
              <a:buChar char="v"/>
            </a:pPr>
            <a:endParaRPr lang="en-IN" sz="20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371600"/>
          </a:xfrm>
        </p:spPr>
        <p:txBody>
          <a:bodyPr>
            <a:noAutofit/>
          </a:bodyPr>
          <a:lstStyle/>
          <a:p>
            <a:r>
              <a:rPr lang="en-IN" dirty="0" smtClean="0"/>
              <a:t>Spring DI (Dependency Injection)</a:t>
            </a:r>
            <a:endParaRPr lang="en-IN" dirty="0"/>
          </a:p>
        </p:txBody>
      </p:sp>
    </p:spTree>
    <p:extLst>
      <p:ext uri="{BB962C8B-B14F-4D97-AF65-F5344CB8AC3E}">
        <p14:creationId xmlns:p14="http://schemas.microsoft.com/office/powerpoint/2010/main" val="4196319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109276"/>
            <a:ext cx="8595360" cy="4447371"/>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Here, there is a dependency between ClassRoom and Student class. (HAS-A relationship)</a:t>
            </a:r>
          </a:p>
          <a:p>
            <a:pPr>
              <a:buFont typeface="Wingdings" pitchFamily="2" charset="2"/>
              <a:buChar char="v"/>
            </a:pPr>
            <a:endParaRPr lang="en-IN" sz="2400" dirty="0" smtClean="0">
              <a:solidFill>
                <a:schemeClr val="tx2">
                  <a:lumMod val="50000"/>
                </a:schemeClr>
              </a:solidFill>
              <a:latin typeface="Arial" pitchFamily="34" charset="0"/>
              <a:cs typeface="Arial" pitchFamily="34" charset="0"/>
            </a:endParaRPr>
          </a:p>
          <a:p>
            <a:pPr marL="0" indent="0">
              <a:buNone/>
            </a:pPr>
            <a:r>
              <a:rPr lang="en-IN" sz="2400" dirty="0" smtClean="0">
                <a:solidFill>
                  <a:schemeClr val="tx2">
                    <a:lumMod val="50000"/>
                  </a:schemeClr>
                </a:solidFill>
                <a:latin typeface="Arial" pitchFamily="34" charset="0"/>
                <a:cs typeface="Arial" pitchFamily="34" charset="0"/>
              </a:rPr>
              <a:t>public class ClassRoom { </a:t>
            </a:r>
          </a:p>
          <a:p>
            <a:pPr marL="0" indent="0">
              <a:buNone/>
            </a:pPr>
            <a:r>
              <a:rPr lang="en-IN" sz="2400" dirty="0" smtClean="0">
                <a:solidFill>
                  <a:schemeClr val="tx2">
                    <a:lumMod val="50000"/>
                  </a:schemeClr>
                </a:solidFill>
                <a:latin typeface="Arial" pitchFamily="34" charset="0"/>
                <a:cs typeface="Arial" pitchFamily="34" charset="0"/>
              </a:rPr>
              <a:t>	private Student </a:t>
            </a:r>
            <a:r>
              <a:rPr lang="en-IN" sz="2400" dirty="0" err="1" smtClean="0">
                <a:solidFill>
                  <a:schemeClr val="tx2">
                    <a:lumMod val="50000"/>
                  </a:schemeClr>
                </a:solidFill>
                <a:latin typeface="Arial" pitchFamily="34" charset="0"/>
                <a:cs typeface="Arial" pitchFamily="34" charset="0"/>
              </a:rPr>
              <a:t>student</a:t>
            </a:r>
            <a:r>
              <a:rPr lang="en-IN" sz="2400" dirty="0" smtClean="0">
                <a:solidFill>
                  <a:schemeClr val="tx2">
                    <a:lumMod val="50000"/>
                  </a:schemeClr>
                </a:solidFill>
                <a:latin typeface="Arial" pitchFamily="34" charset="0"/>
                <a:cs typeface="Arial" pitchFamily="34" charset="0"/>
              </a:rPr>
              <a:t>;</a:t>
            </a:r>
          </a:p>
          <a:p>
            <a:pPr marL="0" indent="0">
              <a:buNone/>
            </a:pPr>
            <a:r>
              <a:rPr lang="en-IN" sz="2400" dirty="0" smtClean="0">
                <a:solidFill>
                  <a:schemeClr val="tx2">
                    <a:lumMod val="50000"/>
                  </a:schemeClr>
                </a:solidFill>
                <a:latin typeface="Arial" pitchFamily="34" charset="0"/>
                <a:cs typeface="Arial" pitchFamily="34" charset="0"/>
              </a:rPr>
              <a:t>	public ClassRoom() { </a:t>
            </a:r>
          </a:p>
          <a:p>
            <a:pPr marL="0" indent="0">
              <a:buNone/>
            </a:pPr>
            <a:r>
              <a:rPr lang="en-IN" sz="2400" dirty="0" smtClean="0">
                <a:solidFill>
                  <a:schemeClr val="tx2">
                    <a:lumMod val="50000"/>
                  </a:schemeClr>
                </a:solidFill>
                <a:latin typeface="Arial" pitchFamily="34" charset="0"/>
                <a:cs typeface="Arial" pitchFamily="34" charset="0"/>
              </a:rPr>
              <a:t>		student = new Student(); </a:t>
            </a:r>
          </a:p>
          <a:p>
            <a:pPr marL="0" indent="0">
              <a:buNone/>
            </a:pPr>
            <a:r>
              <a:rPr lang="en-IN" sz="2400" dirty="0" smtClean="0">
                <a:solidFill>
                  <a:schemeClr val="tx2">
                    <a:lumMod val="50000"/>
                  </a:schemeClr>
                </a:solidFill>
                <a:latin typeface="Arial" pitchFamily="34" charset="0"/>
                <a:cs typeface="Arial" pitchFamily="34" charset="0"/>
              </a:rPr>
              <a:t>	} </a:t>
            </a:r>
          </a:p>
          <a:p>
            <a:pPr marL="0" indent="0">
              <a:buNone/>
            </a:pPr>
            <a:r>
              <a:rPr lang="en-IN" sz="2400" dirty="0" smtClean="0">
                <a:solidFill>
                  <a:schemeClr val="tx2">
                    <a:lumMod val="50000"/>
                  </a:schemeClr>
                </a:solidFill>
                <a:latin typeface="Arial" pitchFamily="34" charset="0"/>
                <a:cs typeface="Arial" pitchFamily="34" charset="0"/>
              </a:rPr>
              <a:t>}</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32392"/>
            <a:ext cx="9144000" cy="713232"/>
          </a:xfrm>
        </p:spPr>
        <p:txBody>
          <a:bodyPr>
            <a:noAutofit/>
          </a:bodyPr>
          <a:lstStyle/>
          <a:p>
            <a:r>
              <a:rPr lang="en-IN" dirty="0" smtClean="0"/>
              <a:t>Dependency Injection Example</a:t>
            </a:r>
            <a:endParaRPr lang="en-IN" dirty="0"/>
          </a:p>
        </p:txBody>
      </p:sp>
    </p:spTree>
    <p:extLst>
      <p:ext uri="{BB962C8B-B14F-4D97-AF65-F5344CB8AC3E}">
        <p14:creationId xmlns:p14="http://schemas.microsoft.com/office/powerpoint/2010/main" val="3980582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02407"/>
            <a:ext cx="8595360" cy="4693593"/>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Now, look at this implementation.</a:t>
            </a:r>
          </a:p>
          <a:p>
            <a:pPr marL="0" indent="0">
              <a:buNone/>
            </a:pPr>
            <a:r>
              <a:rPr lang="en-IN" sz="2800" dirty="0" smtClean="0">
                <a:solidFill>
                  <a:schemeClr val="tx2">
                    <a:lumMod val="50000"/>
                  </a:schemeClr>
                </a:solidFill>
                <a:latin typeface="Arial" pitchFamily="34" charset="0"/>
                <a:cs typeface="Arial" pitchFamily="34" charset="0"/>
              </a:rPr>
              <a:t>public class ClassRoom { </a:t>
            </a:r>
          </a:p>
          <a:p>
            <a:pPr marL="0" indent="0">
              <a:buNone/>
            </a:pPr>
            <a:r>
              <a:rPr lang="en-IN" sz="2800" dirty="0" smtClean="0">
                <a:solidFill>
                  <a:schemeClr val="tx2">
                    <a:lumMod val="50000"/>
                  </a:schemeClr>
                </a:solidFill>
                <a:latin typeface="Arial" pitchFamily="34" charset="0"/>
                <a:cs typeface="Arial" pitchFamily="34" charset="0"/>
              </a:rPr>
              <a:t>	private Student student; </a:t>
            </a:r>
          </a:p>
          <a:p>
            <a:pPr marL="0" indent="0">
              <a:buNone/>
            </a:pPr>
            <a:r>
              <a:rPr lang="en-IN" sz="2800" dirty="0" smtClean="0">
                <a:solidFill>
                  <a:schemeClr val="tx2">
                    <a:lumMod val="50000"/>
                  </a:schemeClr>
                </a:solidFill>
                <a:latin typeface="Arial" pitchFamily="34" charset="0"/>
                <a:cs typeface="Arial" pitchFamily="34" charset="0"/>
              </a:rPr>
              <a:t>	public ClassRoom(Student student) { </a:t>
            </a:r>
          </a:p>
          <a:p>
            <a:pPr marL="0" indent="0">
              <a:buNone/>
            </a:pPr>
            <a:r>
              <a:rPr lang="en-IN" sz="2800" dirty="0" smtClean="0">
                <a:solidFill>
                  <a:schemeClr val="tx2">
                    <a:lumMod val="50000"/>
                  </a:schemeClr>
                </a:solidFill>
                <a:latin typeface="Arial" pitchFamily="34" charset="0"/>
                <a:cs typeface="Arial" pitchFamily="34" charset="0"/>
              </a:rPr>
              <a:t>		this.student = student; </a:t>
            </a:r>
          </a:p>
          <a:p>
            <a:pPr marL="0" indent="0">
              <a:buNone/>
            </a:pPr>
            <a:r>
              <a:rPr lang="en-IN" sz="2800" dirty="0" smtClean="0">
                <a:solidFill>
                  <a:schemeClr val="tx2">
                    <a:lumMod val="50000"/>
                  </a:schemeClr>
                </a:solidFill>
                <a:latin typeface="Arial" pitchFamily="34" charset="0"/>
                <a:cs typeface="Arial" pitchFamily="34" charset="0"/>
              </a:rPr>
              <a:t>	} </a:t>
            </a:r>
          </a:p>
          <a:p>
            <a:pPr marL="0" indent="0">
              <a:buNone/>
            </a:pPr>
            <a:r>
              <a:rPr lang="en-IN" sz="2800" dirty="0" smtClean="0">
                <a:solidFill>
                  <a:schemeClr val="tx2">
                    <a:lumMod val="50000"/>
                  </a:schemeClr>
                </a:solidFill>
                <a:latin typeface="Arial" pitchFamily="34" charset="0"/>
                <a:cs typeface="Arial" pitchFamily="34" charset="0"/>
              </a:rPr>
              <a:t>}</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What is your observation?</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89887"/>
            <a:ext cx="9144000" cy="713232"/>
          </a:xfrm>
        </p:spPr>
        <p:txBody>
          <a:bodyPr>
            <a:noAutofit/>
          </a:bodyPr>
          <a:lstStyle/>
          <a:p>
            <a:r>
              <a:rPr lang="en-IN" dirty="0" smtClean="0"/>
              <a:t>Dependency Injection (Contd…)</a:t>
            </a:r>
            <a:endParaRPr lang="en-IN" dirty="0"/>
          </a:p>
        </p:txBody>
      </p:sp>
    </p:spTree>
    <p:extLst>
      <p:ext uri="{BB962C8B-B14F-4D97-AF65-F5344CB8AC3E}">
        <p14:creationId xmlns:p14="http://schemas.microsoft.com/office/powerpoint/2010/main" val="2063761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47800"/>
            <a:ext cx="8595360" cy="4062651"/>
          </a:xfrm>
        </p:spPr>
        <p:txBody>
          <a:bodyPr/>
          <a:lstStyle/>
          <a:p>
            <a:pPr>
              <a:buFont typeface="Wingdings" pitchFamily="2" charset="2"/>
              <a:buChar char="v"/>
            </a:pPr>
            <a:r>
              <a:rPr lang="en-IN" sz="2000" dirty="0" smtClean="0">
                <a:solidFill>
                  <a:schemeClr val="tx2">
                    <a:lumMod val="50000"/>
                  </a:schemeClr>
                </a:solidFill>
                <a:latin typeface="Arial" pitchFamily="34" charset="0"/>
                <a:cs typeface="Arial" pitchFamily="34" charset="0"/>
              </a:rPr>
              <a:t>Here, we have removed the total control from ClassRoom and kept it somewhere else (</a:t>
            </a:r>
            <a:r>
              <a:rPr lang="en-IN" sz="2000" dirty="0" err="1" smtClean="0">
                <a:solidFill>
                  <a:schemeClr val="tx2">
                    <a:lumMod val="50000"/>
                  </a:schemeClr>
                </a:solidFill>
                <a:latin typeface="Arial" pitchFamily="34" charset="0"/>
                <a:cs typeface="Arial" pitchFamily="34" charset="0"/>
              </a:rPr>
              <a:t>ie</a:t>
            </a:r>
            <a:r>
              <a:rPr lang="en-IN" sz="2000" dirty="0" smtClean="0">
                <a:solidFill>
                  <a:schemeClr val="tx2">
                    <a:lumMod val="50000"/>
                  </a:schemeClr>
                </a:solidFill>
                <a:latin typeface="Arial" pitchFamily="34" charset="0"/>
                <a:cs typeface="Arial" pitchFamily="34" charset="0"/>
              </a:rPr>
              <a:t>. XML configuration file) and the dependency ( </a:t>
            </a:r>
            <a:r>
              <a:rPr lang="en-IN" sz="2000" dirty="0" err="1" smtClean="0">
                <a:solidFill>
                  <a:schemeClr val="tx2">
                    <a:lumMod val="50000"/>
                  </a:schemeClr>
                </a:solidFill>
                <a:latin typeface="Arial" pitchFamily="34" charset="0"/>
                <a:cs typeface="Arial" pitchFamily="34" charset="0"/>
              </a:rPr>
              <a:t>ie</a:t>
            </a:r>
            <a:r>
              <a:rPr lang="en-IN" sz="2000" dirty="0" smtClean="0">
                <a:solidFill>
                  <a:schemeClr val="tx2">
                    <a:lumMod val="50000"/>
                  </a:schemeClr>
                </a:solidFill>
                <a:latin typeface="Arial" pitchFamily="34" charset="0"/>
                <a:cs typeface="Arial" pitchFamily="34" charset="0"/>
              </a:rPr>
              <a:t>. class Student) is being injected into the class ClassRoom through a Class Constructor. Thus flow of control has been "inverted" by Dependency Injection (DI) because you have effectively delegated </a:t>
            </a:r>
            <a:r>
              <a:rPr lang="en-IN" sz="2000" dirty="0" err="1" smtClean="0">
                <a:solidFill>
                  <a:schemeClr val="tx2">
                    <a:lumMod val="50000"/>
                  </a:schemeClr>
                </a:solidFill>
                <a:latin typeface="Arial" pitchFamily="34" charset="0"/>
                <a:cs typeface="Arial" pitchFamily="34" charset="0"/>
              </a:rPr>
              <a:t>dependances</a:t>
            </a:r>
            <a:r>
              <a:rPr lang="en-IN" sz="2000" dirty="0" smtClean="0">
                <a:solidFill>
                  <a:schemeClr val="tx2">
                    <a:lumMod val="50000"/>
                  </a:schemeClr>
                </a:solidFill>
                <a:latin typeface="Arial" pitchFamily="34" charset="0"/>
                <a:cs typeface="Arial" pitchFamily="34" charset="0"/>
              </a:rPr>
              <a:t> to some external system.</a:t>
            </a:r>
          </a:p>
          <a:p>
            <a:pPr>
              <a:buFont typeface="Wingdings" pitchFamily="2" charset="2"/>
              <a:buChar char="v"/>
            </a:pPr>
            <a:endParaRPr lang="en-IN" sz="2000" dirty="0" smtClean="0">
              <a:solidFill>
                <a:schemeClr val="tx2">
                  <a:lumMod val="50000"/>
                </a:schemeClr>
              </a:solidFill>
              <a:latin typeface="Arial" pitchFamily="34" charset="0"/>
              <a:cs typeface="Arial" pitchFamily="34" charset="0"/>
            </a:endParaRP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Second method of injecting dependency is through Setter Methods of ClassRoom class where we will create Student instance and this instance will be used to call setter methods to initialize </a:t>
            </a:r>
            <a:r>
              <a:rPr lang="en-IN" sz="2000" dirty="0" err="1" smtClean="0">
                <a:solidFill>
                  <a:schemeClr val="tx2">
                    <a:lumMod val="50000"/>
                  </a:schemeClr>
                </a:solidFill>
                <a:latin typeface="Arial" pitchFamily="34" charset="0"/>
                <a:cs typeface="Arial" pitchFamily="34" charset="0"/>
              </a:rPr>
              <a:t>ClassRoom’s</a:t>
            </a:r>
            <a:r>
              <a:rPr lang="en-IN" sz="2000" dirty="0" smtClean="0">
                <a:solidFill>
                  <a:schemeClr val="tx2">
                    <a:lumMod val="50000"/>
                  </a:schemeClr>
                </a:solidFill>
                <a:latin typeface="Arial" pitchFamily="34" charset="0"/>
                <a:cs typeface="Arial" pitchFamily="34" charset="0"/>
              </a:rPr>
              <a:t> properties.</a:t>
            </a:r>
          </a:p>
          <a:p>
            <a:pPr>
              <a:buFont typeface="Wingdings" pitchFamily="2" charset="2"/>
              <a:buChar char="v"/>
            </a:pPr>
            <a:endParaRPr lang="en-IN" sz="20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308592"/>
            <a:ext cx="9144000" cy="713232"/>
          </a:xfrm>
        </p:spPr>
        <p:txBody>
          <a:bodyPr>
            <a:noAutofit/>
          </a:bodyPr>
          <a:lstStyle/>
          <a:p>
            <a:r>
              <a:rPr lang="en-IN" dirty="0" smtClean="0"/>
              <a:t>Dependency Injection (Contd…)</a:t>
            </a:r>
            <a:endParaRPr lang="en-IN" dirty="0"/>
          </a:p>
        </p:txBody>
      </p:sp>
    </p:spTree>
    <p:extLst>
      <p:ext uri="{BB962C8B-B14F-4D97-AF65-F5344CB8AC3E}">
        <p14:creationId xmlns:p14="http://schemas.microsoft.com/office/powerpoint/2010/main" val="1292351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508927"/>
          </a:xfrm>
        </p:spPr>
        <p:txBody>
          <a:bodyPr/>
          <a:lstStyle/>
          <a:p>
            <a:pPr>
              <a:buClr>
                <a:schemeClr val="tx2">
                  <a:lumMod val="50000"/>
                </a:schemeClr>
              </a:buClr>
              <a:buSzPct val="75000"/>
              <a:buFont typeface="Wingdings" pitchFamily="2" charset="2"/>
              <a:buChar char="v"/>
            </a:pPr>
            <a:r>
              <a:rPr lang="en-IN" sz="2400" dirty="0" smtClean="0">
                <a:latin typeface="Times New Roman" pitchFamily="18" charset="0"/>
                <a:cs typeface="Times New Roman" pitchFamily="18" charset="0"/>
              </a:rPr>
              <a:t>Dependency Injection</a:t>
            </a:r>
          </a:p>
          <a:p>
            <a:pPr>
              <a:buClr>
                <a:schemeClr val="tx2">
                  <a:lumMod val="50000"/>
                </a:schemeClr>
              </a:buClr>
              <a:buSzPct val="75000"/>
              <a:buFont typeface="Wingdings" pitchFamily="2" charset="2"/>
              <a:buChar char="v"/>
            </a:pPr>
            <a:r>
              <a:rPr lang="en-IN" sz="2400" dirty="0" smtClean="0">
                <a:latin typeface="Times New Roman" pitchFamily="18" charset="0"/>
                <a:cs typeface="Times New Roman" pitchFamily="18" charset="0"/>
              </a:rPr>
              <a:t>Inversion of control (IoC) : Loose coupling is achieved in spring using the technique Inversion of Control. The objects give their dependencies instead of creating or looking for dependent objects.</a:t>
            </a:r>
          </a:p>
          <a:p>
            <a:pPr>
              <a:buClr>
                <a:schemeClr val="tx2">
                  <a:lumMod val="50000"/>
                </a:schemeClr>
              </a:buClr>
              <a:buSzPct val="75000"/>
              <a:buFont typeface="Wingdings" pitchFamily="2" charset="2"/>
              <a:buChar char="v"/>
            </a:pPr>
            <a:r>
              <a:rPr lang="en-IN" sz="2400" dirty="0" smtClean="0">
                <a:latin typeface="Times New Roman" pitchFamily="18" charset="0"/>
                <a:cs typeface="Times New Roman" pitchFamily="18" charset="0"/>
              </a:rPr>
              <a:t>Aspect oriented (AOP) : Spring supports Aspect oriented programming and enables cohesive development by separating application business logic from system services.</a:t>
            </a:r>
          </a:p>
          <a:p>
            <a:pPr>
              <a:buClr>
                <a:schemeClr val="tx2">
                  <a:lumMod val="50000"/>
                </a:schemeClr>
              </a:buClr>
              <a:buSzPct val="75000"/>
              <a:buFont typeface="Wingdings" pitchFamily="2" charset="2"/>
              <a:buChar char="v"/>
            </a:pPr>
            <a:r>
              <a:rPr lang="en-IN" sz="2400" dirty="0" smtClean="0">
                <a:latin typeface="Times New Roman" pitchFamily="18" charset="0"/>
                <a:cs typeface="Times New Roman" pitchFamily="18" charset="0"/>
              </a:rPr>
              <a:t>Container : Spring contains and manages the life cycle and configuration of application objects.</a:t>
            </a:r>
          </a:p>
          <a:p>
            <a:pPr>
              <a:buClr>
                <a:schemeClr val="tx2">
                  <a:lumMod val="50000"/>
                </a:schemeClr>
              </a:buClr>
              <a:buSzPct val="75000"/>
              <a:buFont typeface="Wingdings" pitchFamily="2" charset="2"/>
              <a:buChar char="v"/>
            </a:pPr>
            <a:r>
              <a:rPr lang="en-IN" sz="2400" dirty="0" smtClean="0">
                <a:latin typeface="Times New Roman" pitchFamily="18" charset="0"/>
                <a:cs typeface="Times New Roman" pitchFamily="18" charset="0"/>
              </a:rPr>
              <a:t>Pluggable Modules: JDBC, AOP, MVC…</a:t>
            </a: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Spring – Features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70280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9046"/>
            <a:ext cx="8595360" cy="4139595"/>
          </a:xfrm>
        </p:spPr>
        <p:txBody>
          <a:bodyPr/>
          <a:lstStyle/>
          <a:p>
            <a:pPr lvl="0">
              <a:buFont typeface="Wingdings" pitchFamily="2" charset="2"/>
              <a:buChar char="v"/>
            </a:pPr>
            <a:r>
              <a:rPr lang="en-IN" sz="2400" dirty="0" smtClean="0">
                <a:solidFill>
                  <a:schemeClr val="tx2">
                    <a:lumMod val="50000"/>
                  </a:schemeClr>
                </a:solidFill>
                <a:latin typeface="Arial" pitchFamily="34" charset="0"/>
                <a:cs typeface="Arial" pitchFamily="34" charset="0"/>
              </a:rPr>
              <a:t>Constructor based dependency injection</a:t>
            </a:r>
          </a:p>
          <a:p>
            <a:pPr lvl="1">
              <a:buFont typeface="Wingdings" pitchFamily="2" charset="2"/>
              <a:buChar char="v"/>
            </a:pPr>
            <a:r>
              <a:rPr lang="en-IN" sz="2400" dirty="0" smtClean="0"/>
              <a:t>Constructor-based DI is accomplished when the container invokes a class constructor with a number of arguments, each representing a dependency on other class </a:t>
            </a:r>
          </a:p>
          <a:p>
            <a:pPr>
              <a:buFont typeface="Wingdings" pitchFamily="2" charset="2"/>
              <a:buChar char="v"/>
            </a:pPr>
            <a:endParaRPr lang="en-IN" sz="2400" dirty="0" smtClean="0">
              <a:solidFill>
                <a:schemeClr val="tx2">
                  <a:lumMod val="50000"/>
                </a:schemeClr>
              </a:solidFill>
              <a:latin typeface="Arial" pitchFamily="34" charset="0"/>
              <a:cs typeface="Arial" pitchFamily="34" charset="0"/>
            </a:endParaRPr>
          </a:p>
          <a:p>
            <a:pPr lvl="0">
              <a:buFont typeface="Wingdings" pitchFamily="2" charset="2"/>
              <a:buChar char="v"/>
            </a:pPr>
            <a:r>
              <a:rPr lang="en-IN" sz="2400" dirty="0" smtClean="0">
                <a:solidFill>
                  <a:schemeClr val="tx2">
                    <a:lumMod val="50000"/>
                  </a:schemeClr>
                </a:solidFill>
                <a:latin typeface="Arial" pitchFamily="34" charset="0"/>
                <a:cs typeface="Arial" pitchFamily="34" charset="0"/>
              </a:rPr>
              <a:t>Setter based dependency injection</a:t>
            </a:r>
          </a:p>
          <a:p>
            <a:pPr lvl="1">
              <a:buFont typeface="Wingdings" pitchFamily="2" charset="2"/>
              <a:buChar char="v"/>
            </a:pPr>
            <a:r>
              <a:rPr lang="en-IN" sz="2400" dirty="0" smtClean="0"/>
              <a:t>Setter-based DI is accomplished by the container calling setter methods on your beans after invoking a no-argument constructor or no-argument static factory method to instantiate your bean. </a:t>
            </a:r>
          </a:p>
        </p:txBody>
      </p:sp>
      <p:sp>
        <p:nvSpPr>
          <p:cNvPr id="2" name="Title 1"/>
          <p:cNvSpPr>
            <a:spLocks noGrp="1"/>
          </p:cNvSpPr>
          <p:nvPr>
            <p:ph type="title"/>
          </p:nvPr>
        </p:nvSpPr>
        <p:spPr>
          <a:xfrm>
            <a:off x="0" y="353568"/>
            <a:ext cx="9144000" cy="713232"/>
          </a:xfrm>
        </p:spPr>
        <p:txBody>
          <a:bodyPr>
            <a:noAutofit/>
          </a:bodyPr>
          <a:lstStyle/>
          <a:p>
            <a:r>
              <a:rPr lang="en-IN" dirty="0" smtClean="0"/>
              <a:t>Types of Dependency Injection</a:t>
            </a:r>
            <a:endParaRPr lang="en-IN" dirty="0"/>
          </a:p>
        </p:txBody>
      </p:sp>
    </p:spTree>
    <p:extLst>
      <p:ext uri="{BB962C8B-B14F-4D97-AF65-F5344CB8AC3E}">
        <p14:creationId xmlns:p14="http://schemas.microsoft.com/office/powerpoint/2010/main" val="1764183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354753"/>
            <a:ext cx="8595360" cy="3908762"/>
          </a:xfrm>
        </p:spPr>
        <p:txBody>
          <a:bodyPr/>
          <a:lstStyle/>
          <a:p>
            <a:pPr>
              <a:buFont typeface="Wingdings" pitchFamily="2" charset="2"/>
              <a:buChar char="v"/>
            </a:pPr>
            <a:r>
              <a:rPr lang="en-IN" sz="2000" dirty="0" smtClean="0">
                <a:solidFill>
                  <a:schemeClr val="tx2">
                    <a:lumMod val="50000"/>
                  </a:schemeClr>
                </a:solidFill>
                <a:latin typeface="Arial" pitchFamily="34" charset="0"/>
                <a:cs typeface="Arial" pitchFamily="34" charset="0"/>
              </a:rPr>
              <a:t>Xml file:</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 Definition for ClassRoom bean --&gt;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&lt;bean id="classRoom" class="com.oracle.ClassRoom"&gt;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&lt;constructor-</a:t>
            </a:r>
            <a:r>
              <a:rPr lang="en-IN" sz="2000" dirty="0" err="1" smtClean="0">
                <a:solidFill>
                  <a:schemeClr val="tx2">
                    <a:lumMod val="50000"/>
                  </a:schemeClr>
                </a:solidFill>
                <a:latin typeface="Arial" pitchFamily="34" charset="0"/>
                <a:cs typeface="Arial" pitchFamily="34" charset="0"/>
              </a:rPr>
              <a:t>arg</a:t>
            </a:r>
            <a:r>
              <a:rPr lang="en-IN" sz="2000" dirty="0" smtClean="0">
                <a:solidFill>
                  <a:schemeClr val="tx2">
                    <a:lumMod val="50000"/>
                  </a:schemeClr>
                </a:solidFill>
                <a:latin typeface="Arial" pitchFamily="34" charset="0"/>
                <a:cs typeface="Arial" pitchFamily="34" charset="0"/>
              </a:rPr>
              <a:t> ref="student"/&gt;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 Definition for Student bean --&gt;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&lt;bean id="student" class="com.oracle.Student"&gt;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&lt;/bean&gt; </a:t>
            </a:r>
          </a:p>
          <a:p>
            <a:pPr lvl="1">
              <a:buFont typeface="Wingdings" pitchFamily="2" charset="2"/>
              <a:buChar char="v"/>
            </a:pPr>
            <a:endParaRPr lang="en-IN" dirty="0" smtClean="0"/>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Refer material</a:t>
            </a:r>
            <a:endParaRPr lang="en-IN" sz="20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77368"/>
            <a:ext cx="9144000" cy="713232"/>
          </a:xfrm>
        </p:spPr>
        <p:txBody>
          <a:bodyPr>
            <a:noAutofit/>
          </a:bodyPr>
          <a:lstStyle/>
          <a:p>
            <a:r>
              <a:rPr lang="en-IN" dirty="0" smtClean="0"/>
              <a:t>Example of Constructor based DI</a:t>
            </a:r>
            <a:endParaRPr lang="en-IN" dirty="0"/>
          </a:p>
        </p:txBody>
      </p:sp>
    </p:spTree>
    <p:extLst>
      <p:ext uri="{BB962C8B-B14F-4D97-AF65-F5344CB8AC3E}">
        <p14:creationId xmlns:p14="http://schemas.microsoft.com/office/powerpoint/2010/main" val="1522644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20029"/>
            <a:ext cx="8595360" cy="4447371"/>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If the constructor accepts the different data types, then how to pass those?</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Bean definition:</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&lt;beans&gt;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a:t>
            </a:r>
            <a:r>
              <a:rPr lang="en-IN" sz="2400" dirty="0" err="1" smtClean="0">
                <a:solidFill>
                  <a:schemeClr val="tx2">
                    <a:lumMod val="50000"/>
                  </a:schemeClr>
                </a:solidFill>
                <a:latin typeface="Arial" pitchFamily="34" charset="0"/>
                <a:cs typeface="Arial" pitchFamily="34" charset="0"/>
              </a:rPr>
              <a:t>myBean</a:t>
            </a:r>
            <a:r>
              <a:rPr lang="en-IN" sz="2400" dirty="0" smtClean="0">
                <a:solidFill>
                  <a:schemeClr val="tx2">
                    <a:lumMod val="50000"/>
                  </a:schemeClr>
                </a:solidFill>
                <a:latin typeface="Arial" pitchFamily="34" charset="0"/>
                <a:cs typeface="Arial" pitchFamily="34" charset="0"/>
              </a:rPr>
              <a:t>" class="</a:t>
            </a:r>
            <a:r>
              <a:rPr lang="en-IN" sz="2400" dirty="0" err="1" smtClean="0">
                <a:solidFill>
                  <a:schemeClr val="tx2">
                    <a:lumMod val="50000"/>
                  </a:schemeClr>
                </a:solidFill>
                <a:latin typeface="Arial" pitchFamily="34" charset="0"/>
                <a:cs typeface="Arial" pitchFamily="34" charset="0"/>
              </a:rPr>
              <a:t>com.oracle.MyBean</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&lt;constructor-</a:t>
            </a:r>
            <a:r>
              <a:rPr lang="en-IN" sz="2400" dirty="0" err="1" smtClean="0">
                <a:solidFill>
                  <a:schemeClr val="tx2">
                    <a:lumMod val="50000"/>
                  </a:schemeClr>
                </a:solidFill>
                <a:latin typeface="Arial" pitchFamily="34" charset="0"/>
                <a:cs typeface="Arial" pitchFamily="34" charset="0"/>
              </a:rPr>
              <a:t>arg</a:t>
            </a:r>
            <a:r>
              <a:rPr lang="en-IN" sz="2400" dirty="0" smtClean="0">
                <a:solidFill>
                  <a:schemeClr val="tx2">
                    <a:lumMod val="50000"/>
                  </a:schemeClr>
                </a:solidFill>
                <a:latin typeface="Arial" pitchFamily="34" charset="0"/>
                <a:cs typeface="Arial" pitchFamily="34" charset="0"/>
              </a:rPr>
              <a:t> type="</a:t>
            </a:r>
            <a:r>
              <a:rPr lang="en-IN" sz="2400" dirty="0" err="1" smtClean="0">
                <a:solidFill>
                  <a:schemeClr val="tx2">
                    <a:lumMod val="50000"/>
                  </a:schemeClr>
                </a:solidFill>
                <a:latin typeface="Arial" pitchFamily="34" charset="0"/>
                <a:cs typeface="Arial" pitchFamily="34" charset="0"/>
              </a:rPr>
              <a:t>java.lang.String</a:t>
            </a:r>
            <a:r>
              <a:rPr lang="en-IN" sz="2400" dirty="0" smtClean="0">
                <a:solidFill>
                  <a:schemeClr val="tx2">
                    <a:lumMod val="50000"/>
                  </a:schemeClr>
                </a:solidFill>
                <a:latin typeface="Arial" pitchFamily="34" charset="0"/>
                <a:cs typeface="Arial" pitchFamily="34" charset="0"/>
              </a:rPr>
              <a:t>" value="Guru"/&gt;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&lt;constructor-</a:t>
            </a:r>
            <a:r>
              <a:rPr lang="en-IN" sz="2400" dirty="0" err="1" smtClean="0">
                <a:solidFill>
                  <a:schemeClr val="tx2">
                    <a:lumMod val="50000"/>
                  </a:schemeClr>
                </a:solidFill>
                <a:latin typeface="Arial" pitchFamily="34" charset="0"/>
                <a:cs typeface="Arial" pitchFamily="34" charset="0"/>
              </a:rPr>
              <a:t>arg</a:t>
            </a:r>
            <a:r>
              <a:rPr lang="en-IN" sz="2400" dirty="0" smtClean="0">
                <a:solidFill>
                  <a:schemeClr val="tx2">
                    <a:lumMod val="50000"/>
                  </a:schemeClr>
                </a:solidFill>
                <a:latin typeface="Arial" pitchFamily="34" charset="0"/>
                <a:cs typeface="Arial" pitchFamily="34" charset="0"/>
              </a:rPr>
              <a:t> type="</a:t>
            </a:r>
            <a:r>
              <a:rPr lang="en-IN" sz="2400" dirty="0" err="1" smtClean="0">
                <a:solidFill>
                  <a:schemeClr val="tx2">
                    <a:lumMod val="50000"/>
                  </a:schemeClr>
                </a:solidFill>
                <a:latin typeface="Arial" pitchFamily="34" charset="0"/>
                <a:cs typeface="Arial" pitchFamily="34" charset="0"/>
              </a:rPr>
              <a:t>int</a:t>
            </a:r>
            <a:r>
              <a:rPr lang="en-IN" sz="2400" dirty="0" smtClean="0">
                <a:solidFill>
                  <a:schemeClr val="tx2">
                    <a:lumMod val="50000"/>
                  </a:schemeClr>
                </a:solidFill>
                <a:latin typeface="Arial" pitchFamily="34" charset="0"/>
                <a:cs typeface="Arial" pitchFamily="34" charset="0"/>
              </a:rPr>
              <a:t>" value="35"/&gt;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&lt;/beans&gt;</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304800"/>
            <a:ext cx="9144000" cy="713232"/>
          </a:xfrm>
        </p:spPr>
        <p:txBody>
          <a:bodyPr>
            <a:noAutofit/>
          </a:bodyPr>
          <a:lstStyle/>
          <a:p>
            <a:r>
              <a:rPr lang="en-IN" smtClean="0"/>
              <a:t>Constructor based DI (Diff data types)</a:t>
            </a:r>
            <a:endParaRPr lang="en-IN" dirty="0"/>
          </a:p>
        </p:txBody>
      </p:sp>
    </p:spTree>
    <p:extLst>
      <p:ext uri="{BB962C8B-B14F-4D97-AF65-F5344CB8AC3E}">
        <p14:creationId xmlns:p14="http://schemas.microsoft.com/office/powerpoint/2010/main" val="3803645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616375"/>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&lt;beans&gt;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&lt;bean id="</a:t>
            </a:r>
            <a:r>
              <a:rPr lang="en-IN" sz="2800" dirty="0" err="1" smtClean="0">
                <a:solidFill>
                  <a:schemeClr val="tx2">
                    <a:lumMod val="50000"/>
                  </a:schemeClr>
                </a:solidFill>
                <a:latin typeface="Arial" pitchFamily="34" charset="0"/>
                <a:cs typeface="Arial" pitchFamily="34" charset="0"/>
              </a:rPr>
              <a:t>myBean</a:t>
            </a:r>
            <a:r>
              <a:rPr lang="en-IN" sz="2800" dirty="0" smtClean="0">
                <a:solidFill>
                  <a:schemeClr val="tx2">
                    <a:lumMod val="50000"/>
                  </a:schemeClr>
                </a:solidFill>
                <a:latin typeface="Arial" pitchFamily="34" charset="0"/>
                <a:cs typeface="Arial" pitchFamily="34" charset="0"/>
              </a:rPr>
              <a:t>" class="</a:t>
            </a:r>
            <a:r>
              <a:rPr lang="en-IN" sz="2800" dirty="0" err="1" smtClean="0">
                <a:solidFill>
                  <a:schemeClr val="tx2">
                    <a:lumMod val="50000"/>
                  </a:schemeClr>
                </a:solidFill>
                <a:latin typeface="Arial" pitchFamily="34" charset="0"/>
                <a:cs typeface="Arial" pitchFamily="34" charset="0"/>
              </a:rPr>
              <a:t>com.oracle.MyBean</a:t>
            </a:r>
            <a:r>
              <a:rPr lang="en-IN" sz="28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 index="0" value="Guru"/&gt;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 index="1" value="35"/&gt;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&lt;/beans&gt;</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Another way…(using index)</a:t>
            </a:r>
            <a:endParaRPr lang="en-IN" dirty="0"/>
          </a:p>
        </p:txBody>
      </p:sp>
    </p:spTree>
    <p:extLst>
      <p:ext uri="{BB962C8B-B14F-4D97-AF65-F5344CB8AC3E}">
        <p14:creationId xmlns:p14="http://schemas.microsoft.com/office/powerpoint/2010/main" val="3992383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54320"/>
            <a:ext cx="8595360" cy="2446824"/>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If you pass the reference to an object, use </a:t>
            </a:r>
            <a:r>
              <a:rPr lang="en-IN" sz="2800" dirty="0" smtClean="0">
                <a:solidFill>
                  <a:srgbClr val="FF0000"/>
                </a:solidFill>
                <a:latin typeface="Arial" pitchFamily="34" charset="0"/>
                <a:cs typeface="Arial" pitchFamily="34" charset="0"/>
              </a:rPr>
              <a:t>ref</a:t>
            </a:r>
            <a:r>
              <a:rPr lang="en-IN" sz="2800" dirty="0" smtClean="0">
                <a:solidFill>
                  <a:schemeClr val="tx2">
                    <a:lumMod val="50000"/>
                  </a:schemeClr>
                </a:solidFill>
                <a:latin typeface="Arial" pitchFamily="34" charset="0"/>
                <a:cs typeface="Arial" pitchFamily="34" charset="0"/>
              </a:rPr>
              <a:t> attribute of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tag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If you pass the value directly then use </a:t>
            </a:r>
            <a:r>
              <a:rPr lang="en-IN" sz="2800" dirty="0" smtClean="0">
                <a:solidFill>
                  <a:srgbClr val="FF0000"/>
                </a:solidFill>
                <a:latin typeface="Arial" pitchFamily="34" charset="0"/>
                <a:cs typeface="Arial" pitchFamily="34" charset="0"/>
              </a:rPr>
              <a:t>value</a:t>
            </a:r>
            <a:r>
              <a:rPr lang="en-IN" sz="2800" dirty="0" smtClean="0">
                <a:solidFill>
                  <a:schemeClr val="tx2">
                    <a:lumMod val="50000"/>
                  </a:schemeClr>
                </a:solidFill>
                <a:latin typeface="Arial" pitchFamily="34" charset="0"/>
                <a:cs typeface="Arial" pitchFamily="34" charset="0"/>
              </a:rPr>
              <a:t> attribute of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tag.</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Points to be noted</a:t>
            </a:r>
            <a:endParaRPr lang="en-IN" dirty="0"/>
          </a:p>
        </p:txBody>
      </p:sp>
    </p:spTree>
    <p:extLst>
      <p:ext uri="{BB962C8B-B14F-4D97-AF65-F5344CB8AC3E}">
        <p14:creationId xmlns:p14="http://schemas.microsoft.com/office/powerpoint/2010/main" val="1954161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954613"/>
            <a:ext cx="8595360" cy="6509474"/>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In the previous example of ClassRoom, just add setter and getter for the properties</a:t>
            </a:r>
          </a:p>
          <a:p>
            <a:pPr>
              <a:buFont typeface="Wingdings" pitchFamily="2" charset="2"/>
              <a:buChar char="v"/>
            </a:pPr>
            <a:r>
              <a:rPr lang="en-IN" sz="2800" u="sng" dirty="0" smtClean="0">
                <a:solidFill>
                  <a:schemeClr val="tx2">
                    <a:lumMod val="50000"/>
                  </a:schemeClr>
                </a:solidFill>
                <a:latin typeface="Arial" pitchFamily="34" charset="0"/>
                <a:cs typeface="Arial" pitchFamily="34" charset="0"/>
              </a:rPr>
              <a:t>In Beans.xml:</a:t>
            </a:r>
          </a:p>
          <a:p>
            <a:pPr marL="0" indent="0">
              <a:buNone/>
            </a:pPr>
            <a:r>
              <a:rPr lang="en-IN" sz="2800" dirty="0"/>
              <a:t>&lt;!-- Definition for classRoom bean --&gt; </a:t>
            </a:r>
            <a:endParaRPr lang="en-US" sz="2800" dirty="0"/>
          </a:p>
          <a:p>
            <a:pPr marL="0" indent="0">
              <a:buNone/>
            </a:pPr>
            <a:r>
              <a:rPr lang="en-IN" sz="2800" dirty="0"/>
              <a:t>&lt;bean id="classRoom" class="com.oracle.ClassRoom"&gt; </a:t>
            </a:r>
            <a:endParaRPr lang="en-US" sz="2800" dirty="0"/>
          </a:p>
          <a:p>
            <a:pPr marL="0" indent="0">
              <a:buNone/>
            </a:pPr>
            <a:r>
              <a:rPr lang="en-IN" sz="2800" dirty="0"/>
              <a:t>&lt;property name="student" ref="</a:t>
            </a:r>
            <a:r>
              <a:rPr lang="en-IN" sz="2800" dirty="0">
                <a:solidFill>
                  <a:srgbClr val="FF0000"/>
                </a:solidFill>
              </a:rPr>
              <a:t>student</a:t>
            </a:r>
            <a:r>
              <a:rPr lang="en-IN" sz="2800" dirty="0"/>
              <a:t>"/&gt; </a:t>
            </a:r>
            <a:endParaRPr lang="en-US" sz="2800" dirty="0"/>
          </a:p>
          <a:p>
            <a:pPr marL="0" indent="0">
              <a:buNone/>
            </a:pPr>
            <a:r>
              <a:rPr lang="en-IN" sz="2800" dirty="0"/>
              <a:t>&lt;/bean&gt; </a:t>
            </a:r>
            <a:endParaRPr lang="en-US" sz="2800" dirty="0"/>
          </a:p>
          <a:p>
            <a:pPr marL="0" indent="0">
              <a:buNone/>
            </a:pPr>
            <a:r>
              <a:rPr lang="en-IN" sz="2800" dirty="0"/>
              <a:t>&lt;!-- Definition for student bean --&gt; </a:t>
            </a:r>
            <a:endParaRPr lang="en-US" sz="2800" dirty="0"/>
          </a:p>
          <a:p>
            <a:pPr marL="0" indent="0">
              <a:buNone/>
            </a:pPr>
            <a:r>
              <a:rPr lang="en-IN" sz="2800" dirty="0"/>
              <a:t>&lt;bean id="</a:t>
            </a:r>
            <a:r>
              <a:rPr lang="en-IN" sz="2800" dirty="0">
                <a:solidFill>
                  <a:srgbClr val="FF0000"/>
                </a:solidFill>
              </a:rPr>
              <a:t>student</a:t>
            </a:r>
            <a:r>
              <a:rPr lang="en-IN" sz="2800" dirty="0"/>
              <a:t>" class="com.oracle.Student"&gt; </a:t>
            </a:r>
            <a:endParaRPr lang="en-US" sz="2800" dirty="0"/>
          </a:p>
          <a:p>
            <a:pPr marL="0" indent="0">
              <a:buNone/>
            </a:pPr>
            <a:r>
              <a:rPr lang="en-IN" sz="2800" dirty="0"/>
              <a:t>&lt;/bean&gt; </a:t>
            </a:r>
            <a:endParaRPr lang="en-US" sz="2800" dirty="0"/>
          </a:p>
          <a:p>
            <a:pPr marL="0" indent="0">
              <a:buNone/>
            </a:pPr>
            <a:r>
              <a:rPr lang="en-IN" sz="2800" dirty="0"/>
              <a:t>&lt;/beans&gt;</a:t>
            </a:r>
            <a:endParaRPr lang="en-US" sz="2800" dirty="0"/>
          </a:p>
          <a:p>
            <a:pPr>
              <a:buFont typeface="Wingdings" pitchFamily="2" charset="2"/>
              <a:buChar char="v"/>
            </a:pPr>
            <a:endParaRPr lang="en-IN" sz="2800" dirty="0" smtClean="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Example of setter based DI</a:t>
            </a:r>
            <a:endParaRPr lang="en-IN" dirty="0"/>
          </a:p>
        </p:txBody>
      </p:sp>
    </p:spTree>
    <p:extLst>
      <p:ext uri="{BB962C8B-B14F-4D97-AF65-F5344CB8AC3E}">
        <p14:creationId xmlns:p14="http://schemas.microsoft.com/office/powerpoint/2010/main" val="21778771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609904"/>
            <a:ext cx="8595360" cy="3724096"/>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You should note the difference in Beans.xml file defined in constructor-based injection and setter-based injection. The only difference is inside the &lt;bean&gt; element where we have used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tags for constructor-based injection and &lt;property&gt; tags for setter-based injection.</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277368"/>
            <a:ext cx="9144000" cy="713232"/>
          </a:xfrm>
        </p:spPr>
        <p:txBody>
          <a:bodyPr>
            <a:noAutofit/>
          </a:bodyPr>
          <a:lstStyle/>
          <a:p>
            <a:r>
              <a:rPr lang="en-IN" dirty="0" smtClean="0"/>
              <a:t>Difference bet. Constructor based DI and setter based DI</a:t>
            </a:r>
            <a:endParaRPr lang="en-IN" dirty="0"/>
          </a:p>
        </p:txBody>
      </p:sp>
    </p:spTree>
    <p:extLst>
      <p:ext uri="{BB962C8B-B14F-4D97-AF65-F5344CB8AC3E}">
        <p14:creationId xmlns:p14="http://schemas.microsoft.com/office/powerpoint/2010/main" val="7737903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18852"/>
            <a:ext cx="8595360" cy="2000548"/>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You can use Java collections to be injected into beans.  Spring offers four types of collection configuration elements which are as follows:</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injecting Collections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82928535"/>
              </p:ext>
            </p:extLst>
          </p:nvPr>
        </p:nvGraphicFramePr>
        <p:xfrm>
          <a:off x="1600200" y="2590800"/>
          <a:ext cx="5791200" cy="2699004"/>
        </p:xfrm>
        <a:graphic>
          <a:graphicData uri="http://schemas.openxmlformats.org/drawingml/2006/table">
            <a:tbl>
              <a:tblPr>
                <a:tableStyleId>{5C22544A-7EE6-4342-B048-85BDC9FD1C3A}</a:tableStyleId>
              </a:tblPr>
              <a:tblGrid>
                <a:gridCol w="2895600"/>
                <a:gridCol w="2895600"/>
              </a:tblGrid>
              <a:tr h="53340">
                <a:tc>
                  <a:txBody>
                    <a:bodyPr/>
                    <a:lstStyle/>
                    <a:p>
                      <a:pPr algn="l">
                        <a:lnSpc>
                          <a:spcPct val="115000"/>
                        </a:lnSpc>
                        <a:spcAft>
                          <a:spcPts val="0"/>
                        </a:spcAft>
                      </a:pPr>
                      <a:r>
                        <a:rPr lang="en-IN" sz="1400" dirty="0">
                          <a:effectLst/>
                        </a:rPr>
                        <a:t>Elements</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Descriptions</a:t>
                      </a:r>
                      <a:endParaRPr lang="en-IN" sz="1100">
                        <a:effectLst/>
                        <a:latin typeface="Calibri"/>
                        <a:ea typeface="Calibri"/>
                        <a:cs typeface="Times New Roman"/>
                      </a:endParaRPr>
                    </a:p>
                  </a:txBody>
                  <a:tcPr marL="68580" marR="68580" marT="0" marB="0"/>
                </a:tc>
              </a:tr>
              <a:tr h="53340">
                <a:tc>
                  <a:txBody>
                    <a:bodyPr/>
                    <a:lstStyle/>
                    <a:p>
                      <a:pPr algn="l">
                        <a:lnSpc>
                          <a:spcPct val="115000"/>
                        </a:lnSpc>
                        <a:spcAft>
                          <a:spcPts val="0"/>
                        </a:spcAft>
                      </a:pPr>
                      <a:r>
                        <a:rPr lang="en-IN" sz="1400" dirty="0">
                          <a:effectLst/>
                        </a:rPr>
                        <a:t>&lt;list&gt; </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helps in wiring ie injecting a list of values, allowing duplicates. </a:t>
                      </a:r>
                      <a:endParaRPr lang="en-IN" sz="1100">
                        <a:effectLst/>
                        <a:latin typeface="Calibri"/>
                        <a:ea typeface="Calibri"/>
                        <a:cs typeface="Times New Roman"/>
                      </a:endParaRPr>
                    </a:p>
                  </a:txBody>
                  <a:tcPr marL="68580" marR="68580" marT="0" marB="0"/>
                </a:tc>
              </a:tr>
              <a:tr h="53340">
                <a:tc>
                  <a:txBody>
                    <a:bodyPr/>
                    <a:lstStyle/>
                    <a:p>
                      <a:pPr algn="l">
                        <a:lnSpc>
                          <a:spcPct val="115000"/>
                        </a:lnSpc>
                        <a:spcAft>
                          <a:spcPts val="0"/>
                        </a:spcAft>
                      </a:pPr>
                      <a:r>
                        <a:rPr lang="en-IN" sz="1400" dirty="0">
                          <a:effectLst/>
                        </a:rPr>
                        <a:t>&lt;set&gt; </a:t>
                      </a:r>
                      <a:endParaRPr lang="en-IN" sz="1100" dirty="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helps in wiring a set of values but without any duplicates. </a:t>
                      </a:r>
                      <a:endParaRPr lang="en-IN" sz="1100">
                        <a:effectLst/>
                        <a:latin typeface="Calibri"/>
                        <a:ea typeface="Calibri"/>
                        <a:cs typeface="Times New Roman"/>
                      </a:endParaRPr>
                    </a:p>
                  </a:txBody>
                  <a:tcPr marL="68580" marR="68580" marT="0" marB="0"/>
                </a:tc>
              </a:tr>
              <a:tr h="121285">
                <a:tc>
                  <a:txBody>
                    <a:bodyPr/>
                    <a:lstStyle/>
                    <a:p>
                      <a:pPr algn="l">
                        <a:lnSpc>
                          <a:spcPct val="115000"/>
                        </a:lnSpc>
                        <a:spcAft>
                          <a:spcPts val="0"/>
                        </a:spcAft>
                      </a:pPr>
                      <a:r>
                        <a:rPr lang="en-IN" sz="1400">
                          <a:effectLst/>
                        </a:rPr>
                        <a:t>&lt;map&gt;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a:effectLst/>
                        </a:rPr>
                        <a:t>This can be used to inject a collection of name-value pairs where name and value can be of any type. </a:t>
                      </a:r>
                      <a:endParaRPr lang="en-IN" sz="1100">
                        <a:effectLst/>
                        <a:latin typeface="Calibri"/>
                        <a:ea typeface="Calibri"/>
                        <a:cs typeface="Times New Roman"/>
                      </a:endParaRPr>
                    </a:p>
                  </a:txBody>
                  <a:tcPr marL="68580" marR="68580" marT="0" marB="0"/>
                </a:tc>
              </a:tr>
              <a:tr h="121285">
                <a:tc>
                  <a:txBody>
                    <a:bodyPr/>
                    <a:lstStyle/>
                    <a:p>
                      <a:pPr algn="l">
                        <a:lnSpc>
                          <a:spcPct val="115000"/>
                        </a:lnSpc>
                        <a:spcAft>
                          <a:spcPts val="0"/>
                        </a:spcAft>
                      </a:pPr>
                      <a:r>
                        <a:rPr lang="en-IN" sz="1400">
                          <a:effectLst/>
                        </a:rPr>
                        <a:t>&lt;props&gt; </a:t>
                      </a:r>
                      <a:endParaRPr lang="en-IN" sz="1100">
                        <a:effectLst/>
                        <a:latin typeface="Calibri"/>
                        <a:ea typeface="Calibri"/>
                        <a:cs typeface="Times New Roman"/>
                      </a:endParaRPr>
                    </a:p>
                  </a:txBody>
                  <a:tcPr marL="68580" marR="68580" marT="0" marB="0"/>
                </a:tc>
                <a:tc>
                  <a:txBody>
                    <a:bodyPr/>
                    <a:lstStyle/>
                    <a:p>
                      <a:pPr algn="l">
                        <a:lnSpc>
                          <a:spcPct val="115000"/>
                        </a:lnSpc>
                        <a:spcAft>
                          <a:spcPts val="0"/>
                        </a:spcAft>
                      </a:pPr>
                      <a:r>
                        <a:rPr lang="en-IN" sz="1400" dirty="0">
                          <a:effectLst/>
                        </a:rPr>
                        <a:t>This can be used to inject a collection of name-value pairs where the name and value are both Strings. </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910163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335613"/>
            <a:ext cx="8595360" cy="5570756"/>
          </a:xfrm>
        </p:spPr>
        <p:txBody>
          <a:bodyPr/>
          <a:lstStyle/>
          <a:p>
            <a:pPr marL="0" indent="0">
              <a:buNone/>
            </a:pPr>
            <a:r>
              <a:rPr lang="en-IN" sz="2800" dirty="0" smtClean="0">
                <a:solidFill>
                  <a:schemeClr val="tx2">
                    <a:lumMod val="50000"/>
                  </a:schemeClr>
                </a:solidFill>
                <a:latin typeface="Arial" pitchFamily="34" charset="0"/>
                <a:cs typeface="Arial" pitchFamily="34" charset="0"/>
              </a:rPr>
              <a:t>In xml file, we can use &lt;list&gt;, &lt;set&gt;, &lt;map&gt; and &lt;props&gt; tags:</a:t>
            </a:r>
          </a:p>
          <a:p>
            <a:pPr marL="0" indent="0">
              <a:buNone/>
            </a:pPr>
            <a:r>
              <a:rPr lang="en-IN" sz="2800" dirty="0"/>
              <a:t>&lt;property name="cityList"&gt; </a:t>
            </a:r>
            <a:endParaRPr lang="en-US" sz="2800" dirty="0"/>
          </a:p>
          <a:p>
            <a:pPr marL="0" indent="0">
              <a:buNone/>
            </a:pPr>
            <a:r>
              <a:rPr lang="en-IN" sz="2800" dirty="0"/>
              <a:t>&lt;list&gt; </a:t>
            </a:r>
            <a:endParaRPr lang="en-US" sz="2800" dirty="0"/>
          </a:p>
          <a:p>
            <a:pPr marL="0" indent="0">
              <a:buNone/>
            </a:pPr>
            <a:r>
              <a:rPr lang="en-IN" sz="2800" dirty="0"/>
              <a:t>&lt;value&gt;Bangalore&lt;/value&gt; </a:t>
            </a:r>
            <a:endParaRPr lang="en-US" sz="2800" dirty="0"/>
          </a:p>
          <a:p>
            <a:pPr marL="0" indent="0">
              <a:buNone/>
            </a:pPr>
            <a:r>
              <a:rPr lang="en-IN" sz="2800" dirty="0"/>
              <a:t>&lt;value&gt;Hyderabad&lt;/value&gt; </a:t>
            </a:r>
            <a:endParaRPr lang="en-US" sz="2800" dirty="0"/>
          </a:p>
          <a:p>
            <a:pPr marL="0" indent="0">
              <a:buNone/>
            </a:pPr>
            <a:r>
              <a:rPr lang="en-IN" sz="2800" dirty="0"/>
              <a:t>&lt;value&gt;Chennai&lt;/value&gt; </a:t>
            </a:r>
            <a:endParaRPr lang="en-US" sz="2800" dirty="0"/>
          </a:p>
          <a:p>
            <a:pPr marL="0" indent="0">
              <a:buNone/>
            </a:pPr>
            <a:r>
              <a:rPr lang="en-IN" sz="2800" dirty="0"/>
              <a:t>&lt;value&gt;Chennai&lt;/value&gt; </a:t>
            </a:r>
            <a:endParaRPr lang="en-US" sz="2800" dirty="0"/>
          </a:p>
          <a:p>
            <a:pPr marL="0" indent="0">
              <a:buNone/>
            </a:pPr>
            <a:r>
              <a:rPr lang="en-IN" sz="2800" dirty="0"/>
              <a:t>&lt;/list&gt; </a:t>
            </a:r>
            <a:endParaRPr lang="en-US" sz="2800" dirty="0"/>
          </a:p>
          <a:p>
            <a:pPr marL="0" indent="0">
              <a:buNone/>
            </a:pPr>
            <a:r>
              <a:rPr lang="en-IN" sz="2800" dirty="0"/>
              <a:t>&lt;/property&gt;</a:t>
            </a:r>
            <a:endParaRPr lang="en-US" sz="2800" dirty="0"/>
          </a:p>
          <a:p>
            <a:pPr marL="0" indent="0">
              <a:buNone/>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371600"/>
          </a:xfrm>
        </p:spPr>
        <p:txBody>
          <a:bodyPr>
            <a:noAutofit/>
          </a:bodyPr>
          <a:lstStyle/>
          <a:p>
            <a:r>
              <a:rPr lang="en-IN" dirty="0" smtClean="0"/>
              <a:t>Program using injecting collections</a:t>
            </a:r>
            <a:endParaRPr lang="en-IN" dirty="0"/>
          </a:p>
        </p:txBody>
      </p:sp>
    </p:spTree>
    <p:extLst>
      <p:ext uri="{BB962C8B-B14F-4D97-AF65-F5344CB8AC3E}">
        <p14:creationId xmlns:p14="http://schemas.microsoft.com/office/powerpoint/2010/main" val="11767459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093702"/>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We have seen that how to declare beans using the &lt;bean&gt; element and inject &lt;bean&gt; with using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and &lt;property&gt; elements in XML configuration file.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The Spring container can autowire relationships between collaborating beans without using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and &lt;property&gt; elements which helps cut down on the amount of XML configuration you write for a big Spring based application.</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Spring Beans auto-wiring</a:t>
            </a:r>
            <a:endParaRPr lang="en-IN" dirty="0"/>
          </a:p>
        </p:txBody>
      </p:sp>
    </p:spTree>
    <p:extLst>
      <p:ext uri="{BB962C8B-B14F-4D97-AF65-F5344CB8AC3E}">
        <p14:creationId xmlns:p14="http://schemas.microsoft.com/office/powerpoint/2010/main" val="2310561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03458" y="1828800"/>
            <a:ext cx="2937084" cy="2692400"/>
          </a:xfrm>
        </p:spPr>
      </p:pic>
      <p:sp>
        <p:nvSpPr>
          <p:cNvPr id="2" name="Title 1"/>
          <p:cNvSpPr>
            <a:spLocks noGrp="1"/>
          </p:cNvSpPr>
          <p:nvPr>
            <p:ph type="title"/>
          </p:nvPr>
        </p:nvSpPr>
        <p:spPr>
          <a:xfrm>
            <a:off x="0" y="201168"/>
            <a:ext cx="9144000" cy="713232"/>
          </a:xfrm>
        </p:spPr>
        <p:txBody>
          <a:bodyPr>
            <a:noAutofit/>
          </a:bodyPr>
          <a:lstStyle/>
          <a:p>
            <a:r>
              <a:rPr lang="en-IN" sz="3200" dirty="0" smtClean="0"/>
              <a:t>Different modules in Spring</a:t>
            </a:r>
            <a:br>
              <a:rPr lang="en-IN" sz="3200" dirty="0" smtClean="0"/>
            </a:br>
            <a:r>
              <a:rPr lang="en-IN" sz="3200" dirty="0" smtClean="0"/>
              <a:t>(Around 20 modules)</a:t>
            </a:r>
            <a:endParaRPr lang="en-IN" sz="3200" dirty="0"/>
          </a:p>
        </p:txBody>
      </p:sp>
    </p:spTree>
    <p:extLst>
      <p:ext uri="{BB962C8B-B14F-4D97-AF65-F5344CB8AC3E}">
        <p14:creationId xmlns:p14="http://schemas.microsoft.com/office/powerpoint/2010/main" val="27206404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r>
              <a:rPr lang="en-IN" dirty="0" smtClean="0"/>
              <a:t>Auto-wiring modes - no</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270413174"/>
              </p:ext>
            </p:extLst>
          </p:nvPr>
        </p:nvGraphicFramePr>
        <p:xfrm>
          <a:off x="1828800" y="1600200"/>
          <a:ext cx="5486400" cy="2727960"/>
        </p:xfrm>
        <a:graphic>
          <a:graphicData uri="http://schemas.openxmlformats.org/drawingml/2006/table">
            <a:tbl>
              <a:tblPr firstRow="1" firstCol="1" bandRow="1">
                <a:tableStyleId>{5C22544A-7EE6-4342-B048-85BDC9FD1C3A}</a:tableStyleId>
              </a:tblPr>
              <a:tblGrid>
                <a:gridCol w="5486400"/>
              </a:tblGrid>
              <a:tr h="2727960">
                <a:tc>
                  <a:txBody>
                    <a:bodyPr/>
                    <a:lstStyle/>
                    <a:p>
                      <a:pPr>
                        <a:spcAft>
                          <a:spcPts val="0"/>
                        </a:spcAft>
                      </a:pPr>
                      <a:r>
                        <a:rPr lang="en-IN" sz="2400" dirty="0">
                          <a:effectLst/>
                        </a:rPr>
                        <a:t>This is the default mode, which means no auto-wiring.  You should use explicit bean reference for wiring.  There is nothing to be done for this mode, whatever we have seen in DI session, is what this is.</a:t>
                      </a:r>
                      <a:endParaRPr lang="en-IN"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79951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801314"/>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Auto-wiring by property name.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Spring container looks at the properties of the beans on which autowire attribute is set to </a:t>
            </a:r>
            <a:r>
              <a:rPr lang="en-IN" sz="2400" dirty="0" err="1" smtClean="0">
                <a:solidFill>
                  <a:schemeClr val="tx2">
                    <a:lumMod val="50000"/>
                  </a:schemeClr>
                </a:solidFill>
                <a:latin typeface="Arial" pitchFamily="34" charset="0"/>
                <a:cs typeface="Arial" pitchFamily="34" charset="0"/>
              </a:rPr>
              <a:t>byName</a:t>
            </a:r>
            <a:r>
              <a:rPr lang="en-IN" sz="2400" dirty="0" smtClean="0">
                <a:solidFill>
                  <a:schemeClr val="tx2">
                    <a:lumMod val="50000"/>
                  </a:schemeClr>
                </a:solidFill>
                <a:latin typeface="Arial" pitchFamily="34" charset="0"/>
                <a:cs typeface="Arial" pitchFamily="34" charset="0"/>
              </a:rPr>
              <a:t> in the XML configuration file. It then tries to match and wire its properties with the beans defined by the same names in the configuration file.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“Autowiring by Name” means, if the name of a bean is same as the name of other bean property, auto wire it.</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For example, if a “Computer” bean exposes an “</a:t>
            </a:r>
            <a:r>
              <a:rPr lang="en-IN" sz="2400" dirty="0" err="1" smtClean="0">
                <a:solidFill>
                  <a:schemeClr val="tx2">
                    <a:lumMod val="50000"/>
                  </a:schemeClr>
                </a:solidFill>
                <a:latin typeface="Arial" pitchFamily="34" charset="0"/>
                <a:cs typeface="Arial" pitchFamily="34" charset="0"/>
              </a:rPr>
              <a:t>cpuType</a:t>
            </a:r>
            <a:r>
              <a:rPr lang="en-IN" sz="2400" dirty="0" smtClean="0">
                <a:solidFill>
                  <a:schemeClr val="tx2">
                    <a:lumMod val="50000"/>
                  </a:schemeClr>
                </a:solidFill>
                <a:latin typeface="Arial" pitchFamily="34" charset="0"/>
                <a:cs typeface="Arial" pitchFamily="34" charset="0"/>
              </a:rPr>
              <a:t>” property, Spring will find the “</a:t>
            </a:r>
            <a:r>
              <a:rPr lang="en-IN" sz="2400" dirty="0" err="1" smtClean="0">
                <a:solidFill>
                  <a:schemeClr val="tx2">
                    <a:lumMod val="50000"/>
                  </a:schemeClr>
                </a:solidFill>
                <a:latin typeface="Arial" pitchFamily="34" charset="0"/>
                <a:cs typeface="Arial" pitchFamily="34" charset="0"/>
              </a:rPr>
              <a:t>cpuType</a:t>
            </a:r>
            <a:r>
              <a:rPr lang="en-IN" sz="2400" dirty="0" smtClean="0">
                <a:solidFill>
                  <a:schemeClr val="tx2">
                    <a:lumMod val="50000"/>
                  </a:schemeClr>
                </a:solidFill>
                <a:latin typeface="Arial" pitchFamily="34" charset="0"/>
                <a:cs typeface="Arial" pitchFamily="34" charset="0"/>
              </a:rPr>
              <a:t>” bean in current container and wire it automatically. And if no matching found, just do nothing.</a:t>
            </a: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Auto-wiring modes byName</a:t>
            </a:r>
            <a:endParaRPr lang="en-IN" dirty="0"/>
          </a:p>
        </p:txBody>
      </p:sp>
    </p:spTree>
    <p:extLst>
      <p:ext uri="{BB962C8B-B14F-4D97-AF65-F5344CB8AC3E}">
        <p14:creationId xmlns:p14="http://schemas.microsoft.com/office/powerpoint/2010/main" val="2881340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64283469"/>
              </p:ext>
            </p:extLst>
          </p:nvPr>
        </p:nvGraphicFramePr>
        <p:xfrm>
          <a:off x="274638" y="1318419"/>
          <a:ext cx="8594725" cy="2872581"/>
        </p:xfrm>
        <a:graphic>
          <a:graphicData uri="http://schemas.openxmlformats.org/drawingml/2006/table">
            <a:tbl>
              <a:tblPr firstRow="1" firstCol="1" bandRow="1">
                <a:tableStyleId>{5C22544A-7EE6-4342-B048-85BDC9FD1C3A}</a:tableStyleId>
              </a:tblPr>
              <a:tblGrid>
                <a:gridCol w="8594725"/>
              </a:tblGrid>
              <a:tr h="2872581">
                <a:tc>
                  <a:txBody>
                    <a:bodyPr/>
                    <a:lstStyle/>
                    <a:p>
                      <a:pPr>
                        <a:spcAft>
                          <a:spcPts val="0"/>
                        </a:spcAft>
                      </a:pPr>
                      <a:r>
                        <a:rPr lang="en-IN" sz="2000" dirty="0" smtClean="0">
                          <a:effectLst/>
                        </a:rPr>
                        <a:t>Autowiring by property </a:t>
                      </a:r>
                      <a:r>
                        <a:rPr lang="en-IN" sz="2000" dirty="0" err="1" smtClean="0">
                          <a:effectLst/>
                        </a:rPr>
                        <a:t>datatype</a:t>
                      </a:r>
                      <a:r>
                        <a:rPr lang="en-IN" sz="2000" dirty="0" smtClean="0">
                          <a:effectLst/>
                        </a:rPr>
                        <a:t>. Spring container looks at the properties of the beans on which autowire attribute is set to byType in the XML configuration file. It then tries to match and wire a property if its type matches with exactly one of the beans name in configuration file. If more than one such beans exist, a fatal exception is thrown. </a:t>
                      </a:r>
                      <a:endParaRPr lang="en-IN" sz="1600" dirty="0" smtClean="0">
                        <a:effectLst/>
                      </a:endParaRPr>
                    </a:p>
                    <a:p>
                      <a:pPr>
                        <a:spcAft>
                          <a:spcPts val="0"/>
                        </a:spcAft>
                      </a:pPr>
                      <a:r>
                        <a:rPr lang="en-IN" sz="2000" dirty="0" smtClean="0">
                          <a:effectLst/>
                        </a:rPr>
                        <a:t> </a:t>
                      </a:r>
                      <a:endParaRPr lang="en-IN" sz="1600" dirty="0">
                        <a:effectLst/>
                        <a:latin typeface="Calibri"/>
                        <a:ea typeface="Calibri"/>
                        <a:cs typeface="Times New Roman"/>
                      </a:endParaRPr>
                    </a:p>
                  </a:txBody>
                  <a:tcPr marL="108947" marR="108947" marT="0" marB="0"/>
                </a:tc>
              </a:tr>
            </a:tbl>
          </a:graphicData>
        </a:graphic>
      </p:graphicFrame>
      <p:sp>
        <p:nvSpPr>
          <p:cNvPr id="2" name="Title 1"/>
          <p:cNvSpPr>
            <a:spLocks noGrp="1"/>
          </p:cNvSpPr>
          <p:nvPr>
            <p:ph type="title"/>
          </p:nvPr>
        </p:nvSpPr>
        <p:spPr/>
        <p:txBody>
          <a:bodyPr/>
          <a:lstStyle/>
          <a:p>
            <a:r>
              <a:rPr lang="en-IN" dirty="0" smtClean="0"/>
              <a:t>Auto-wiring modes - byType</a:t>
            </a:r>
            <a:endParaRPr lang="en-IN" dirty="0"/>
          </a:p>
        </p:txBody>
      </p:sp>
    </p:spTree>
    <p:extLst>
      <p:ext uri="{BB962C8B-B14F-4D97-AF65-F5344CB8AC3E}">
        <p14:creationId xmlns:p14="http://schemas.microsoft.com/office/powerpoint/2010/main" val="2119368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960596"/>
            <a:ext cx="4221480" cy="4678204"/>
          </a:xfrm>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v"/>
            </a:pPr>
            <a:r>
              <a:rPr lang="en-IN" sz="2000" dirty="0" smtClean="0">
                <a:solidFill>
                  <a:schemeClr val="tx2">
                    <a:lumMod val="50000"/>
                  </a:schemeClr>
                </a:solidFill>
                <a:latin typeface="Arial" pitchFamily="34" charset="0"/>
                <a:cs typeface="Arial" pitchFamily="34" charset="0"/>
              </a:rPr>
              <a:t>public class Person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	private Ability </a:t>
            </a:r>
            <a:r>
              <a:rPr lang="en-IN" sz="2000" dirty="0" err="1" smtClean="0">
                <a:solidFill>
                  <a:schemeClr val="tx2">
                    <a:lumMod val="50000"/>
                  </a:schemeClr>
                </a:solidFill>
                <a:latin typeface="Arial" pitchFamily="34" charset="0"/>
                <a:cs typeface="Arial" pitchFamily="34" charset="0"/>
              </a:rPr>
              <a:t>ability</a:t>
            </a:r>
            <a:r>
              <a:rPr lang="en-IN" sz="2000" dirty="0" smtClean="0">
                <a:solidFill>
                  <a:schemeClr val="tx2">
                    <a:lumMod val="50000"/>
                  </a:schemeClr>
                </a:solidFill>
                <a:latin typeface="Arial" pitchFamily="34" charset="0"/>
                <a:cs typeface="Arial" pitchFamily="34" charset="0"/>
              </a:rPr>
              <a:t>;</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a:t>
            </a:r>
          </a:p>
          <a:p>
            <a:pPr>
              <a:buFont typeface="Wingdings" pitchFamily="2" charset="2"/>
              <a:buChar char="v"/>
            </a:pPr>
            <a:endParaRPr lang="en-IN" sz="2000" dirty="0" smtClean="0">
              <a:solidFill>
                <a:schemeClr val="tx2">
                  <a:lumMod val="50000"/>
                </a:schemeClr>
              </a:solidFill>
              <a:latin typeface="Arial" pitchFamily="34" charset="0"/>
              <a:cs typeface="Arial" pitchFamily="34" charset="0"/>
            </a:endParaRP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public class Ability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	private String skill;</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	//...</a:t>
            </a:r>
          </a:p>
          <a:p>
            <a:pPr>
              <a:buFont typeface="Wingdings" pitchFamily="2" charset="2"/>
              <a:buChar char="v"/>
            </a:pPr>
            <a:r>
              <a:rPr lang="en-IN" sz="2000" dirty="0" smtClean="0">
                <a:solidFill>
                  <a:schemeClr val="tx2">
                    <a:lumMod val="50000"/>
                  </a:schemeClr>
                </a:solidFill>
                <a:latin typeface="Arial" pitchFamily="34" charset="0"/>
                <a:cs typeface="Arial" pitchFamily="34" charset="0"/>
              </a:rPr>
              <a:t>}</a:t>
            </a:r>
          </a:p>
          <a:p>
            <a:pPr>
              <a:buFont typeface="Wingdings" pitchFamily="2" charset="2"/>
              <a:buChar char="v"/>
            </a:pPr>
            <a:endParaRPr lang="en-IN" sz="20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Auto-wiring byType - Example</a:t>
            </a:r>
            <a:endParaRPr lang="en-IN" dirty="0"/>
          </a:p>
        </p:txBody>
      </p:sp>
      <p:sp>
        <p:nvSpPr>
          <p:cNvPr id="5" name="Content Placeholder 2"/>
          <p:cNvSpPr txBox="1">
            <a:spLocks/>
          </p:cNvSpPr>
          <p:nvPr/>
        </p:nvSpPr>
        <p:spPr>
          <a:xfrm>
            <a:off x="4724400" y="1036637"/>
            <a:ext cx="3810000" cy="452596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000" dirty="0" smtClean="0">
                <a:solidFill>
                  <a:schemeClr val="tx2">
                    <a:lumMod val="50000"/>
                  </a:schemeClr>
                </a:solidFill>
                <a:latin typeface="Arial" pitchFamily="34" charset="0"/>
                <a:cs typeface="Arial" pitchFamily="34" charset="0"/>
              </a:rPr>
              <a:t>Beans.xml:</a:t>
            </a:r>
          </a:p>
          <a:p>
            <a:pPr marL="0" indent="0">
              <a:buNone/>
            </a:pPr>
            <a:endParaRPr lang="en-IN" sz="2000" dirty="0">
              <a:solidFill>
                <a:schemeClr val="tx2">
                  <a:lumMod val="50000"/>
                </a:schemeClr>
              </a:solidFill>
              <a:latin typeface="Arial" pitchFamily="34" charset="0"/>
              <a:cs typeface="Arial" pitchFamily="34" charset="0"/>
            </a:endParaRPr>
          </a:p>
          <a:p>
            <a:pPr marL="0" indent="0">
              <a:buNone/>
            </a:pPr>
            <a:r>
              <a:rPr lang="en-IN" sz="2000" dirty="0">
                <a:solidFill>
                  <a:schemeClr val="tx2">
                    <a:lumMod val="50000"/>
                  </a:schemeClr>
                </a:solidFill>
                <a:latin typeface="Arial" pitchFamily="34" charset="0"/>
                <a:cs typeface="Arial" pitchFamily="34" charset="0"/>
              </a:rPr>
              <a:t>	&lt;bean id="person" class="</a:t>
            </a:r>
            <a:r>
              <a:rPr lang="en-IN" sz="2000" dirty="0" err="1" smtClean="0">
                <a:solidFill>
                  <a:schemeClr val="tx2">
                    <a:lumMod val="50000"/>
                  </a:schemeClr>
                </a:solidFill>
                <a:latin typeface="Arial" pitchFamily="34" charset="0"/>
                <a:cs typeface="Arial" pitchFamily="34" charset="0"/>
              </a:rPr>
              <a:t>com.oracle.Person</a:t>
            </a:r>
            <a:r>
              <a:rPr lang="en-IN" sz="2000" dirty="0">
                <a:solidFill>
                  <a:schemeClr val="tx2">
                    <a:lumMod val="50000"/>
                  </a:schemeClr>
                </a:solidFill>
                <a:latin typeface="Arial" pitchFamily="34" charset="0"/>
                <a:cs typeface="Arial" pitchFamily="34" charset="0"/>
              </a:rPr>
              <a:t>" autowire="byType" /&gt;</a:t>
            </a:r>
          </a:p>
          <a:p>
            <a:pPr marL="0" indent="0">
              <a:buNone/>
            </a:pPr>
            <a:r>
              <a:rPr lang="en-IN" sz="2000" dirty="0">
                <a:solidFill>
                  <a:schemeClr val="tx2">
                    <a:lumMod val="50000"/>
                  </a:schemeClr>
                </a:solidFill>
                <a:latin typeface="Arial" pitchFamily="34" charset="0"/>
                <a:cs typeface="Arial" pitchFamily="34" charset="0"/>
              </a:rPr>
              <a:t> </a:t>
            </a:r>
          </a:p>
          <a:p>
            <a:pPr marL="0" indent="0">
              <a:buNone/>
            </a:pPr>
            <a:r>
              <a:rPr lang="en-IN" sz="2000" dirty="0" smtClean="0">
                <a:solidFill>
                  <a:schemeClr val="tx2">
                    <a:lumMod val="50000"/>
                  </a:schemeClr>
                </a:solidFill>
                <a:latin typeface="Arial" pitchFamily="34" charset="0"/>
                <a:cs typeface="Arial" pitchFamily="34" charset="0"/>
              </a:rPr>
              <a:t>	&lt;</a:t>
            </a:r>
            <a:r>
              <a:rPr lang="en-IN" sz="2000" dirty="0">
                <a:solidFill>
                  <a:schemeClr val="tx2">
                    <a:lumMod val="50000"/>
                  </a:schemeClr>
                </a:solidFill>
                <a:latin typeface="Arial" pitchFamily="34" charset="0"/>
                <a:cs typeface="Arial" pitchFamily="34" charset="0"/>
              </a:rPr>
              <a:t>bean id="sing" class="</a:t>
            </a:r>
            <a:r>
              <a:rPr lang="en-IN" sz="2000" dirty="0" err="1" smtClean="0">
                <a:solidFill>
                  <a:schemeClr val="tx2">
                    <a:lumMod val="50000"/>
                  </a:schemeClr>
                </a:solidFill>
                <a:latin typeface="Arial" pitchFamily="34" charset="0"/>
                <a:cs typeface="Arial" pitchFamily="34" charset="0"/>
              </a:rPr>
              <a:t>com.oracle.Ability</a:t>
            </a:r>
            <a:r>
              <a:rPr lang="en-IN" sz="2000" dirty="0" smtClean="0">
                <a:solidFill>
                  <a:schemeClr val="tx2">
                    <a:lumMod val="50000"/>
                  </a:schemeClr>
                </a:solidFill>
                <a:latin typeface="Arial" pitchFamily="34" charset="0"/>
                <a:cs typeface="Arial" pitchFamily="34" charset="0"/>
              </a:rPr>
              <a:t>"&gt;</a:t>
            </a:r>
            <a:endParaRPr lang="en-IN" sz="2000" dirty="0">
              <a:solidFill>
                <a:schemeClr val="tx2">
                  <a:lumMod val="50000"/>
                </a:schemeClr>
              </a:solidFill>
              <a:latin typeface="Arial" pitchFamily="34" charset="0"/>
              <a:cs typeface="Arial" pitchFamily="34" charset="0"/>
            </a:endParaRPr>
          </a:p>
          <a:p>
            <a:pPr marL="0" indent="0">
              <a:buNone/>
            </a:pPr>
            <a:r>
              <a:rPr lang="en-IN" sz="2000" dirty="0">
                <a:solidFill>
                  <a:schemeClr val="tx2">
                    <a:lumMod val="50000"/>
                  </a:schemeClr>
                </a:solidFill>
                <a:latin typeface="Arial" pitchFamily="34" charset="0"/>
                <a:cs typeface="Arial" pitchFamily="34" charset="0"/>
              </a:rPr>
              <a:t>		&lt;property name="skill" value="Sing" /&gt;</a:t>
            </a:r>
          </a:p>
          <a:p>
            <a:pPr marL="0" indent="0">
              <a:buNone/>
            </a:pPr>
            <a:r>
              <a:rPr lang="en-IN" sz="2000" dirty="0">
                <a:solidFill>
                  <a:schemeClr val="tx2">
                    <a:lumMod val="50000"/>
                  </a:schemeClr>
                </a:solidFill>
                <a:latin typeface="Arial" pitchFamily="34" charset="0"/>
                <a:cs typeface="Arial" pitchFamily="34" charset="0"/>
              </a:rPr>
              <a:t>	&lt;/bean&gt;</a:t>
            </a:r>
          </a:p>
          <a:p>
            <a:pPr marL="0" indent="0">
              <a:buNone/>
            </a:pPr>
            <a:endParaRPr lang="en-IN" sz="2000" dirty="0">
              <a:solidFill>
                <a:schemeClr val="tx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134757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34507533"/>
              </p:ext>
            </p:extLst>
          </p:nvPr>
        </p:nvGraphicFramePr>
        <p:xfrm>
          <a:off x="274638" y="1676400"/>
          <a:ext cx="8594725" cy="2743200"/>
        </p:xfrm>
        <a:graphic>
          <a:graphicData uri="http://schemas.openxmlformats.org/drawingml/2006/table">
            <a:tbl>
              <a:tblPr firstRow="1" firstCol="1" bandRow="1">
                <a:tableStyleId>{5C22544A-7EE6-4342-B048-85BDC9FD1C3A}</a:tableStyleId>
              </a:tblPr>
              <a:tblGrid>
                <a:gridCol w="8594725"/>
              </a:tblGrid>
              <a:tr h="2743200">
                <a:tc>
                  <a:txBody>
                    <a:bodyPr/>
                    <a:lstStyle/>
                    <a:p>
                      <a:pPr>
                        <a:spcAft>
                          <a:spcPts val="0"/>
                        </a:spcAft>
                      </a:pPr>
                      <a:r>
                        <a:rPr lang="en-IN" sz="2800" b="0" dirty="0">
                          <a:effectLst/>
                          <a:latin typeface="Arial" pitchFamily="34" charset="0"/>
                          <a:cs typeface="Arial" pitchFamily="34" charset="0"/>
                        </a:rPr>
                        <a:t>Similar to byType, but type applies to constructor arguments. If there is not exactly one bean of the constructor argument type in the container, a fatal error is raised. </a:t>
                      </a:r>
                    </a:p>
                    <a:p>
                      <a:pPr>
                        <a:spcAft>
                          <a:spcPts val="0"/>
                        </a:spcAft>
                      </a:pPr>
                      <a:r>
                        <a:rPr lang="en-IN" sz="2800" b="0" dirty="0">
                          <a:effectLst/>
                          <a:latin typeface="Arial" pitchFamily="34" charset="0"/>
                          <a:cs typeface="Arial" pitchFamily="34" charset="0"/>
                        </a:rPr>
                        <a:t> </a:t>
                      </a:r>
                      <a:endParaRPr lang="en-IN" sz="2800" b="0" dirty="0">
                        <a:effectLst/>
                        <a:latin typeface="Arial" pitchFamily="34" charset="0"/>
                        <a:ea typeface="Calibri"/>
                        <a:cs typeface="Arial" pitchFamily="34" charset="0"/>
                      </a:endParaRPr>
                    </a:p>
                  </a:txBody>
                  <a:tcPr marL="112105" marR="112105" marT="0" marB="0"/>
                </a:tc>
              </a:tr>
            </a:tbl>
          </a:graphicData>
        </a:graphic>
      </p:graphicFrame>
      <p:sp>
        <p:nvSpPr>
          <p:cNvPr id="2" name="Title 1"/>
          <p:cNvSpPr>
            <a:spLocks noGrp="1"/>
          </p:cNvSpPr>
          <p:nvPr>
            <p:ph type="title"/>
          </p:nvPr>
        </p:nvSpPr>
        <p:spPr>
          <a:xfrm>
            <a:off x="0" y="0"/>
            <a:ext cx="9144000" cy="1295400"/>
          </a:xfrm>
        </p:spPr>
        <p:txBody>
          <a:bodyPr>
            <a:noAutofit/>
          </a:bodyPr>
          <a:lstStyle/>
          <a:p>
            <a:r>
              <a:rPr lang="en-IN" dirty="0" smtClean="0"/>
              <a:t>Auto-wiring modes</a:t>
            </a:r>
            <a:br>
              <a:rPr lang="en-IN" dirty="0" smtClean="0"/>
            </a:br>
            <a:r>
              <a:rPr lang="en-IN" dirty="0" smtClean="0"/>
              <a:t>Constructor</a:t>
            </a:r>
            <a:endParaRPr lang="en-IN" dirty="0"/>
          </a:p>
        </p:txBody>
      </p:sp>
    </p:spTree>
    <p:extLst>
      <p:ext uri="{BB962C8B-B14F-4D97-AF65-F5344CB8AC3E}">
        <p14:creationId xmlns:p14="http://schemas.microsoft.com/office/powerpoint/2010/main" val="3451645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049209"/>
            <a:ext cx="8595360" cy="4970591"/>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Normal Bean definition:</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 Definition for customer bean --&gt;</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id="customer" class="</a:t>
            </a:r>
            <a:r>
              <a:rPr lang="en-IN" sz="2400" dirty="0" err="1" smtClean="0">
                <a:solidFill>
                  <a:schemeClr val="tx2">
                    <a:lumMod val="50000"/>
                  </a:schemeClr>
                </a:solidFill>
                <a:latin typeface="Arial" pitchFamily="34" charset="0"/>
                <a:cs typeface="Arial" pitchFamily="34" charset="0"/>
              </a:rPr>
              <a:t>com.oracle.Customer</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&lt;constructor-</a:t>
            </a:r>
            <a:r>
              <a:rPr lang="en-IN" sz="2400" dirty="0" err="1" smtClean="0">
                <a:solidFill>
                  <a:schemeClr val="tx2">
                    <a:lumMod val="50000"/>
                  </a:schemeClr>
                </a:solidFill>
                <a:latin typeface="Arial" pitchFamily="34" charset="0"/>
                <a:cs typeface="Arial" pitchFamily="34" charset="0"/>
              </a:rPr>
              <a:t>arg</a:t>
            </a:r>
            <a:r>
              <a:rPr lang="en-IN" sz="2400" dirty="0" smtClean="0">
                <a:solidFill>
                  <a:schemeClr val="tx2">
                    <a:lumMod val="50000"/>
                  </a:schemeClr>
                </a:solidFill>
                <a:latin typeface="Arial" pitchFamily="34" charset="0"/>
                <a:cs typeface="Arial" pitchFamily="34" charset="0"/>
              </a:rPr>
              <a:t> ref="address" /&gt;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&lt;constructor-</a:t>
            </a:r>
            <a:r>
              <a:rPr lang="en-IN" sz="2400" dirty="0" err="1" smtClean="0">
                <a:solidFill>
                  <a:schemeClr val="tx2">
                    <a:lumMod val="50000"/>
                  </a:schemeClr>
                </a:solidFill>
                <a:latin typeface="Arial" pitchFamily="34" charset="0"/>
                <a:cs typeface="Arial" pitchFamily="34" charset="0"/>
              </a:rPr>
              <a:t>arg</a:t>
            </a:r>
            <a:r>
              <a:rPr lang="en-IN" sz="2400" dirty="0" smtClean="0">
                <a:solidFill>
                  <a:schemeClr val="tx2">
                    <a:lumMod val="50000"/>
                  </a:schemeClr>
                </a:solidFill>
                <a:latin typeface="Arial" pitchFamily="34" charset="0"/>
                <a:cs typeface="Arial" pitchFamily="34" charset="0"/>
              </a:rPr>
              <a:t> value="</a:t>
            </a:r>
            <a:r>
              <a:rPr lang="en-IN" sz="2400" dirty="0" err="1" smtClean="0">
                <a:solidFill>
                  <a:schemeClr val="tx2">
                    <a:lumMod val="50000"/>
                  </a:schemeClr>
                </a:solidFill>
                <a:latin typeface="Arial" pitchFamily="34" charset="0"/>
                <a:cs typeface="Arial" pitchFamily="34" charset="0"/>
              </a:rPr>
              <a:t>Gurumurthy</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 Definition for address bean --&gt;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id="address" class="</a:t>
            </a:r>
            <a:r>
              <a:rPr lang="en-IN" sz="2400" dirty="0" err="1" smtClean="0">
                <a:solidFill>
                  <a:schemeClr val="tx2">
                    <a:lumMod val="50000"/>
                  </a:schemeClr>
                </a:solidFill>
                <a:latin typeface="Arial" pitchFamily="34" charset="0"/>
                <a:cs typeface="Arial" pitchFamily="34" charset="0"/>
              </a:rPr>
              <a:t>com.oracle.Address</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&lt;/beans&gt;</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Auto-wiring by Constructor</a:t>
            </a:r>
            <a:endParaRPr lang="en-IN" dirty="0"/>
          </a:p>
        </p:txBody>
      </p:sp>
    </p:spTree>
    <p:extLst>
      <p:ext uri="{BB962C8B-B14F-4D97-AF65-F5344CB8AC3E}">
        <p14:creationId xmlns:p14="http://schemas.microsoft.com/office/powerpoint/2010/main" val="26924972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524315"/>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&lt;!-- Definition for customer bean --&gt;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id="customer" class="</a:t>
            </a:r>
            <a:r>
              <a:rPr lang="en-IN" sz="2400" dirty="0" err="1" smtClean="0">
                <a:solidFill>
                  <a:schemeClr val="tx2">
                    <a:lumMod val="50000"/>
                  </a:schemeClr>
                </a:solidFill>
                <a:latin typeface="Arial" pitchFamily="34" charset="0"/>
                <a:cs typeface="Arial" pitchFamily="34" charset="0"/>
              </a:rPr>
              <a:t>com.oracle.Customer</a:t>
            </a:r>
            <a:r>
              <a:rPr lang="en-IN" sz="2400" dirty="0" smtClean="0">
                <a:solidFill>
                  <a:schemeClr val="tx2">
                    <a:lumMod val="50000"/>
                  </a:schemeClr>
                </a:solidFill>
                <a:latin typeface="Arial" pitchFamily="34" charset="0"/>
                <a:cs typeface="Arial" pitchFamily="34" charset="0"/>
              </a:rPr>
              <a: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autowire="constructor"&gt;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&lt;constructor-</a:t>
            </a:r>
            <a:r>
              <a:rPr lang="en-IN" sz="2400" dirty="0" err="1" smtClean="0">
                <a:solidFill>
                  <a:schemeClr val="tx2">
                    <a:lumMod val="50000"/>
                  </a:schemeClr>
                </a:solidFill>
                <a:latin typeface="Arial" pitchFamily="34" charset="0"/>
                <a:cs typeface="Arial" pitchFamily="34" charset="0"/>
              </a:rPr>
              <a:t>arg</a:t>
            </a:r>
            <a:r>
              <a:rPr lang="en-IN" sz="2400" dirty="0" smtClean="0">
                <a:solidFill>
                  <a:schemeClr val="tx2">
                    <a:lumMod val="50000"/>
                  </a:schemeClr>
                </a:solidFill>
                <a:latin typeface="Arial" pitchFamily="34" charset="0"/>
                <a:cs typeface="Arial" pitchFamily="34" charset="0"/>
              </a:rPr>
              <a:t> value="</a:t>
            </a:r>
            <a:r>
              <a:rPr lang="en-IN" sz="2400" dirty="0" err="1" smtClean="0">
                <a:solidFill>
                  <a:schemeClr val="tx2">
                    <a:lumMod val="50000"/>
                  </a:schemeClr>
                </a:solidFill>
                <a:latin typeface="Arial" pitchFamily="34" charset="0"/>
                <a:cs typeface="Arial" pitchFamily="34" charset="0"/>
              </a:rPr>
              <a:t>Gurumurthy</a:t>
            </a:r>
            <a:r>
              <a:rPr lang="en-IN" sz="2400" dirty="0" smtClean="0">
                <a:solidFill>
                  <a:schemeClr val="tx2">
                    <a:lumMod val="50000"/>
                  </a:schemeClr>
                </a:solidFill>
                <a:latin typeface="Arial" pitchFamily="34" charset="0"/>
                <a:cs typeface="Arial" pitchFamily="34" charset="0"/>
              </a:rPr>
              <a:t>"/&gt;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 Definition for address bean --&gt;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 id="address" class="</a:t>
            </a:r>
            <a:r>
              <a:rPr lang="en-IN" sz="2400" dirty="0" err="1" smtClean="0">
                <a:solidFill>
                  <a:schemeClr val="tx2">
                    <a:lumMod val="50000"/>
                  </a:schemeClr>
                </a:solidFill>
                <a:latin typeface="Arial" pitchFamily="34" charset="0"/>
                <a:cs typeface="Arial" pitchFamily="34" charset="0"/>
              </a:rPr>
              <a:t>com.oracle.Address</a:t>
            </a:r>
            <a:r>
              <a:rPr lang="en-IN" sz="2400" dirty="0" smtClean="0">
                <a:solidFill>
                  <a:schemeClr val="tx2">
                    <a:lumMod val="50000"/>
                  </a:schemeClr>
                </a:solidFill>
                <a:latin typeface="Arial" pitchFamily="34" charset="0"/>
                <a:cs typeface="Arial" pitchFamily="34" charset="0"/>
              </a:rPr>
              <a:t> "&gt;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&lt;/bean&gt;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&lt;/beans&gt;</a:t>
            </a:r>
          </a:p>
          <a:p>
            <a:pPr>
              <a:buFont typeface="Wingdings" pitchFamily="2" charset="2"/>
              <a:buChar char="v"/>
            </a:pPr>
            <a:endParaRPr lang="en-IN" sz="24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smtClean="0"/>
              <a:t>Auto-wiring Constructor mode</a:t>
            </a:r>
            <a:endParaRPr lang="en-IN" dirty="0"/>
          </a:p>
        </p:txBody>
      </p:sp>
    </p:spTree>
    <p:extLst>
      <p:ext uri="{BB962C8B-B14F-4D97-AF65-F5344CB8AC3E}">
        <p14:creationId xmlns:p14="http://schemas.microsoft.com/office/powerpoint/2010/main" val="38595481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3031599"/>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Customer(Address </a:t>
            </a:r>
            <a:r>
              <a:rPr lang="en-IN" sz="2800" dirty="0" err="1" smtClean="0">
                <a:solidFill>
                  <a:schemeClr val="tx2">
                    <a:lumMod val="50000"/>
                  </a:schemeClr>
                </a:solidFill>
                <a:latin typeface="Arial" pitchFamily="34" charset="0"/>
                <a:cs typeface="Arial" pitchFamily="34" charset="0"/>
              </a:rPr>
              <a:t>address</a:t>
            </a:r>
            <a:r>
              <a:rPr lang="en-IN" sz="2800" dirty="0" smtClean="0">
                <a:solidFill>
                  <a:schemeClr val="tx2">
                    <a:lumMod val="50000"/>
                  </a:schemeClr>
                </a:solidFill>
                <a:latin typeface="Arial" pitchFamily="34" charset="0"/>
                <a:cs typeface="Arial" pitchFamily="34" charset="0"/>
              </a:rPr>
              <a:t>, String name)</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 Constructor with address ref and name as String type.</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Customer Bean</a:t>
            </a:r>
            <a:endParaRPr lang="en-IN" dirty="0"/>
          </a:p>
        </p:txBody>
      </p:sp>
    </p:spTree>
    <p:extLst>
      <p:ext uri="{BB962C8B-B14F-4D97-AF65-F5344CB8AC3E}">
        <p14:creationId xmlns:p14="http://schemas.microsoft.com/office/powerpoint/2010/main" val="27136586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97312"/>
            <a:ext cx="8595360" cy="2000548"/>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Spring first tries to wire using autowire by constructor, if it does not work, Spring tries to autowire by byType. </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219200"/>
          </a:xfrm>
        </p:spPr>
        <p:txBody>
          <a:bodyPr>
            <a:normAutofit fontScale="90000"/>
          </a:bodyPr>
          <a:lstStyle/>
          <a:p>
            <a:r>
              <a:rPr lang="en-IN" dirty="0" smtClean="0"/>
              <a:t>Auto-wiring modes</a:t>
            </a:r>
            <a:br>
              <a:rPr lang="en-IN" dirty="0" smtClean="0"/>
            </a:br>
            <a:r>
              <a:rPr lang="en-IN" dirty="0" err="1" smtClean="0"/>
              <a:t>Autodetect</a:t>
            </a:r>
            <a:endParaRPr lang="en-IN" dirty="0"/>
          </a:p>
        </p:txBody>
      </p:sp>
    </p:spTree>
    <p:extLst>
      <p:ext uri="{BB962C8B-B14F-4D97-AF65-F5344CB8AC3E}">
        <p14:creationId xmlns:p14="http://schemas.microsoft.com/office/powerpoint/2010/main" val="1861104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45091"/>
            <a:ext cx="8595360" cy="2369880"/>
          </a:xfrm>
        </p:spPr>
        <p:txBody>
          <a:bodyPr/>
          <a:lstStyle/>
          <a:p>
            <a:pPr lvl="0">
              <a:buFont typeface="Wingdings" pitchFamily="2" charset="2"/>
              <a:buChar char="v"/>
            </a:pPr>
            <a:r>
              <a:rPr lang="en-IN" sz="2800" dirty="0" smtClean="0">
                <a:solidFill>
                  <a:schemeClr val="tx2">
                    <a:lumMod val="50000"/>
                  </a:schemeClr>
                </a:solidFill>
                <a:latin typeface="Arial" pitchFamily="34" charset="0"/>
                <a:cs typeface="Arial" pitchFamily="34" charset="0"/>
              </a:rPr>
              <a:t>Overriding possibility:   If you specify dependencies using &lt;constructor-</a:t>
            </a:r>
            <a:r>
              <a:rPr lang="en-IN" sz="2800" dirty="0" err="1" smtClean="0">
                <a:solidFill>
                  <a:schemeClr val="tx2">
                    <a:lumMod val="50000"/>
                  </a:schemeClr>
                </a:solidFill>
                <a:latin typeface="Arial" pitchFamily="34" charset="0"/>
                <a:cs typeface="Arial" pitchFamily="34" charset="0"/>
              </a:rPr>
              <a:t>arg</a:t>
            </a:r>
            <a:r>
              <a:rPr lang="en-IN" sz="2800" dirty="0" smtClean="0">
                <a:solidFill>
                  <a:schemeClr val="tx2">
                    <a:lumMod val="50000"/>
                  </a:schemeClr>
                </a:solidFill>
                <a:latin typeface="Arial" pitchFamily="34" charset="0"/>
                <a:cs typeface="Arial" pitchFamily="34" charset="0"/>
              </a:rPr>
              <a:t>&gt; and &lt;property&gt; settings, it will override auto-wiring.</a:t>
            </a:r>
          </a:p>
          <a:p>
            <a:pPr lvl="0">
              <a:buFont typeface="Wingdings" pitchFamily="2" charset="2"/>
              <a:buChar char="v"/>
            </a:pPr>
            <a:r>
              <a:rPr lang="en-IN" sz="2800" dirty="0" smtClean="0">
                <a:solidFill>
                  <a:schemeClr val="tx2">
                    <a:lumMod val="50000"/>
                  </a:schemeClr>
                </a:solidFill>
                <a:latin typeface="Arial" pitchFamily="34" charset="0"/>
                <a:cs typeface="Arial" pitchFamily="34" charset="0"/>
              </a:rPr>
              <a:t>Primitive data types: You cannot use auto-wiring for primitive data types and Strings.</a:t>
            </a:r>
          </a:p>
        </p:txBody>
      </p:sp>
      <p:sp>
        <p:nvSpPr>
          <p:cNvPr id="2" name="Title 1"/>
          <p:cNvSpPr>
            <a:spLocks noGrp="1"/>
          </p:cNvSpPr>
          <p:nvPr>
            <p:ph type="title"/>
          </p:nvPr>
        </p:nvSpPr>
        <p:spPr>
          <a:xfrm>
            <a:off x="0" y="0"/>
            <a:ext cx="9144000" cy="1295400"/>
          </a:xfrm>
        </p:spPr>
        <p:txBody>
          <a:bodyPr>
            <a:noAutofit/>
          </a:bodyPr>
          <a:lstStyle/>
          <a:p>
            <a:r>
              <a:rPr lang="en-IN" dirty="0" smtClean="0"/>
              <a:t>Limitations of Auto-wiring mode</a:t>
            </a:r>
            <a:endParaRPr lang="en-IN" dirty="0"/>
          </a:p>
        </p:txBody>
      </p:sp>
    </p:spTree>
    <p:extLst>
      <p:ext uri="{BB962C8B-B14F-4D97-AF65-F5344CB8AC3E}">
        <p14:creationId xmlns:p14="http://schemas.microsoft.com/office/powerpoint/2010/main" val="4115469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124206"/>
          </a:xfrm>
        </p:spPr>
        <p:txBody>
          <a:bodyPr/>
          <a:lstStyle/>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The Core container module</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Application context module</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AOP module (Aspect Oriented Programming)</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JDBC abstraction and DAO module</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O/R mapping integration module (Object/Relational)</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Web module</a:t>
            </a:r>
          </a:p>
          <a:p>
            <a:pPr>
              <a:buClr>
                <a:schemeClr val="tx2">
                  <a:lumMod val="50000"/>
                </a:schemeClr>
              </a:buClr>
              <a:buSzPct val="75000"/>
              <a:buFont typeface="Wingdings" pitchFamily="2" charset="2"/>
              <a:buChar char="v"/>
            </a:pPr>
            <a:r>
              <a:rPr lang="en-IN" sz="2800" dirty="0" smtClean="0">
                <a:solidFill>
                  <a:schemeClr val="tx2">
                    <a:lumMod val="50000"/>
                  </a:schemeClr>
                </a:solidFill>
                <a:latin typeface="Times New Roman" pitchFamily="18" charset="0"/>
                <a:cs typeface="Times New Roman" pitchFamily="18" charset="0"/>
              </a:rPr>
              <a:t>MVC framework module</a:t>
            </a:r>
          </a:p>
          <a:p>
            <a:pPr>
              <a:buClr>
                <a:schemeClr val="tx2">
                  <a:lumMod val="50000"/>
                </a:schemeClr>
              </a:buClr>
              <a:buSzPct val="75000"/>
              <a:buFont typeface="Wingdings" pitchFamily="2" charset="2"/>
              <a:buChar char="v"/>
            </a:pPr>
            <a:endParaRPr lang="en-IN" sz="2800" dirty="0">
              <a:solidFill>
                <a:schemeClr val="tx2">
                  <a:lumMod val="50000"/>
                </a:schemeClr>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smtClean="0"/>
              <a:t>Different modules in Spring</a:t>
            </a:r>
            <a:endParaRPr lang="en-IN" dirty="0"/>
          </a:p>
        </p:txBody>
      </p:sp>
    </p:spTree>
    <p:extLst>
      <p:ext uri="{BB962C8B-B14F-4D97-AF65-F5344CB8AC3E}">
        <p14:creationId xmlns:p14="http://schemas.microsoft.com/office/powerpoint/2010/main" val="13696123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24000"/>
            <a:ext cx="8595360" cy="56938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Demo</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295400"/>
          </a:xfrm>
        </p:spPr>
        <p:txBody>
          <a:bodyPr>
            <a:noAutofit/>
          </a:bodyPr>
          <a:lstStyle/>
          <a:p>
            <a:r>
              <a:rPr lang="en-IN" dirty="0" smtClean="0"/>
              <a:t>Example program using Auto-wiring </a:t>
            </a:r>
            <a:r>
              <a:rPr lang="en-IN" dirty="0" err="1" smtClean="0"/>
              <a:t>byName</a:t>
            </a:r>
            <a:endParaRPr lang="en-IN" dirty="0"/>
          </a:p>
        </p:txBody>
      </p:sp>
    </p:spTree>
    <p:extLst>
      <p:ext uri="{BB962C8B-B14F-4D97-AF65-F5344CB8AC3E}">
        <p14:creationId xmlns:p14="http://schemas.microsoft.com/office/powerpoint/2010/main" val="4189993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59413"/>
            <a:ext cx="8595360" cy="56938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Demo</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143000"/>
          </a:xfrm>
        </p:spPr>
        <p:txBody>
          <a:bodyPr>
            <a:normAutofit fontScale="90000"/>
          </a:bodyPr>
          <a:lstStyle/>
          <a:p>
            <a:r>
              <a:rPr lang="en-IN" dirty="0" smtClean="0"/>
              <a:t>Example program using Auto-wiring byType</a:t>
            </a:r>
            <a:endParaRPr lang="en-IN" dirty="0"/>
          </a:p>
        </p:txBody>
      </p:sp>
    </p:spTree>
    <p:extLst>
      <p:ext uri="{BB962C8B-B14F-4D97-AF65-F5344CB8AC3E}">
        <p14:creationId xmlns:p14="http://schemas.microsoft.com/office/powerpoint/2010/main" val="592864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1813"/>
            <a:ext cx="8595360" cy="569387"/>
          </a:xfrm>
        </p:spPr>
        <p:txBody>
          <a:bodyPr/>
          <a:lstStyle/>
          <a:p>
            <a:r>
              <a:rPr lang="en-IN" sz="2800" dirty="0" smtClean="0">
                <a:solidFill>
                  <a:schemeClr val="tx2">
                    <a:lumMod val="50000"/>
                  </a:schemeClr>
                </a:solidFill>
                <a:latin typeface="Arial" pitchFamily="34" charset="0"/>
                <a:cs typeface="Arial" pitchFamily="34" charset="0"/>
              </a:rPr>
              <a:t>Demo</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295400"/>
          </a:xfrm>
        </p:spPr>
        <p:txBody>
          <a:bodyPr>
            <a:noAutofit/>
          </a:bodyPr>
          <a:lstStyle/>
          <a:p>
            <a:r>
              <a:rPr lang="en-IN" dirty="0" smtClean="0"/>
              <a:t>Example of auto-wiring by constructor </a:t>
            </a:r>
            <a:endParaRPr lang="en-IN" dirty="0"/>
          </a:p>
        </p:txBody>
      </p:sp>
    </p:spTree>
    <p:extLst>
      <p:ext uri="{BB962C8B-B14F-4D97-AF65-F5344CB8AC3E}">
        <p14:creationId xmlns:p14="http://schemas.microsoft.com/office/powerpoint/2010/main" val="22874256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73512"/>
            <a:ext cx="8595360" cy="2877711"/>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What are annotations?</a:t>
            </a:r>
          </a:p>
          <a:p>
            <a:pPr lvl="1">
              <a:buFont typeface="Wingdings" pitchFamily="2" charset="2"/>
              <a:buChar char="v"/>
            </a:pPr>
            <a:r>
              <a:rPr lang="en-IN" sz="2800" dirty="0" smtClean="0"/>
              <a:t>Annotations are basically passing some information about the program to JVM during run-time.  These are prefixed with @ symbol.  This passed information is called as “meta-data”.</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371600"/>
          </a:xfrm>
        </p:spPr>
        <p:txBody>
          <a:bodyPr>
            <a:normAutofit/>
          </a:bodyPr>
          <a:lstStyle/>
          <a:p>
            <a:r>
              <a:rPr lang="en-IN" dirty="0" smtClean="0"/>
              <a:t>Spring Annotation Based Configuration</a:t>
            </a:r>
            <a:endParaRPr lang="en-IN" dirty="0"/>
          </a:p>
        </p:txBody>
      </p:sp>
    </p:spTree>
    <p:extLst>
      <p:ext uri="{BB962C8B-B14F-4D97-AF65-F5344CB8AC3E}">
        <p14:creationId xmlns:p14="http://schemas.microsoft.com/office/powerpoint/2010/main" val="2360949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56759"/>
            <a:ext cx="8595360" cy="3801041"/>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In Spring, Annotation injection is performed before XML injection, thus the latter configuration will override the former for properties wired.</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Annotation wiring is not turned on in the Spring container by default. So, before we can use annotation-based wiring, we will need to enable it in our Spring configuration file. </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447800"/>
          </a:xfrm>
        </p:spPr>
        <p:txBody>
          <a:bodyPr>
            <a:noAutofit/>
          </a:bodyPr>
          <a:lstStyle/>
          <a:p>
            <a:r>
              <a:rPr lang="en-IN" dirty="0" smtClean="0"/>
              <a:t>Spring Annotation Based Configuration</a:t>
            </a:r>
            <a:endParaRPr lang="en-IN" dirty="0"/>
          </a:p>
        </p:txBody>
      </p:sp>
    </p:spTree>
    <p:extLst>
      <p:ext uri="{BB962C8B-B14F-4D97-AF65-F5344CB8AC3E}">
        <p14:creationId xmlns:p14="http://schemas.microsoft.com/office/powerpoint/2010/main" val="9196638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11512"/>
            <a:ext cx="8595360" cy="266226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How to turn on annotation wiring?</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Just include the following line in Beans.xml</a:t>
            </a:r>
          </a:p>
          <a:p>
            <a:pPr>
              <a:buFont typeface="Wingdings" pitchFamily="2" charset="2"/>
              <a:buChar char="v"/>
            </a:pPr>
            <a:endParaRPr lang="en-IN" sz="2800" dirty="0" smtClean="0">
              <a:solidFill>
                <a:schemeClr val="tx2">
                  <a:lumMod val="50000"/>
                </a:schemeClr>
              </a:solidFill>
              <a:latin typeface="Arial" pitchFamily="34" charset="0"/>
              <a:cs typeface="Arial" pitchFamily="34" charset="0"/>
            </a:endParaRP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&lt;</a:t>
            </a:r>
            <a:r>
              <a:rPr lang="en-IN" sz="2800" dirty="0" err="1" smtClean="0">
                <a:solidFill>
                  <a:schemeClr val="tx2">
                    <a:lumMod val="50000"/>
                  </a:schemeClr>
                </a:solidFill>
                <a:latin typeface="Arial" pitchFamily="34" charset="0"/>
                <a:cs typeface="Arial" pitchFamily="34" charset="0"/>
              </a:rPr>
              <a:t>context:annotation-config</a:t>
            </a:r>
            <a:r>
              <a:rPr lang="en-IN" sz="2800" dirty="0" smtClean="0">
                <a:solidFill>
                  <a:schemeClr val="tx2">
                    <a:lumMod val="50000"/>
                  </a:schemeClr>
                </a:solidFill>
                <a:latin typeface="Arial" pitchFamily="34" charset="0"/>
                <a:cs typeface="Arial" pitchFamily="34" charset="0"/>
              </a:rPr>
              <a:t>/&gt;</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How to turn on annotation?</a:t>
            </a:r>
            <a:endParaRPr lang="en-IN" dirty="0"/>
          </a:p>
        </p:txBody>
      </p:sp>
    </p:spTree>
    <p:extLst>
      <p:ext uri="{BB962C8B-B14F-4D97-AF65-F5344CB8AC3E}">
        <p14:creationId xmlns:p14="http://schemas.microsoft.com/office/powerpoint/2010/main" val="24213730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98297"/>
            <a:ext cx="8595360" cy="4816703"/>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@Required – This applies to bean property setter methods.</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@Autowired – This applies to bean property setter, non-setter methods, constructors and properties.</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@Qualifier – This along with @Autowired can be specified exactly which bean needs to be wired.</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JSR-250 Annotations – This includes @Resource, @</a:t>
            </a:r>
            <a:r>
              <a:rPr lang="en-IN" sz="2800" dirty="0" err="1" smtClean="0">
                <a:solidFill>
                  <a:schemeClr val="tx2">
                    <a:lumMod val="50000"/>
                  </a:schemeClr>
                </a:solidFill>
                <a:latin typeface="Arial" pitchFamily="34" charset="0"/>
                <a:cs typeface="Arial" pitchFamily="34" charset="0"/>
              </a:rPr>
              <a:t>PostConstruct</a:t>
            </a:r>
            <a:r>
              <a:rPr lang="en-IN" sz="2800" dirty="0" smtClean="0">
                <a:solidFill>
                  <a:schemeClr val="tx2">
                    <a:lumMod val="50000"/>
                  </a:schemeClr>
                </a:solidFill>
                <a:latin typeface="Arial" pitchFamily="34" charset="0"/>
                <a:cs typeface="Arial" pitchFamily="34" charset="0"/>
              </a:rPr>
              <a:t>, @</a:t>
            </a:r>
            <a:r>
              <a:rPr lang="en-IN" sz="2800" dirty="0" err="1" smtClean="0">
                <a:solidFill>
                  <a:schemeClr val="tx2">
                    <a:lumMod val="50000"/>
                  </a:schemeClr>
                </a:solidFill>
                <a:latin typeface="Arial" pitchFamily="34" charset="0"/>
                <a:cs typeface="Arial" pitchFamily="34" charset="0"/>
              </a:rPr>
              <a:t>PreDestroy</a:t>
            </a:r>
            <a:r>
              <a:rPr lang="en-IN" sz="2800" dirty="0" smtClean="0">
                <a:solidFill>
                  <a:schemeClr val="tx2">
                    <a:lumMod val="50000"/>
                  </a:schemeClr>
                </a:solidFill>
                <a:latin typeface="Arial" pitchFamily="34" charset="0"/>
                <a:cs typeface="Arial" pitchFamily="34" charset="0"/>
              </a:rPr>
              <a:t> annotations.</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Some important annotations</a:t>
            </a:r>
            <a:endParaRPr lang="en-IN" dirty="0"/>
          </a:p>
        </p:txBody>
      </p:sp>
    </p:spTree>
    <p:extLst>
      <p:ext uri="{BB962C8B-B14F-4D97-AF65-F5344CB8AC3E}">
        <p14:creationId xmlns:p14="http://schemas.microsoft.com/office/powerpoint/2010/main" val="1866298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933777"/>
            <a:ext cx="8595360" cy="4693593"/>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The @Required annotation applies to bean property setter methods and it indicates that the affected bean property must be populated in XML configuration file at configuration time otherwise the container throws a BeanInitializationException exception. </a:t>
            </a:r>
          </a:p>
          <a:p>
            <a:pPr>
              <a:buFont typeface="Wingdings" pitchFamily="2" charset="2"/>
              <a:buChar char="v"/>
            </a:pPr>
            <a:r>
              <a:rPr lang="en-IN" sz="2800" dirty="0" smtClean="0">
                <a:solidFill>
                  <a:srgbClr val="FF0000"/>
                </a:solidFill>
                <a:latin typeface="Arial" pitchFamily="34" charset="0"/>
                <a:cs typeface="Arial" pitchFamily="34" charset="0"/>
              </a:rPr>
              <a:t>Only ApplicationContext container supports the annotations:</a:t>
            </a:r>
          </a:p>
          <a:p>
            <a:pPr lvl="1">
              <a:buFont typeface="Wingdings" pitchFamily="2" charset="2"/>
              <a:buChar char="v"/>
            </a:pPr>
            <a:r>
              <a:rPr lang="en-IN" sz="1900" dirty="0" smtClean="0"/>
              <a:t>ApplicationContext context=new </a:t>
            </a:r>
            <a:r>
              <a:rPr lang="en-IN" sz="1900" dirty="0" err="1" smtClean="0"/>
              <a:t>ClassPathXmlApplicationContext</a:t>
            </a:r>
            <a:r>
              <a:rPr lang="en-IN" sz="1900" dirty="0" smtClean="0"/>
              <a:t>(“Beans.xml”):</a:t>
            </a:r>
          </a:p>
          <a:p>
            <a:pPr lvl="1">
              <a:buFont typeface="Wingdings" pitchFamily="2" charset="2"/>
              <a:buChar char="v"/>
            </a:pPr>
            <a:r>
              <a:rPr lang="en-IN" sz="1900" dirty="0" smtClean="0">
                <a:solidFill>
                  <a:schemeClr val="tx2">
                    <a:lumMod val="50000"/>
                  </a:schemeClr>
                </a:solidFill>
              </a:rPr>
              <a:t>Don’t use </a:t>
            </a:r>
            <a:r>
              <a:rPr lang="en-IN" sz="1900" dirty="0" err="1" smtClean="0">
                <a:solidFill>
                  <a:schemeClr val="tx2">
                    <a:lumMod val="50000"/>
                  </a:schemeClr>
                </a:solidFill>
              </a:rPr>
              <a:t>BeanFactory</a:t>
            </a:r>
            <a:r>
              <a:rPr lang="en-IN" sz="1900" dirty="0" smtClean="0">
                <a:solidFill>
                  <a:schemeClr val="tx2">
                    <a:lumMod val="50000"/>
                  </a:schemeClr>
                </a:solidFill>
              </a:rPr>
              <a:t> container, doesn’t support annotations</a:t>
            </a:r>
            <a:endParaRPr lang="en-IN" sz="1900" dirty="0">
              <a:solidFill>
                <a:schemeClr val="tx2">
                  <a:lumMod val="50000"/>
                </a:schemeClr>
              </a:solidFill>
            </a:endParaRPr>
          </a:p>
        </p:txBody>
      </p:sp>
      <p:sp>
        <p:nvSpPr>
          <p:cNvPr id="2" name="Title 1"/>
          <p:cNvSpPr>
            <a:spLocks noGrp="1"/>
          </p:cNvSpPr>
          <p:nvPr>
            <p:ph type="title"/>
          </p:nvPr>
        </p:nvSpPr>
        <p:spPr/>
        <p:txBody>
          <a:bodyPr/>
          <a:lstStyle/>
          <a:p>
            <a:r>
              <a:rPr lang="en-IN" smtClean="0"/>
              <a:t>Spring @Required annotation</a:t>
            </a:r>
            <a:endParaRPr lang="en-IN" dirty="0"/>
          </a:p>
        </p:txBody>
      </p:sp>
    </p:spTree>
    <p:extLst>
      <p:ext uri="{BB962C8B-B14F-4D97-AF65-F5344CB8AC3E}">
        <p14:creationId xmlns:p14="http://schemas.microsoft.com/office/powerpoint/2010/main" val="39338221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573512"/>
            <a:ext cx="8595360" cy="56938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Demo</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447800"/>
          </a:xfrm>
        </p:spPr>
        <p:txBody>
          <a:bodyPr>
            <a:noAutofit/>
          </a:bodyPr>
          <a:lstStyle/>
          <a:p>
            <a:r>
              <a:rPr lang="en-IN" dirty="0" smtClean="0"/>
              <a:t>Example using @Required annotation</a:t>
            </a:r>
            <a:endParaRPr lang="en-IN" dirty="0"/>
          </a:p>
        </p:txBody>
      </p:sp>
    </p:spTree>
    <p:extLst>
      <p:ext uri="{BB962C8B-B14F-4D97-AF65-F5344CB8AC3E}">
        <p14:creationId xmlns:p14="http://schemas.microsoft.com/office/powerpoint/2010/main" val="16743905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83072"/>
            <a:ext cx="8595360" cy="280076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The @Autowired annotation provides more fine-grained control over where and how autowiring should be accomplished.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The @Autowired annotation can be used to autowire bean on the setter methods, constructor </a:t>
            </a:r>
            <a:r>
              <a:rPr lang="en-IN" sz="2800" smtClean="0">
                <a:solidFill>
                  <a:schemeClr val="tx2">
                    <a:lumMod val="50000"/>
                  </a:schemeClr>
                </a:solidFill>
                <a:latin typeface="Arial" pitchFamily="34" charset="0"/>
                <a:cs typeface="Arial" pitchFamily="34" charset="0"/>
              </a:rPr>
              <a:t>and properties</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524000"/>
          </a:xfrm>
        </p:spPr>
        <p:txBody>
          <a:bodyPr rIns="274320">
            <a:noAutofit/>
          </a:bodyPr>
          <a:lstStyle/>
          <a:p>
            <a:r>
              <a:rPr lang="en-IN" dirty="0" smtClean="0"/>
              <a:t>Spring @Autowired Annotation:</a:t>
            </a:r>
            <a:endParaRPr lang="en-IN" dirty="0"/>
          </a:p>
        </p:txBody>
      </p:sp>
    </p:spTree>
    <p:extLst>
      <p:ext uri="{BB962C8B-B14F-4D97-AF65-F5344CB8AC3E}">
        <p14:creationId xmlns:p14="http://schemas.microsoft.com/office/powerpoint/2010/main" val="2494167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2954655"/>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This module provides the fundamental functionality of the spring framework. </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The entire framework was built on the top of this module. </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This module makes the Spring container.</a:t>
            </a:r>
          </a:p>
          <a:p>
            <a:pPr>
              <a:buClr>
                <a:schemeClr val="tx2">
                  <a:lumMod val="50000"/>
                </a:schemeClr>
              </a:buClr>
              <a:buSzPct val="75000"/>
              <a:buFont typeface="Wingdings" pitchFamily="2" charset="2"/>
              <a:buChar char="v"/>
            </a:pPr>
            <a:endParaRPr lang="en-IN" sz="2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smtClean="0"/>
              <a:t>Core Container Module</a:t>
            </a:r>
            <a:endParaRPr lang="en-IN" dirty="0"/>
          </a:p>
        </p:txBody>
      </p:sp>
    </p:spTree>
    <p:extLst>
      <p:ext uri="{BB962C8B-B14F-4D97-AF65-F5344CB8AC3E}">
        <p14:creationId xmlns:p14="http://schemas.microsoft.com/office/powerpoint/2010/main" val="20790613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47800"/>
            <a:ext cx="8595360" cy="3370153"/>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You can use @Autowired annotation on setter methods to get rid of the &lt;property&gt; element in XML configuration file. </a:t>
            </a:r>
          </a:p>
          <a:p>
            <a:pPr>
              <a:buFont typeface="Wingdings" pitchFamily="2" charset="2"/>
              <a:buChar char="v"/>
            </a:pPr>
            <a:r>
              <a:rPr lang="en-IN" sz="2800" dirty="0" smtClean="0">
                <a:solidFill>
                  <a:schemeClr val="tx2">
                    <a:lumMod val="50000"/>
                  </a:schemeClr>
                </a:solidFill>
                <a:latin typeface="Arial" pitchFamily="34" charset="0"/>
                <a:cs typeface="Arial" pitchFamily="34" charset="0"/>
              </a:rPr>
              <a:t>When Spring finds an @Autowired annotation used with setter methods, it tries to perform byType autowiring on the method.</a:t>
            </a:r>
          </a:p>
          <a:p>
            <a:pPr>
              <a:buFont typeface="Wingdings" pitchFamily="2" charset="2"/>
              <a:buChar char="v"/>
            </a:pP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a:xfrm>
            <a:off x="0" y="0"/>
            <a:ext cx="9144000" cy="1447800"/>
          </a:xfrm>
        </p:spPr>
        <p:txBody>
          <a:bodyPr>
            <a:noAutofit/>
          </a:bodyPr>
          <a:lstStyle/>
          <a:p>
            <a:r>
              <a:rPr lang="en-IN" dirty="0" smtClean="0"/>
              <a:t>@Autowired on Setter Methods </a:t>
            </a:r>
            <a:endParaRPr lang="en-IN" dirty="0"/>
          </a:p>
        </p:txBody>
      </p:sp>
    </p:spTree>
    <p:extLst>
      <p:ext uri="{BB962C8B-B14F-4D97-AF65-F5344CB8AC3E}">
        <p14:creationId xmlns:p14="http://schemas.microsoft.com/office/powerpoint/2010/main" val="11184848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569387"/>
          </a:xfrm>
        </p:spPr>
        <p:txBody>
          <a:bodyPr/>
          <a:lstStyle/>
          <a:p>
            <a:pPr>
              <a:buFont typeface="Wingdings" pitchFamily="2" charset="2"/>
              <a:buChar char="v"/>
            </a:pPr>
            <a:r>
              <a:rPr lang="en-IN" sz="2800" dirty="0" smtClean="0">
                <a:solidFill>
                  <a:schemeClr val="tx2">
                    <a:lumMod val="50000"/>
                  </a:schemeClr>
                </a:solidFill>
                <a:latin typeface="Arial" pitchFamily="34" charset="0"/>
                <a:cs typeface="Arial" pitchFamily="34" charset="0"/>
              </a:rPr>
              <a:t>Demo</a:t>
            </a:r>
            <a:endParaRPr lang="en-IN" sz="2800" dirty="0">
              <a:solidFill>
                <a:schemeClr val="tx2">
                  <a:lumMod val="50000"/>
                </a:schemeClr>
              </a:solidFill>
              <a:latin typeface="Arial" pitchFamily="34" charset="0"/>
              <a:cs typeface="Arial" pitchFamily="34" charset="0"/>
            </a:endParaRPr>
          </a:p>
        </p:txBody>
      </p:sp>
      <p:sp>
        <p:nvSpPr>
          <p:cNvPr id="2" name="Title 1"/>
          <p:cNvSpPr>
            <a:spLocks noGrp="1"/>
          </p:cNvSpPr>
          <p:nvPr>
            <p:ph type="title"/>
          </p:nvPr>
        </p:nvSpPr>
        <p:spPr/>
        <p:txBody>
          <a:bodyPr/>
          <a:lstStyle/>
          <a:p>
            <a:r>
              <a:rPr lang="en-IN" dirty="0" smtClean="0"/>
              <a:t>Example using @Autowired</a:t>
            </a:r>
            <a:endParaRPr lang="en-IN" dirty="0"/>
          </a:p>
        </p:txBody>
      </p:sp>
    </p:spTree>
    <p:extLst>
      <p:ext uri="{BB962C8B-B14F-4D97-AF65-F5344CB8AC3E}">
        <p14:creationId xmlns:p14="http://schemas.microsoft.com/office/powerpoint/2010/main" val="33658815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413570"/>
            <a:ext cx="8595360" cy="3616375"/>
          </a:xfrm>
        </p:spPr>
        <p:txBody>
          <a:bodyPr/>
          <a:lstStyle/>
          <a:p>
            <a:pPr>
              <a:buFont typeface="Wingdings" pitchFamily="2" charset="2"/>
              <a:buChar char="v"/>
            </a:pPr>
            <a:r>
              <a:rPr lang="en-IN" sz="2400" dirty="0" smtClean="0">
                <a:solidFill>
                  <a:schemeClr val="tx2">
                    <a:lumMod val="50000"/>
                  </a:schemeClr>
                </a:solidFill>
                <a:latin typeface="Arial" pitchFamily="34" charset="0"/>
                <a:cs typeface="Arial" pitchFamily="34" charset="0"/>
              </a:rPr>
              <a:t>Java based configuration option enables you to write most of your Spring configuration without XML but with the help of few Java-based annotations.</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Annotating a class with the </a:t>
            </a:r>
            <a:r>
              <a:rPr lang="en-IN" sz="2400" dirty="0" smtClean="0">
                <a:solidFill>
                  <a:srgbClr val="FF0000"/>
                </a:solidFill>
                <a:latin typeface="Arial" pitchFamily="34" charset="0"/>
                <a:cs typeface="Arial" pitchFamily="34" charset="0"/>
              </a:rPr>
              <a:t>@Configuration</a:t>
            </a:r>
            <a:r>
              <a:rPr lang="en-IN" sz="2400" dirty="0" smtClean="0">
                <a:solidFill>
                  <a:schemeClr val="tx2">
                    <a:lumMod val="50000"/>
                  </a:schemeClr>
                </a:solidFill>
                <a:latin typeface="Arial" pitchFamily="34" charset="0"/>
                <a:cs typeface="Arial" pitchFamily="34" charset="0"/>
              </a:rPr>
              <a:t> indicates that the class can be used by the Spring IoC container as a source of bean definitions. </a:t>
            </a:r>
          </a:p>
          <a:p>
            <a:pPr>
              <a:buFont typeface="Wingdings" pitchFamily="2" charset="2"/>
              <a:buChar char="v"/>
            </a:pPr>
            <a:r>
              <a:rPr lang="en-IN" sz="2400" dirty="0" smtClean="0">
                <a:solidFill>
                  <a:schemeClr val="tx2">
                    <a:lumMod val="50000"/>
                  </a:schemeClr>
                </a:solidFill>
                <a:latin typeface="Arial" pitchFamily="34" charset="0"/>
                <a:cs typeface="Arial" pitchFamily="34" charset="0"/>
              </a:rPr>
              <a:t>The </a:t>
            </a:r>
            <a:r>
              <a:rPr lang="en-IN" sz="2400" dirty="0" smtClean="0">
                <a:solidFill>
                  <a:srgbClr val="FF0000"/>
                </a:solidFill>
                <a:latin typeface="Arial" pitchFamily="34" charset="0"/>
                <a:cs typeface="Arial" pitchFamily="34" charset="0"/>
              </a:rPr>
              <a:t>@Bean </a:t>
            </a:r>
            <a:r>
              <a:rPr lang="en-IN" sz="2400" dirty="0" smtClean="0">
                <a:solidFill>
                  <a:schemeClr val="tx2">
                    <a:lumMod val="50000"/>
                  </a:schemeClr>
                </a:solidFill>
                <a:latin typeface="Arial" pitchFamily="34" charset="0"/>
                <a:cs typeface="Arial" pitchFamily="34" charset="0"/>
              </a:rPr>
              <a:t>annotation tells Spring that a method annotated with @Bean will return an object that should be registered as a bean in the Spring application context.</a:t>
            </a:r>
          </a:p>
        </p:txBody>
      </p:sp>
      <p:sp>
        <p:nvSpPr>
          <p:cNvPr id="2" name="Title 1"/>
          <p:cNvSpPr>
            <a:spLocks noGrp="1"/>
          </p:cNvSpPr>
          <p:nvPr>
            <p:ph type="title"/>
          </p:nvPr>
        </p:nvSpPr>
        <p:spPr>
          <a:xfrm>
            <a:off x="0" y="0"/>
            <a:ext cx="9144000" cy="1447800"/>
          </a:xfrm>
        </p:spPr>
        <p:txBody>
          <a:bodyPr>
            <a:noAutofit/>
          </a:bodyPr>
          <a:lstStyle/>
          <a:p>
            <a:r>
              <a:rPr lang="en-IN" dirty="0" smtClean="0"/>
              <a:t>Spring Java based configuration</a:t>
            </a:r>
            <a:endParaRPr lang="en-IN" dirty="0"/>
          </a:p>
        </p:txBody>
      </p:sp>
    </p:spTree>
    <p:extLst>
      <p:ext uri="{BB962C8B-B14F-4D97-AF65-F5344CB8AC3E}">
        <p14:creationId xmlns:p14="http://schemas.microsoft.com/office/powerpoint/2010/main" val="4667626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336864"/>
            <a:ext cx="8595360" cy="2015936"/>
          </a:xfrm>
        </p:spPr>
        <p:txBody>
          <a:bodyPr/>
          <a:lstStyle/>
          <a:p>
            <a:pPr lvl="0">
              <a:buFont typeface="Wingdings" pitchFamily="2" charset="2"/>
              <a:buChar char="v"/>
            </a:pPr>
            <a:r>
              <a:rPr lang="en-IN" sz="2800" dirty="0" smtClean="0">
                <a:solidFill>
                  <a:schemeClr val="tx2">
                    <a:lumMod val="50000"/>
                  </a:schemeClr>
                </a:solidFill>
                <a:latin typeface="Arial" pitchFamily="34" charset="0"/>
                <a:cs typeface="Arial" pitchFamily="34" charset="0"/>
              </a:rPr>
              <a:t>We need the following two additional jar files</a:t>
            </a:r>
          </a:p>
          <a:p>
            <a:pPr lvl="1">
              <a:buFont typeface="Wingdings" pitchFamily="2" charset="2"/>
              <a:buChar char="v"/>
            </a:pPr>
            <a:r>
              <a:rPr lang="en-IN" sz="2800" dirty="0" smtClean="0"/>
              <a:t>CGLIB.jar from the Java installation directory </a:t>
            </a:r>
          </a:p>
          <a:p>
            <a:pPr lvl="1">
              <a:buFont typeface="Wingdings" pitchFamily="2" charset="2"/>
              <a:buChar char="v"/>
            </a:pPr>
            <a:r>
              <a:rPr lang="en-IN" sz="2800" dirty="0" smtClean="0"/>
              <a:t>ASM.jar library which can be downloaded from the website</a:t>
            </a:r>
            <a:endParaRPr lang="en-IN" sz="2800" dirty="0"/>
          </a:p>
        </p:txBody>
      </p:sp>
      <p:sp>
        <p:nvSpPr>
          <p:cNvPr id="2" name="Title 1"/>
          <p:cNvSpPr>
            <a:spLocks noGrp="1"/>
          </p:cNvSpPr>
          <p:nvPr>
            <p:ph type="title"/>
          </p:nvPr>
        </p:nvSpPr>
        <p:spPr>
          <a:xfrm>
            <a:off x="0" y="0"/>
            <a:ext cx="9144000" cy="1295400"/>
          </a:xfrm>
        </p:spPr>
        <p:txBody>
          <a:bodyPr>
            <a:noAutofit/>
          </a:bodyPr>
          <a:lstStyle/>
          <a:p>
            <a:r>
              <a:rPr lang="en-IN" dirty="0" smtClean="0"/>
              <a:t>Spring Java Based Configuration</a:t>
            </a:r>
            <a:endParaRPr lang="en-IN" dirty="0"/>
          </a:p>
        </p:txBody>
      </p:sp>
    </p:spTree>
    <p:extLst>
      <p:ext uri="{BB962C8B-B14F-4D97-AF65-F5344CB8AC3E}">
        <p14:creationId xmlns:p14="http://schemas.microsoft.com/office/powerpoint/2010/main" val="24911474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057400"/>
            <a:ext cx="8595360" cy="1200329"/>
          </a:xfrm>
        </p:spPr>
        <p:txBody>
          <a:bodyPr/>
          <a:lstStyle/>
          <a:p>
            <a:endParaRPr lang="en-US" b="1" dirty="0" smtClean="0"/>
          </a:p>
          <a:p>
            <a:pPr marL="0" indent="0" algn="ctr">
              <a:buNone/>
            </a:pPr>
            <a:r>
              <a:rPr lang="en-US" b="1" dirty="0" smtClean="0"/>
              <a:t>End of Part 1</a:t>
            </a:r>
            <a:endParaRPr lang="en-US" b="1" dirty="0"/>
          </a:p>
        </p:txBody>
      </p:sp>
    </p:spTree>
    <p:extLst>
      <p:ext uri="{BB962C8B-B14F-4D97-AF65-F5344CB8AC3E}">
        <p14:creationId xmlns:p14="http://schemas.microsoft.com/office/powerpoint/2010/main" val="554673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1500188" y="2209800"/>
            <a:ext cx="1166812" cy="11430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9600" b="1" i="1" u="none" strike="noStrike" kern="1200" cap="none" spc="0" normalizeH="0" baseline="0" noProof="0" dirty="0" smtClean="0">
                <a:ln>
                  <a:noFill/>
                </a:ln>
                <a:solidFill>
                  <a:schemeClr val="tx2">
                    <a:lumMod val="75000"/>
                  </a:schemeClr>
                </a:solidFill>
                <a:effectLst/>
                <a:uLnTx/>
                <a:uFillTx/>
                <a:latin typeface="Verdana" pitchFamily="34" charset="0"/>
                <a:ea typeface="Verdana" pitchFamily="34" charset="0"/>
                <a:cs typeface="Verdana" pitchFamily="34" charset="0"/>
              </a:rPr>
              <a:t>T</a:t>
            </a:r>
          </a:p>
        </p:txBody>
      </p:sp>
      <p:sp>
        <p:nvSpPr>
          <p:cNvPr id="3" name="Rectangle 2"/>
          <p:cNvSpPr>
            <a:spLocks noChangeArrowheads="1"/>
          </p:cNvSpPr>
          <p:nvPr/>
        </p:nvSpPr>
        <p:spPr bwMode="auto">
          <a:xfrm>
            <a:off x="3581400" y="3124200"/>
            <a:ext cx="1091966" cy="1569660"/>
          </a:xfrm>
          <a:prstGeom prst="rect">
            <a:avLst/>
          </a:prstGeom>
          <a:noFill/>
          <a:ln w="9525">
            <a:noFill/>
            <a:miter lim="800000"/>
            <a:headEnd/>
            <a:tailEnd/>
          </a:ln>
        </p:spPr>
        <p:txBody>
          <a:bodyPr wrap="none">
            <a:spAutoFit/>
          </a:bodyPr>
          <a:lstStyle/>
          <a:p>
            <a:r>
              <a:rPr lang="en-US" altLang="en-US" sz="9600" b="1" i="1" dirty="0" smtClean="0">
                <a:solidFill>
                  <a:schemeClr val="tx2">
                    <a:lumMod val="60000"/>
                    <a:lumOff val="40000"/>
                  </a:schemeClr>
                </a:solidFill>
                <a:latin typeface="Verdana" pitchFamily="34" charset="0"/>
                <a:ea typeface="Verdana" pitchFamily="34" charset="0"/>
                <a:cs typeface="Verdana" pitchFamily="34" charset="0"/>
              </a:rPr>
              <a:t>Y</a:t>
            </a:r>
            <a:endParaRPr lang="en-US" sz="9600" b="1" i="1" dirty="0">
              <a:solidFill>
                <a:schemeClr val="tx2">
                  <a:lumMod val="60000"/>
                  <a:lumOff val="40000"/>
                </a:schemeClr>
              </a:solidFill>
              <a:latin typeface="Verdana" pitchFamily="34" charset="0"/>
              <a:ea typeface="Verdana" pitchFamily="34" charset="0"/>
              <a:cs typeface="Verdana" pitchFamily="34" charset="0"/>
            </a:endParaRPr>
          </a:p>
        </p:txBody>
      </p:sp>
      <p:sp>
        <p:nvSpPr>
          <p:cNvPr id="4" name="Rectangle 3"/>
          <p:cNvSpPr/>
          <p:nvPr/>
        </p:nvSpPr>
        <p:spPr>
          <a:xfrm>
            <a:off x="2308283" y="2209800"/>
            <a:ext cx="1273117" cy="1569660"/>
          </a:xfrm>
          <a:prstGeom prst="rect">
            <a:avLst/>
          </a:prstGeom>
        </p:spPr>
        <p:txBody>
          <a:bodyPr wrap="square">
            <a:spAutoFit/>
          </a:bodyPr>
          <a:lstStyle/>
          <a:p>
            <a:pPr lvl="0">
              <a:spcBef>
                <a:spcPct val="0"/>
              </a:spcBef>
              <a:defRPr/>
            </a:pPr>
            <a:r>
              <a:rPr lang="en-US" altLang="en-US" sz="9600" b="1" i="1" dirty="0" smtClean="0">
                <a:solidFill>
                  <a:schemeClr val="tx2">
                    <a:lumMod val="75000"/>
                  </a:schemeClr>
                </a:solidFill>
                <a:latin typeface="Verdana" pitchFamily="34" charset="0"/>
                <a:ea typeface="Verdana" pitchFamily="34" charset="0"/>
                <a:cs typeface="Verdana" pitchFamily="34" charset="0"/>
              </a:rPr>
              <a:t>H</a:t>
            </a:r>
          </a:p>
        </p:txBody>
      </p:sp>
      <p:sp>
        <p:nvSpPr>
          <p:cNvPr id="5" name="Rectangle 4"/>
          <p:cNvSpPr/>
          <p:nvPr/>
        </p:nvSpPr>
        <p:spPr>
          <a:xfrm>
            <a:off x="3276600" y="2209800"/>
            <a:ext cx="1140056" cy="1569660"/>
          </a:xfrm>
          <a:prstGeom prst="rect">
            <a:avLst/>
          </a:prstGeom>
        </p:spPr>
        <p:txBody>
          <a:bodyPr wrap="none">
            <a:spAutoFit/>
          </a:bodyPr>
          <a:lstStyle/>
          <a:p>
            <a:pPr lvl="0">
              <a:spcBef>
                <a:spcPct val="0"/>
              </a:spcBef>
              <a:defRPr/>
            </a:pPr>
            <a:r>
              <a:rPr lang="en-US" altLang="en-US" sz="9600" b="1" i="1" dirty="0" smtClean="0">
                <a:solidFill>
                  <a:schemeClr val="tx2">
                    <a:lumMod val="75000"/>
                  </a:schemeClr>
                </a:solidFill>
                <a:latin typeface="Verdana" pitchFamily="34" charset="0"/>
                <a:ea typeface="Verdana" pitchFamily="34" charset="0"/>
                <a:cs typeface="Verdana" pitchFamily="34" charset="0"/>
              </a:rPr>
              <a:t>A</a:t>
            </a:r>
          </a:p>
        </p:txBody>
      </p:sp>
      <p:sp>
        <p:nvSpPr>
          <p:cNvPr id="6" name="Rectangle 5"/>
          <p:cNvSpPr/>
          <p:nvPr/>
        </p:nvSpPr>
        <p:spPr>
          <a:xfrm>
            <a:off x="4183582" y="2209800"/>
            <a:ext cx="1226618" cy="1569660"/>
          </a:xfrm>
          <a:prstGeom prst="rect">
            <a:avLst/>
          </a:prstGeom>
        </p:spPr>
        <p:txBody>
          <a:bodyPr wrap="none">
            <a:spAutoFit/>
          </a:bodyPr>
          <a:lstStyle/>
          <a:p>
            <a:pPr lvl="0">
              <a:spcBef>
                <a:spcPct val="0"/>
              </a:spcBef>
              <a:defRPr/>
            </a:pPr>
            <a:r>
              <a:rPr lang="en-US" altLang="en-US" sz="9600" b="1" i="1" dirty="0" smtClean="0">
                <a:solidFill>
                  <a:schemeClr val="tx2">
                    <a:lumMod val="75000"/>
                  </a:schemeClr>
                </a:solidFill>
                <a:latin typeface="Verdana" pitchFamily="34" charset="0"/>
                <a:ea typeface="Verdana" pitchFamily="34" charset="0"/>
                <a:cs typeface="Verdana" pitchFamily="34" charset="0"/>
              </a:rPr>
              <a:t>N</a:t>
            </a:r>
          </a:p>
        </p:txBody>
      </p:sp>
      <p:sp>
        <p:nvSpPr>
          <p:cNvPr id="7" name="Rectangle 6"/>
          <p:cNvSpPr/>
          <p:nvPr/>
        </p:nvSpPr>
        <p:spPr>
          <a:xfrm>
            <a:off x="5114756" y="2209800"/>
            <a:ext cx="1133644" cy="1569660"/>
          </a:xfrm>
          <a:prstGeom prst="rect">
            <a:avLst/>
          </a:prstGeom>
        </p:spPr>
        <p:txBody>
          <a:bodyPr wrap="none">
            <a:spAutoFit/>
          </a:bodyPr>
          <a:lstStyle/>
          <a:p>
            <a:pPr lvl="0">
              <a:spcBef>
                <a:spcPct val="0"/>
              </a:spcBef>
              <a:defRPr/>
            </a:pPr>
            <a:r>
              <a:rPr lang="en-US" altLang="en-US" sz="9600" b="1" i="1" dirty="0" smtClean="0">
                <a:solidFill>
                  <a:schemeClr val="tx2">
                    <a:lumMod val="75000"/>
                  </a:schemeClr>
                </a:solidFill>
                <a:latin typeface="Verdana" pitchFamily="34" charset="0"/>
                <a:ea typeface="Verdana" pitchFamily="34" charset="0"/>
                <a:cs typeface="Verdana" pitchFamily="34" charset="0"/>
              </a:rPr>
              <a:t>K</a:t>
            </a:r>
          </a:p>
        </p:txBody>
      </p:sp>
      <p:sp>
        <p:nvSpPr>
          <p:cNvPr id="8" name="Rectangle 7"/>
          <p:cNvSpPr/>
          <p:nvPr/>
        </p:nvSpPr>
        <p:spPr>
          <a:xfrm>
            <a:off x="4407373" y="3200400"/>
            <a:ext cx="1231427" cy="1569660"/>
          </a:xfrm>
          <a:prstGeom prst="rect">
            <a:avLst/>
          </a:prstGeom>
        </p:spPr>
        <p:txBody>
          <a:bodyPr wrap="none">
            <a:spAutoFit/>
          </a:bodyPr>
          <a:lstStyle/>
          <a:p>
            <a:r>
              <a:rPr lang="en-US" altLang="en-US" sz="9600" b="1" i="1" dirty="0" smtClean="0">
                <a:solidFill>
                  <a:schemeClr val="tx2">
                    <a:lumMod val="60000"/>
                    <a:lumOff val="40000"/>
                  </a:schemeClr>
                </a:solidFill>
                <a:latin typeface="Verdana" pitchFamily="34" charset="0"/>
                <a:ea typeface="Verdana" pitchFamily="34" charset="0"/>
                <a:cs typeface="Verdana" pitchFamily="34" charset="0"/>
              </a:rPr>
              <a:t>O</a:t>
            </a:r>
            <a:endParaRPr lang="en-US" sz="9600" dirty="0"/>
          </a:p>
        </p:txBody>
      </p:sp>
      <p:sp>
        <p:nvSpPr>
          <p:cNvPr id="9" name="Rectangle 8"/>
          <p:cNvSpPr/>
          <p:nvPr/>
        </p:nvSpPr>
        <p:spPr>
          <a:xfrm>
            <a:off x="5410200" y="3200400"/>
            <a:ext cx="1184940" cy="1569660"/>
          </a:xfrm>
          <a:prstGeom prst="rect">
            <a:avLst/>
          </a:prstGeom>
        </p:spPr>
        <p:txBody>
          <a:bodyPr wrap="none">
            <a:spAutoFit/>
          </a:bodyPr>
          <a:lstStyle/>
          <a:p>
            <a:r>
              <a:rPr lang="en-US" altLang="en-US" sz="9600" b="1" i="1" dirty="0" smtClean="0">
                <a:solidFill>
                  <a:schemeClr val="tx2">
                    <a:lumMod val="60000"/>
                    <a:lumOff val="40000"/>
                  </a:schemeClr>
                </a:solidFill>
                <a:latin typeface="Verdana" pitchFamily="34" charset="0"/>
                <a:ea typeface="Verdana" pitchFamily="34" charset="0"/>
                <a:cs typeface="Verdana" pitchFamily="34" charset="0"/>
              </a:rPr>
              <a:t>U</a:t>
            </a:r>
            <a:endParaRPr lang="en-US" sz="9600" dirty="0"/>
          </a:p>
        </p:txBody>
      </p:sp>
    </p:spTree>
    <p:extLst>
      <p:ext uri="{BB962C8B-B14F-4D97-AF65-F5344CB8AC3E}">
        <p14:creationId xmlns:p14="http://schemas.microsoft.com/office/powerpoint/2010/main" val="132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500"/>
                                        <p:tgtEl>
                                          <p:spTgt spid="4"/>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500"/>
                                        <p:tgtEl>
                                          <p:spTgt spid="5"/>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500"/>
                                        <p:tgtEl>
                                          <p:spTgt spid="6"/>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500"/>
                                        <p:tgtEl>
                                          <p:spTgt spid="7"/>
                                        </p:tgtEl>
                                      </p:cBhvr>
                                    </p:animEffect>
                                  </p:childTnLst>
                                </p:cTn>
                              </p:par>
                            </p:childTnLst>
                          </p:cTn>
                        </p:par>
                        <p:par>
                          <p:cTn id="24" fill="hold">
                            <p:stCondLst>
                              <p:cond delay="2500"/>
                            </p:stCondLst>
                            <p:childTnLst>
                              <p:par>
                                <p:cTn id="25" presetID="6" presetClass="entr" presetSubtype="3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out)">
                                      <p:cBhvr>
                                        <p:cTn id="27" dur="500"/>
                                        <p:tgtEl>
                                          <p:spTgt spid="3"/>
                                        </p:tgtEl>
                                      </p:cBhvr>
                                    </p:animEffect>
                                  </p:childTnLst>
                                </p:cTn>
                              </p:par>
                            </p:childTnLst>
                          </p:cTn>
                        </p:par>
                        <p:par>
                          <p:cTn id="28" fill="hold">
                            <p:stCondLst>
                              <p:cond delay="3000"/>
                            </p:stCondLst>
                            <p:childTnLst>
                              <p:par>
                                <p:cTn id="29" presetID="6" presetClass="entr" presetSubtype="3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out)">
                                      <p:cBhvr>
                                        <p:cTn id="31" dur="500"/>
                                        <p:tgtEl>
                                          <p:spTgt spid="8"/>
                                        </p:tgtEl>
                                      </p:cBhvr>
                                    </p:animEffect>
                                  </p:childTnLst>
                                </p:cTn>
                              </p:par>
                            </p:childTnLst>
                          </p:cTn>
                        </p:par>
                        <p:par>
                          <p:cTn id="32" fill="hold">
                            <p:stCondLst>
                              <p:cond delay="3500"/>
                            </p:stCondLst>
                            <p:childTnLst>
                              <p:par>
                                <p:cTn id="33" presetID="6" presetClass="entr" presetSubtype="3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ou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4508927"/>
          </a:xfrm>
        </p:spPr>
        <p:txBody>
          <a:bodyPr/>
          <a:lstStyle/>
          <a:p>
            <a:pPr lvl="0">
              <a:buClr>
                <a:schemeClr val="tx2">
                  <a:lumMod val="50000"/>
                </a:schemeClr>
              </a:buClr>
              <a:buSzPct val="75000"/>
              <a:buFont typeface="Wingdings" pitchFamily="2" charset="2"/>
              <a:buChar char="v"/>
            </a:pPr>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JDBC module</a:t>
            </a:r>
            <a:r>
              <a:rPr lang="en-IN" sz="2200" dirty="0" smtClean="0">
                <a:latin typeface="Times New Roman" pitchFamily="18" charset="0"/>
                <a:cs typeface="Times New Roman" pitchFamily="18" charset="0"/>
              </a:rPr>
              <a:t> provides a JDBC-abstraction layer that removes the need to do tedious JDBC related coding. </a:t>
            </a:r>
          </a:p>
          <a:p>
            <a:pPr lvl="0">
              <a:buClr>
                <a:schemeClr val="tx2">
                  <a:lumMod val="50000"/>
                </a:schemeClr>
              </a:buClr>
              <a:buSzPct val="75000"/>
              <a:buFont typeface="Wingdings" pitchFamily="2" charset="2"/>
              <a:buChar char="v"/>
            </a:pPr>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ORM module </a:t>
            </a:r>
            <a:r>
              <a:rPr lang="en-IN" sz="2200" dirty="0" smtClean="0">
                <a:latin typeface="Times New Roman" pitchFamily="18" charset="0"/>
                <a:cs typeface="Times New Roman" pitchFamily="18" charset="0"/>
              </a:rPr>
              <a:t>provides integration layers for popular object-relational mapping APIs, including JPA, JDO, Hibernate, and </a:t>
            </a:r>
            <a:r>
              <a:rPr lang="en-IN" sz="2200" dirty="0" err="1" smtClean="0">
                <a:latin typeface="Times New Roman" pitchFamily="18" charset="0"/>
                <a:cs typeface="Times New Roman" pitchFamily="18" charset="0"/>
              </a:rPr>
              <a:t>iBatis</a:t>
            </a:r>
            <a:r>
              <a:rPr lang="en-IN" sz="2200" dirty="0" smtClean="0">
                <a:latin typeface="Times New Roman" pitchFamily="18" charset="0"/>
                <a:cs typeface="Times New Roman" pitchFamily="18" charset="0"/>
              </a:rPr>
              <a:t>. </a:t>
            </a:r>
          </a:p>
          <a:p>
            <a:pPr lvl="0">
              <a:buClr>
                <a:schemeClr val="tx2">
                  <a:lumMod val="50000"/>
                </a:schemeClr>
              </a:buClr>
              <a:buSzPct val="75000"/>
              <a:buFont typeface="Wingdings" pitchFamily="2" charset="2"/>
              <a:buChar char="v"/>
            </a:pPr>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OXM module </a:t>
            </a:r>
            <a:r>
              <a:rPr lang="en-IN" sz="2200" dirty="0" smtClean="0">
                <a:latin typeface="Times New Roman" pitchFamily="18" charset="0"/>
                <a:cs typeface="Times New Roman" pitchFamily="18" charset="0"/>
              </a:rPr>
              <a:t>provides an abstraction layer that supports Object/XML mapping implementations for JAXB, Castor, </a:t>
            </a:r>
            <a:r>
              <a:rPr lang="en-IN" sz="2200" dirty="0" err="1" smtClean="0">
                <a:latin typeface="Times New Roman" pitchFamily="18" charset="0"/>
                <a:cs typeface="Times New Roman" pitchFamily="18" charset="0"/>
              </a:rPr>
              <a:t>XMLBeans</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JiBX</a:t>
            </a:r>
            <a:r>
              <a:rPr lang="en-IN" sz="2200" dirty="0" smtClean="0">
                <a:latin typeface="Times New Roman" pitchFamily="18" charset="0"/>
                <a:cs typeface="Times New Roman" pitchFamily="18" charset="0"/>
              </a:rPr>
              <a:t> and </a:t>
            </a:r>
            <a:r>
              <a:rPr lang="en-IN" sz="2200" dirty="0" err="1" smtClean="0">
                <a:latin typeface="Times New Roman" pitchFamily="18" charset="0"/>
                <a:cs typeface="Times New Roman" pitchFamily="18" charset="0"/>
              </a:rPr>
              <a:t>XStream</a:t>
            </a:r>
            <a:r>
              <a:rPr lang="en-IN" sz="2200" dirty="0" smtClean="0">
                <a:latin typeface="Times New Roman" pitchFamily="18" charset="0"/>
                <a:cs typeface="Times New Roman" pitchFamily="18" charset="0"/>
              </a:rPr>
              <a:t>. </a:t>
            </a:r>
          </a:p>
          <a:p>
            <a:pPr lvl="0">
              <a:buClr>
                <a:schemeClr val="tx2">
                  <a:lumMod val="50000"/>
                </a:schemeClr>
              </a:buClr>
              <a:buSzPct val="75000"/>
              <a:buFont typeface="Wingdings" pitchFamily="2" charset="2"/>
              <a:buChar char="v"/>
            </a:pPr>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Java Messaging Service JMS </a:t>
            </a:r>
            <a:r>
              <a:rPr lang="en-IN" sz="2200" dirty="0" smtClean="0">
                <a:latin typeface="Times New Roman" pitchFamily="18" charset="0"/>
                <a:cs typeface="Times New Roman" pitchFamily="18" charset="0"/>
              </a:rPr>
              <a:t>module contains features for producing and consuming messages. </a:t>
            </a:r>
          </a:p>
          <a:p>
            <a:pPr lvl="0">
              <a:buClr>
                <a:schemeClr val="tx2">
                  <a:lumMod val="50000"/>
                </a:schemeClr>
              </a:buClr>
              <a:buSzPct val="75000"/>
              <a:buFont typeface="Wingdings" pitchFamily="2" charset="2"/>
              <a:buChar char="v"/>
            </a:pPr>
            <a:r>
              <a:rPr lang="en-IN" sz="2200" dirty="0" smtClean="0">
                <a:latin typeface="Times New Roman" pitchFamily="18" charset="0"/>
                <a:cs typeface="Times New Roman" pitchFamily="18" charset="0"/>
              </a:rPr>
              <a:t>The </a:t>
            </a:r>
            <a:r>
              <a:rPr lang="en-IN" sz="2200" dirty="0" smtClean="0">
                <a:solidFill>
                  <a:srgbClr val="FF0000"/>
                </a:solidFill>
                <a:latin typeface="Times New Roman" pitchFamily="18" charset="0"/>
                <a:cs typeface="Times New Roman" pitchFamily="18" charset="0"/>
              </a:rPr>
              <a:t>Transaction module </a:t>
            </a:r>
            <a:r>
              <a:rPr lang="en-IN" sz="2200" dirty="0" smtClean="0">
                <a:latin typeface="Times New Roman" pitchFamily="18" charset="0"/>
                <a:cs typeface="Times New Roman" pitchFamily="18" charset="0"/>
              </a:rPr>
              <a:t>supports programmatic and declarative transaction management for classes that implement special interfaces and for all your POJOs. </a:t>
            </a:r>
            <a:endParaRPr lang="en-IN" sz="22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IN" smtClean="0"/>
              <a:t>Data Access/Integration Module</a:t>
            </a:r>
            <a:endParaRPr lang="en-IN" dirty="0"/>
          </a:p>
        </p:txBody>
      </p:sp>
    </p:spTree>
    <p:extLst>
      <p:ext uri="{BB962C8B-B14F-4D97-AF65-F5344CB8AC3E}">
        <p14:creationId xmlns:p14="http://schemas.microsoft.com/office/powerpoint/2010/main" val="3934748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8595360" cy="2015936"/>
          </a:xfrm>
        </p:spPr>
        <p:txBody>
          <a:bodyPr/>
          <a:lstStyle/>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The Application context module makes spring a framework. </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In Spring, ApplicationContext is an interface</a:t>
            </a:r>
          </a:p>
          <a:p>
            <a:pPr>
              <a:buClr>
                <a:schemeClr val="tx2">
                  <a:lumMod val="50000"/>
                </a:schemeClr>
              </a:buClr>
              <a:buSzPct val="75000"/>
              <a:buFont typeface="Wingdings" pitchFamily="2" charset="2"/>
              <a:buChar char="v"/>
            </a:pPr>
            <a:r>
              <a:rPr lang="en-IN" sz="2800" dirty="0" smtClean="0">
                <a:latin typeface="Times New Roman" pitchFamily="18" charset="0"/>
                <a:cs typeface="Times New Roman" pitchFamily="18" charset="0"/>
              </a:rPr>
              <a:t>This is also one of the containers</a:t>
            </a: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 Context Module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732096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d0fbf3da651ee6c3ada993f271c2878949ce14"/>
</p:tagLst>
</file>

<file path=ppt/theme/theme1.xml><?xml version="1.0" encoding="utf-8"?>
<a:theme xmlns:a="http://schemas.openxmlformats.org/drawingml/2006/main" name="MG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MX Slide Master - 30Jan14</Template>
  <TotalTime>3087</TotalTime>
  <Words>3592</Words>
  <Application>Microsoft Office PowerPoint</Application>
  <PresentationFormat>On-screen Show (4:3)</PresentationFormat>
  <Paragraphs>430</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MG Theme</vt:lpstr>
      <vt:lpstr> Core Spring Framework Part 1 - By Gurumurthy Ramamurthy</vt:lpstr>
      <vt:lpstr>Why another framework?</vt:lpstr>
      <vt:lpstr>What is Spring?</vt:lpstr>
      <vt:lpstr>Spring – Features</vt:lpstr>
      <vt:lpstr>Different modules in Spring (Around 20 modules)</vt:lpstr>
      <vt:lpstr>Different modules in Spring</vt:lpstr>
      <vt:lpstr>Core Container Module</vt:lpstr>
      <vt:lpstr>Data Access/Integration Module</vt:lpstr>
      <vt:lpstr>Application Context Module</vt:lpstr>
      <vt:lpstr>AOP Module</vt:lpstr>
      <vt:lpstr>Web Module</vt:lpstr>
      <vt:lpstr>Setting up Spring</vt:lpstr>
      <vt:lpstr>Spring First Example</vt:lpstr>
      <vt:lpstr>Spring IoC Containers</vt:lpstr>
      <vt:lpstr>Spring IoC Containers</vt:lpstr>
      <vt:lpstr>Types of Containers</vt:lpstr>
      <vt:lpstr>Spring BeanFactory container</vt:lpstr>
      <vt:lpstr>An example using  BeanFactory container</vt:lpstr>
      <vt:lpstr>Creating objects of XmlBeanFactory class</vt:lpstr>
      <vt:lpstr>Spring ApplicationContext Container</vt:lpstr>
      <vt:lpstr>ApplicationContext Container  Implementations</vt:lpstr>
      <vt:lpstr>An example program using FileSystemXmlApplicationContext implementation</vt:lpstr>
      <vt:lpstr>Spring Bean Definition</vt:lpstr>
      <vt:lpstr>Spring Bean Definition</vt:lpstr>
      <vt:lpstr>Properties of a Bean</vt:lpstr>
      <vt:lpstr>Spring Configuration metadata</vt:lpstr>
      <vt:lpstr>Spring Bean Scope</vt:lpstr>
      <vt:lpstr>Bean Scopes</vt:lpstr>
      <vt:lpstr>Example program using  Singleton Scope</vt:lpstr>
      <vt:lpstr>Prototype scope</vt:lpstr>
      <vt:lpstr>Spring Bean Life Cycle</vt:lpstr>
      <vt:lpstr>Bean Life cycle callbacks</vt:lpstr>
      <vt:lpstr>Shutting down IoC container manually</vt:lpstr>
      <vt:lpstr>Spring Bean Definition Inheritance</vt:lpstr>
      <vt:lpstr>Spring Bean Definition Inheritance</vt:lpstr>
      <vt:lpstr>Spring DI (Dependency Injection)</vt:lpstr>
      <vt:lpstr>Dependency Injection Example</vt:lpstr>
      <vt:lpstr>Dependency Injection (Contd…)</vt:lpstr>
      <vt:lpstr>Dependency Injection (Contd…)</vt:lpstr>
      <vt:lpstr>Types of Dependency Injection</vt:lpstr>
      <vt:lpstr>Example of Constructor based DI</vt:lpstr>
      <vt:lpstr>Constructor based DI (Diff data types)</vt:lpstr>
      <vt:lpstr>Another way…(using index)</vt:lpstr>
      <vt:lpstr>Points to be noted</vt:lpstr>
      <vt:lpstr>Example of setter based DI</vt:lpstr>
      <vt:lpstr>Difference bet. Constructor based DI and setter based DI</vt:lpstr>
      <vt:lpstr>Spring injecting Collections</vt:lpstr>
      <vt:lpstr>Program using injecting collections</vt:lpstr>
      <vt:lpstr>Spring Beans auto-wiring</vt:lpstr>
      <vt:lpstr>Auto-wiring modes - no</vt:lpstr>
      <vt:lpstr>Auto-wiring modes byName</vt:lpstr>
      <vt:lpstr>Auto-wiring modes - byType</vt:lpstr>
      <vt:lpstr>Auto-wiring byType - Example</vt:lpstr>
      <vt:lpstr>Auto-wiring modes Constructor</vt:lpstr>
      <vt:lpstr>Auto-wiring by Constructor</vt:lpstr>
      <vt:lpstr>Auto-wiring Constructor mode</vt:lpstr>
      <vt:lpstr>Customer Bean</vt:lpstr>
      <vt:lpstr>Auto-wiring modes Autodetect</vt:lpstr>
      <vt:lpstr>Limitations of Auto-wiring mode</vt:lpstr>
      <vt:lpstr>Example program using Auto-wiring byName</vt:lpstr>
      <vt:lpstr>Example program using Auto-wiring byType</vt:lpstr>
      <vt:lpstr>Example of auto-wiring by constructor </vt:lpstr>
      <vt:lpstr>Spring Annotation Based Configuration</vt:lpstr>
      <vt:lpstr>Spring Annotation Based Configuration</vt:lpstr>
      <vt:lpstr>How to turn on annotation?</vt:lpstr>
      <vt:lpstr>Some important annotations</vt:lpstr>
      <vt:lpstr>Spring @Required annotation</vt:lpstr>
      <vt:lpstr>Example using @Required annotation</vt:lpstr>
      <vt:lpstr>Spring @Autowired Annotation:</vt:lpstr>
      <vt:lpstr>@Autowired on Setter Methods </vt:lpstr>
      <vt:lpstr>Example using @Autowired</vt:lpstr>
      <vt:lpstr>Spring Java based configuration</vt:lpstr>
      <vt:lpstr>Spring Java Based Configuration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Edmund Jones</dc:creator>
  <cp:lastModifiedBy>Guru</cp:lastModifiedBy>
  <cp:revision>456</cp:revision>
  <dcterms:created xsi:type="dcterms:W3CDTF">2012-10-05T11:18:05Z</dcterms:created>
  <dcterms:modified xsi:type="dcterms:W3CDTF">2019-06-11T00:10:29Z</dcterms:modified>
</cp:coreProperties>
</file>