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4A237-CAE6-4BD0-A67E-3D3F0332BC64}" type="datetimeFigureOut">
              <a:rPr lang="en-US" smtClean="0"/>
              <a:t>10/14/2019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21263-B991-48B5-8F3D-70E1F203373F}" type="slidenum">
              <a:rPr lang="en-US" smtClean="0"/>
              <a:t>‹#›</a:t>
            </a:fld>
            <a:endParaRPr lang="en-US"/>
          </a:p>
        </p:txBody>
      </p:sp>
    </p:spTree>
    <p:extLst>
      <p:ext uri="{BB962C8B-B14F-4D97-AF65-F5344CB8AC3E}">
        <p14:creationId xmlns:p14="http://schemas.microsoft.com/office/powerpoint/2010/main" val="88160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IU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2585705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5"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dirty="0">
                <a:solidFill>
                  <a:schemeClr val="accent3">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smtClean="0"/>
              <a:t>Click to edit </a:t>
            </a:r>
            <a:r>
              <a:rPr lang="en-US" dirty="0" err="1" smtClean="0"/>
              <a:t>AMaster</a:t>
            </a:r>
            <a:r>
              <a:rPr lang="en-US" dirty="0" smtClean="0"/>
              <a:t> title style</a:t>
            </a:r>
            <a:endParaRPr lang="en-US" dirty="0"/>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accent3">
                    <a:lumMod val="50000"/>
                  </a:schemeClr>
                </a:solidFill>
                <a:latin typeface="Myriad Web Pro" panose="020B0503030403020204" pitchFamily="34" charset="0"/>
              </a:rPr>
              <a:pPr algn="r"/>
              <a:t>‹#›</a:t>
            </a:fld>
            <a:endParaRPr lang="en-US" sz="1400" dirty="0">
              <a:solidFill>
                <a:schemeClr val="accent3">
                  <a:lumMod val="50000"/>
                </a:schemeClr>
              </a:solidFill>
              <a:latin typeface="Myriad Web Pro" panose="020B0503030403020204" pitchFamily="34" charset="0"/>
            </a:endParaRPr>
          </a:p>
        </p:txBody>
      </p:sp>
      <p:sp>
        <p:nvSpPr>
          <p:cNvPr id="6"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525135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UA 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Tree>
    <p:extLst>
      <p:ext uri="{BB962C8B-B14F-4D97-AF65-F5344CB8AC3E}">
        <p14:creationId xmlns:p14="http://schemas.microsoft.com/office/powerpoint/2010/main" val="16187760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UA SALT 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Tree>
    <p:extLst>
      <p:ext uri="{BB962C8B-B14F-4D97-AF65-F5344CB8AC3E}">
        <p14:creationId xmlns:p14="http://schemas.microsoft.com/office/powerpoint/2010/main" val="41548184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X 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Tree>
    <p:extLst>
      <p:ext uri="{BB962C8B-B14F-4D97-AF65-F5344CB8AC3E}">
        <p14:creationId xmlns:p14="http://schemas.microsoft.com/office/powerpoint/2010/main" val="17877723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X SALT End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Valediction</a:t>
            </a:r>
            <a:endParaRPr lang="en-US" dirty="0"/>
          </a:p>
        </p:txBody>
      </p:sp>
      <p:sp>
        <p:nvSpPr>
          <p:cNvPr id="6"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smtClean="0">
                <a:solidFill>
                  <a:schemeClr val="tx2">
                    <a:lumMod val="50000"/>
                  </a:schemeClr>
                </a:solidFill>
              </a:rPr>
              <a:t>Created in partnership with the School of Applied Learning in Testing</a:t>
            </a:r>
            <a:r>
              <a:rPr lang="en-US" sz="1200" b="0" baseline="0" dirty="0" smtClean="0">
                <a:solidFill>
                  <a:schemeClr val="tx2">
                    <a:lumMod val="50000"/>
                  </a:schemeClr>
                </a:solidFill>
              </a:rPr>
              <a:t> </a:t>
            </a:r>
            <a:endParaRPr lang="en-US" sz="1200" b="0" i="1" dirty="0">
              <a:solidFill>
                <a:schemeClr val="tx2">
                  <a:lumMod val="50000"/>
                </a:schemeClr>
              </a:solidFill>
            </a:endParaRPr>
          </a:p>
        </p:txBody>
      </p:sp>
    </p:spTree>
    <p:extLst>
      <p:ext uri="{BB962C8B-B14F-4D97-AF65-F5344CB8AC3E}">
        <p14:creationId xmlns:p14="http://schemas.microsoft.com/office/powerpoint/2010/main" val="39582030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9CE611-81BB-4F68-9DCE-7122D6BF5A21}" type="datetimeFigureOut">
              <a:rPr lang="en-IN" smtClean="0"/>
              <a:pPr/>
              <a:t>14-10-2019</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20EB92-6F84-4A9E-9A59-D2D5AB212173}" type="slidenum">
              <a:rPr lang="en-IN" smtClean="0"/>
              <a:pPr/>
              <a:t>‹#›</a:t>
            </a:fld>
            <a:endParaRPr lang="en-IN"/>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1" name="Picture 10"/>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219229016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833482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ackground">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12746427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7200" y="1828800"/>
            <a:ext cx="8229600" cy="1463040"/>
          </a:xfrm>
          <a:prstGeom prst="rect">
            <a:avLst/>
          </a:prstGeom>
        </p:spPr>
        <p:txBody>
          <a:bodyPr/>
          <a:lstStyle>
            <a:lvl1pPr>
              <a:defRPr>
                <a:solidFill>
                  <a:srgbClr val="124071"/>
                </a:solidFill>
                <a:latin typeface="Myriad Web Pro" pitchFamily="34" charset="0"/>
              </a:defRPr>
            </a:lvl1pPr>
          </a:lstStyle>
          <a:p>
            <a:r>
              <a:rPr lang="en-US" dirty="0" smtClean="0"/>
              <a:t>Click to add valediction</a:t>
            </a:r>
            <a:endParaRPr lang="en-US" dirty="0"/>
          </a:p>
        </p:txBody>
      </p:sp>
    </p:spTree>
    <p:extLst>
      <p:ext uri="{BB962C8B-B14F-4D97-AF65-F5344CB8AC3E}">
        <p14:creationId xmlns:p14="http://schemas.microsoft.com/office/powerpoint/2010/main" val="23610572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Backgroun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962287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X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67461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IUA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24472364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IUA SALT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42079175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X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3007954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X SALT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7448015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Subtitle">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a:t>
            </a:r>
            <a:r>
              <a:rPr lang="en-US" dirty="0" err="1" smtClean="0"/>
              <a:t>CMaster</a:t>
            </a:r>
            <a:r>
              <a:rPr lang="en-US" dirty="0" smtClean="0"/>
              <a:t> title style</a:t>
            </a:r>
            <a:endParaRPr lang="en-US" dirty="0"/>
          </a:p>
        </p:txBody>
      </p:sp>
      <p:sp>
        <p:nvSpPr>
          <p:cNvPr id="3" name="Content Placeholder 2"/>
          <p:cNvSpPr>
            <a:spLocks noGrp="1"/>
          </p:cNvSpPr>
          <p:nvPr>
            <p:ph idx="1"/>
          </p:nvPr>
        </p:nvSpPr>
        <p:spPr>
          <a:xfrm>
            <a:off x="457200" y="1188720"/>
            <a:ext cx="8229600" cy="548640"/>
          </a:xfrm>
          <a:prstGeom prst="rect">
            <a:avLst/>
          </a:prstGeom>
        </p:spPr>
        <p:txBody>
          <a:bodyPr lIns="0" rIns="0" anchor="ctr" anchorCtr="0">
            <a:normAutofit/>
          </a:bodyPr>
          <a:lstStyle>
            <a:lvl1pPr marL="0" indent="0">
              <a:spcBef>
                <a:spcPts val="0"/>
              </a:spcBef>
              <a:buNone/>
              <a:defRPr sz="2800" b="1" i="0">
                <a:solidFill>
                  <a:schemeClr val="tx2">
                    <a:lumMod val="50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Click to edit Master text styles</a:t>
            </a:r>
          </a:p>
        </p:txBody>
      </p:sp>
      <p:sp>
        <p:nvSpPr>
          <p:cNvPr id="7" name="Content Placeholder 2"/>
          <p:cNvSpPr>
            <a:spLocks noGrp="1"/>
          </p:cNvSpPr>
          <p:nvPr>
            <p:ph idx="13"/>
          </p:nvPr>
        </p:nvSpPr>
        <p:spPr>
          <a:xfrm>
            <a:off x="457200" y="1737360"/>
            <a:ext cx="8229600" cy="4480560"/>
          </a:xfrm>
          <a:prstGeom prst="rect">
            <a:avLst/>
          </a:prstGeom>
        </p:spPr>
        <p:txBody>
          <a:bodyPr lIns="0" rIns="0">
            <a:normAutofit/>
          </a:bodyPr>
          <a:lstStyle>
            <a:lvl1pPr marL="365760" indent="-365760">
              <a:lnSpc>
                <a:spcPct val="150000"/>
              </a:lnSpc>
              <a:spcBef>
                <a:spcPts val="0"/>
              </a:spcBef>
              <a:spcAft>
                <a:spcPts val="600"/>
              </a:spcAft>
              <a:buClr>
                <a:srgbClr val="D43A3C"/>
              </a:buClr>
              <a:buFont typeface="Wingdings" panose="05000000000000000000" pitchFamily="2" charset="2"/>
              <a:buChar char="v"/>
              <a:defRPr sz="24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nSpc>
                <a:spcPct val="150000"/>
              </a:lnSpc>
              <a:spcBef>
                <a:spcPts val="0"/>
              </a:spcBef>
              <a:spcAft>
                <a:spcPts val="600"/>
              </a:spcAft>
              <a:buClr>
                <a:srgbClr val="D43A3C"/>
              </a:buClr>
              <a:buFont typeface="Wingdings" panose="05000000000000000000" pitchFamily="2" charset="2"/>
              <a:buChar char="Ø"/>
              <a:defRPr sz="20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nSpc>
                <a:spcPct val="150000"/>
              </a:lnSpc>
              <a:spcBef>
                <a:spcPts val="0"/>
              </a:spcBef>
              <a:spcAft>
                <a:spcPts val="600"/>
              </a:spcAft>
              <a:buClr>
                <a:srgbClr val="D43A3C"/>
              </a:buClr>
              <a:buFont typeface="Wingdings" panose="05000000000000000000" pitchFamily="2" charset="2"/>
              <a:buChar char="ü"/>
              <a:defRPr sz="2000" baseline="0">
                <a:solidFill>
                  <a:schemeClr val="tx2">
                    <a:lumMod val="50000"/>
                  </a:schemeClr>
                </a:solidFill>
                <a:latin typeface="Arial" panose="020B060402020202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11737253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a:t>
            </a:r>
            <a:r>
              <a:rPr lang="en-US" dirty="0" err="1" smtClean="0"/>
              <a:t>CMaster</a:t>
            </a:r>
            <a:r>
              <a:rPr lang="en-US" dirty="0" smtClean="0"/>
              <a:t> title style</a:t>
            </a:r>
            <a:endParaRPr lang="en-US" dirty="0"/>
          </a:p>
        </p:txBody>
      </p:sp>
      <p:sp>
        <p:nvSpPr>
          <p:cNvPr id="7"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23562050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4"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u="none" dirty="0">
                <a:solidFill>
                  <a:schemeClr val="accent6">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smtClean="0"/>
              <a:t>Click to edit </a:t>
            </a:r>
            <a:r>
              <a:rPr lang="en-US" dirty="0" err="1" smtClean="0"/>
              <a:t>QMaster</a:t>
            </a:r>
            <a:r>
              <a:rPr lang="en-US" dirty="0" smtClean="0"/>
              <a:t> title style</a:t>
            </a:r>
            <a:endParaRPr lang="en-US" dirty="0"/>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accent6">
                    <a:lumMod val="50000"/>
                  </a:schemeClr>
                </a:solidFill>
                <a:latin typeface="Myriad Web Pro" panose="020B0503030403020204" pitchFamily="34" charset="0"/>
              </a:rPr>
              <a:pPr algn="r"/>
              <a:t>‹#›</a:t>
            </a:fld>
            <a:endParaRPr lang="en-US" sz="1400" dirty="0">
              <a:solidFill>
                <a:schemeClr val="accent6">
                  <a:lumMod val="50000"/>
                </a:schemeClr>
              </a:solidFill>
              <a:latin typeface="Myriad Web Pro" panose="020B0503030403020204" pitchFamily="34" charset="0"/>
            </a:endParaRPr>
          </a:p>
        </p:txBody>
      </p:sp>
      <p:sp>
        <p:nvSpPr>
          <p:cNvPr id="5"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0937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39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Spring MVC</a:t>
            </a:r>
          </a:p>
        </p:txBody>
      </p:sp>
      <p:sp>
        <p:nvSpPr>
          <p:cNvPr id="2" name="Title 1"/>
          <p:cNvSpPr>
            <a:spLocks noGrp="1"/>
          </p:cNvSpPr>
          <p:nvPr>
            <p:ph type="ctrTitle"/>
          </p:nvPr>
        </p:nvSpPr>
        <p:spPr/>
        <p:txBody>
          <a:bodyPr/>
          <a:lstStyle/>
          <a:p>
            <a:endParaRPr lang="en-US"/>
          </a:p>
        </p:txBody>
      </p:sp>
    </p:spTree>
    <p:extLst>
      <p:ext uri="{BB962C8B-B14F-4D97-AF65-F5344CB8AC3E}">
        <p14:creationId xmlns:p14="http://schemas.microsoft.com/office/powerpoint/2010/main" val="1540150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7315200" cy="685800"/>
          </a:xfrm>
        </p:spPr>
        <p:txBody>
          <a:bodyPr/>
          <a:lstStyle/>
          <a:p>
            <a:r>
              <a:rPr lang="en-US" dirty="0" smtClean="0"/>
              <a:t>Configuration?</a:t>
            </a:r>
            <a:endParaRPr lang="en-US" dirty="0"/>
          </a:p>
        </p:txBody>
      </p:sp>
      <p:sp>
        <p:nvSpPr>
          <p:cNvPr id="3" name="Subtitle 2"/>
          <p:cNvSpPr>
            <a:spLocks noGrp="1"/>
          </p:cNvSpPr>
          <p:nvPr>
            <p:ph type="subTitle" idx="1"/>
          </p:nvPr>
        </p:nvSpPr>
        <p:spPr>
          <a:xfrm>
            <a:off x="914400" y="1371600"/>
            <a:ext cx="7315200" cy="3657600"/>
          </a:xfrm>
        </p:spPr>
        <p:txBody>
          <a:bodyPr>
            <a:normAutofit fontScale="77500" lnSpcReduction="20000"/>
          </a:bodyPr>
          <a:lstStyle/>
          <a:p>
            <a:pPr marL="342900" indent="-342900" algn="l">
              <a:buFont typeface="Wingdings" pitchFamily="2" charset="2"/>
              <a:buChar char="Ø"/>
            </a:pPr>
            <a:r>
              <a:rPr lang="en-US" b="0" dirty="0" smtClean="0">
                <a:effectLst/>
                <a:latin typeface="Times New Roman" pitchFamily="18" charset="0"/>
                <a:cs typeface="Times New Roman" pitchFamily="18" charset="0"/>
              </a:rPr>
              <a:t>web.xml (for </a:t>
            </a:r>
            <a:r>
              <a:rPr lang="en-US" b="0" dirty="0" err="1" smtClean="0">
                <a:effectLst/>
                <a:latin typeface="Times New Roman" pitchFamily="18" charset="0"/>
                <a:cs typeface="Times New Roman" pitchFamily="18" charset="0"/>
              </a:rPr>
              <a:t>DispatcherServlet</a:t>
            </a:r>
            <a:r>
              <a:rPr lang="en-US" b="0" dirty="0" smtClean="0">
                <a:effectLst/>
                <a:latin typeface="Times New Roman" pitchFamily="18" charset="0"/>
                <a:cs typeface="Times New Roman" pitchFamily="18" charset="0"/>
              </a:rPr>
              <a:t>)</a:t>
            </a:r>
          </a:p>
          <a:p>
            <a:pPr marL="342900" indent="-342900" algn="l">
              <a:buFont typeface="Wingdings" pitchFamily="2" charset="2"/>
              <a:buChar char="Ø"/>
            </a:pPr>
            <a:r>
              <a:rPr lang="en-US" b="0" dirty="0" smtClean="0">
                <a:effectLst/>
                <a:latin typeface="Times New Roman" pitchFamily="18" charset="0"/>
                <a:cs typeface="Times New Roman" pitchFamily="18" charset="0"/>
              </a:rPr>
              <a:t>&lt;servlet-name&gt;-servlet.xml (for resolving the View)</a:t>
            </a:r>
          </a:p>
          <a:p>
            <a:pPr marL="342900" indent="-342900" algn="l">
              <a:buFont typeface="Wingdings" pitchFamily="2" charset="2"/>
              <a:buChar char="Ø"/>
            </a:pPr>
            <a:r>
              <a:rPr lang="en-US" b="0" dirty="0" smtClean="0">
                <a:effectLst/>
                <a:latin typeface="Times New Roman" pitchFamily="18" charset="0"/>
                <a:cs typeface="Times New Roman" pitchFamily="18" charset="0"/>
              </a:rPr>
              <a:t>Controller class (for business logic and returning the view)</a:t>
            </a:r>
          </a:p>
          <a:p>
            <a:pPr marL="342900" indent="-342900" algn="l">
              <a:buFont typeface="Wingdings" pitchFamily="2" charset="2"/>
              <a:buChar char="Ø"/>
            </a:pPr>
            <a:r>
              <a:rPr lang="en-US" b="0" dirty="0" smtClean="0">
                <a:effectLst/>
                <a:latin typeface="Times New Roman" pitchFamily="18" charset="0"/>
                <a:cs typeface="Times New Roman" pitchFamily="18" charset="0"/>
              </a:rPr>
              <a:t>.</a:t>
            </a:r>
            <a:r>
              <a:rPr lang="en-US" b="0" dirty="0" err="1" smtClean="0">
                <a:effectLst/>
                <a:latin typeface="Times New Roman" pitchFamily="18" charset="0"/>
                <a:cs typeface="Times New Roman" pitchFamily="18" charset="0"/>
              </a:rPr>
              <a:t>jsp</a:t>
            </a:r>
            <a:r>
              <a:rPr lang="en-US" b="0" dirty="0" smtClean="0">
                <a:effectLst/>
                <a:latin typeface="Times New Roman" pitchFamily="18" charset="0"/>
                <a:cs typeface="Times New Roman" pitchFamily="18" charset="0"/>
              </a:rPr>
              <a:t> for rendering the output/response</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308158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0"/>
            <a:ext cx="7315200" cy="1143000"/>
          </a:xfrm>
        </p:spPr>
        <p:txBody>
          <a:bodyPr>
            <a:normAutofit fontScale="90000"/>
          </a:bodyPr>
          <a:lstStyle/>
          <a:p>
            <a:r>
              <a:rPr lang="en-US" dirty="0" smtClean="0"/>
              <a:t>Demo</a:t>
            </a:r>
            <a:br>
              <a:rPr lang="en-US" dirty="0" smtClean="0"/>
            </a:br>
            <a:r>
              <a:rPr lang="en-US" dirty="0" smtClean="0"/>
              <a:t>With one controller class</a:t>
            </a:r>
            <a:br>
              <a:rPr lang="en-US" dirty="0" smtClean="0"/>
            </a:br>
            <a:endParaRPr lang="en-US" dirty="0"/>
          </a:p>
        </p:txBody>
      </p:sp>
    </p:spTree>
    <p:extLst>
      <p:ext uri="{BB962C8B-B14F-4D97-AF65-F5344CB8AC3E}">
        <p14:creationId xmlns:p14="http://schemas.microsoft.com/office/powerpoint/2010/main" val="4172961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0"/>
            <a:ext cx="7315200" cy="1143000"/>
          </a:xfrm>
        </p:spPr>
        <p:txBody>
          <a:bodyPr>
            <a:normAutofit fontScale="90000"/>
          </a:bodyPr>
          <a:lstStyle/>
          <a:p>
            <a:r>
              <a:rPr lang="en-US" dirty="0" smtClean="0"/>
              <a:t>Demo</a:t>
            </a:r>
            <a:br>
              <a:rPr lang="en-US" dirty="0" smtClean="0"/>
            </a:br>
            <a:r>
              <a:rPr lang="en-US" dirty="0" smtClean="0"/>
              <a:t>With two controller classes</a:t>
            </a:r>
            <a:endParaRPr lang="en-US" dirty="0"/>
          </a:p>
        </p:txBody>
      </p:sp>
    </p:spTree>
    <p:extLst>
      <p:ext uri="{BB962C8B-B14F-4D97-AF65-F5344CB8AC3E}">
        <p14:creationId xmlns:p14="http://schemas.microsoft.com/office/powerpoint/2010/main" val="633042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67000"/>
            <a:ext cx="7315200" cy="685800"/>
          </a:xfrm>
        </p:spPr>
        <p:txBody>
          <a:bodyPr/>
          <a:lstStyle/>
          <a:p>
            <a:r>
              <a:rPr lang="en-US" smtClean="0"/>
              <a:t>Thank you</a:t>
            </a:r>
            <a:endParaRPr lang="en-US" dirty="0"/>
          </a:p>
        </p:txBody>
      </p:sp>
    </p:spTree>
    <p:extLst>
      <p:ext uri="{BB962C8B-B14F-4D97-AF65-F5344CB8AC3E}">
        <p14:creationId xmlns:p14="http://schemas.microsoft.com/office/powerpoint/2010/main" val="315596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7315200" cy="685800"/>
          </a:xfrm>
        </p:spPr>
        <p:txBody>
          <a:bodyPr>
            <a:normAutofit fontScale="90000"/>
          </a:bodyPr>
          <a:lstStyle/>
          <a:p>
            <a:r>
              <a:rPr lang="en-US" dirty="0" smtClean="0"/>
              <a:t>Understanding web.xml</a:t>
            </a:r>
            <a:br>
              <a:rPr lang="en-US" dirty="0" smtClean="0"/>
            </a:br>
            <a:r>
              <a:rPr lang="en-US" dirty="0" smtClean="0"/>
              <a:t>in Servlets</a:t>
            </a:r>
            <a:endParaRPr lang="en-US" dirty="0"/>
          </a:p>
        </p:txBody>
      </p:sp>
      <p:sp>
        <p:nvSpPr>
          <p:cNvPr id="3" name="Subtitle 2"/>
          <p:cNvSpPr>
            <a:spLocks noGrp="1"/>
          </p:cNvSpPr>
          <p:nvPr>
            <p:ph type="subTitle" idx="1"/>
          </p:nvPr>
        </p:nvSpPr>
        <p:spPr>
          <a:xfrm>
            <a:off x="914400" y="1219200"/>
            <a:ext cx="7315200" cy="3733800"/>
          </a:xfrm>
        </p:spPr>
        <p:txBody>
          <a:bodyPr>
            <a:noAutofit/>
          </a:bodyPr>
          <a:lstStyle/>
          <a:p>
            <a:pPr algn="l"/>
            <a:r>
              <a:rPr lang="en-US" sz="1800" b="0" dirty="0">
                <a:effectLst/>
                <a:latin typeface="Times New Roman" pitchFamily="18" charset="0"/>
                <a:cs typeface="Times New Roman" pitchFamily="18" charset="0"/>
              </a:rPr>
              <a:t> &lt;servlet&gt;</a:t>
            </a:r>
          </a:p>
          <a:p>
            <a:pPr algn="l"/>
            <a:r>
              <a:rPr lang="en-US" sz="1800" b="0" dirty="0">
                <a:effectLst/>
                <a:latin typeface="Times New Roman" pitchFamily="18" charset="0"/>
                <a:cs typeface="Times New Roman" pitchFamily="18" charset="0"/>
              </a:rPr>
              <a:t>      &lt;</a:t>
            </a:r>
            <a:r>
              <a:rPr lang="en-US" sz="1800" b="0" dirty="0" smtClean="0">
                <a:effectLst/>
                <a:latin typeface="Times New Roman" pitchFamily="18" charset="0"/>
                <a:cs typeface="Times New Roman" pitchFamily="18" charset="0"/>
              </a:rPr>
              <a:t>servlet-name&gt;</a:t>
            </a:r>
            <a:r>
              <a:rPr lang="en-US" sz="1800" b="0" dirty="0" err="1" smtClean="0">
                <a:effectLst/>
                <a:latin typeface="Times New Roman" pitchFamily="18" charset="0"/>
                <a:cs typeface="Times New Roman" pitchFamily="18" charset="0"/>
              </a:rPr>
              <a:t>HelloServlet</a:t>
            </a:r>
            <a:r>
              <a:rPr lang="en-US" sz="1800" b="0" dirty="0" smtClean="0">
                <a:effectLst/>
                <a:latin typeface="Times New Roman" pitchFamily="18" charset="0"/>
                <a:cs typeface="Times New Roman" pitchFamily="18" charset="0"/>
              </a:rPr>
              <a:t>&lt;/</a:t>
            </a:r>
            <a:r>
              <a:rPr lang="en-US" sz="1800" b="0" dirty="0">
                <a:effectLst/>
                <a:latin typeface="Times New Roman" pitchFamily="18" charset="0"/>
                <a:cs typeface="Times New Roman" pitchFamily="18" charset="0"/>
              </a:rPr>
              <a:t>servlet-name&gt;</a:t>
            </a:r>
          </a:p>
          <a:p>
            <a:pPr algn="l"/>
            <a:r>
              <a:rPr lang="en-US" sz="1800" b="0" dirty="0">
                <a:effectLst/>
                <a:latin typeface="Times New Roman" pitchFamily="18" charset="0"/>
                <a:cs typeface="Times New Roman" pitchFamily="18" charset="0"/>
              </a:rPr>
              <a:t>      &lt;servlet-class&gt;</a:t>
            </a:r>
          </a:p>
          <a:p>
            <a:pPr algn="l"/>
            <a:r>
              <a:rPr lang="en-US" sz="1800" b="0" dirty="0">
                <a:effectLst/>
                <a:latin typeface="Times New Roman" pitchFamily="18" charset="0"/>
                <a:cs typeface="Times New Roman" pitchFamily="18" charset="0"/>
              </a:rPr>
              <a:t>         </a:t>
            </a:r>
            <a:r>
              <a:rPr lang="en-US" sz="1800" b="0" dirty="0" err="1" smtClean="0">
                <a:effectLst/>
                <a:latin typeface="Times New Roman" pitchFamily="18" charset="0"/>
                <a:cs typeface="Times New Roman" pitchFamily="18" charset="0"/>
              </a:rPr>
              <a:t>com.ofss.HelloServlet</a:t>
            </a:r>
            <a:endParaRPr lang="en-US" sz="1800" b="0" dirty="0">
              <a:effectLst/>
              <a:latin typeface="Times New Roman" pitchFamily="18" charset="0"/>
              <a:cs typeface="Times New Roman" pitchFamily="18" charset="0"/>
            </a:endParaRPr>
          </a:p>
          <a:p>
            <a:pPr algn="l"/>
            <a:r>
              <a:rPr lang="en-US" sz="1800" b="0" dirty="0">
                <a:effectLst/>
                <a:latin typeface="Times New Roman" pitchFamily="18" charset="0"/>
                <a:cs typeface="Times New Roman" pitchFamily="18" charset="0"/>
              </a:rPr>
              <a:t>      &lt;/servlet-class&gt;</a:t>
            </a:r>
          </a:p>
          <a:p>
            <a:pPr algn="l"/>
            <a:r>
              <a:rPr lang="en-US" sz="1800" b="0" dirty="0" smtClean="0">
                <a:effectLst/>
                <a:latin typeface="Times New Roman" pitchFamily="18" charset="0"/>
                <a:cs typeface="Times New Roman" pitchFamily="18" charset="0"/>
              </a:rPr>
              <a:t>/</a:t>
            </a:r>
            <a:r>
              <a:rPr lang="en-US" sz="1800" b="0" dirty="0">
                <a:effectLst/>
                <a:latin typeface="Times New Roman" pitchFamily="18" charset="0"/>
                <a:cs typeface="Times New Roman" pitchFamily="18" charset="0"/>
              </a:rPr>
              <a:t>servlet&gt;</a:t>
            </a:r>
          </a:p>
          <a:p>
            <a:pPr algn="l"/>
            <a:endParaRPr lang="en-US" sz="1800" b="0" dirty="0">
              <a:effectLst/>
              <a:latin typeface="Times New Roman" pitchFamily="18" charset="0"/>
              <a:cs typeface="Times New Roman" pitchFamily="18" charset="0"/>
            </a:endParaRPr>
          </a:p>
          <a:p>
            <a:pPr algn="l"/>
            <a:r>
              <a:rPr lang="en-US" sz="1800" b="0" dirty="0">
                <a:effectLst/>
                <a:latin typeface="Times New Roman" pitchFamily="18" charset="0"/>
                <a:cs typeface="Times New Roman" pitchFamily="18" charset="0"/>
              </a:rPr>
              <a:t>   &lt;servlet-mapping&gt;</a:t>
            </a:r>
          </a:p>
          <a:p>
            <a:pPr algn="l"/>
            <a:r>
              <a:rPr lang="en-US" sz="1800" b="0" dirty="0">
                <a:effectLst/>
                <a:latin typeface="Times New Roman" pitchFamily="18" charset="0"/>
                <a:cs typeface="Times New Roman" pitchFamily="18" charset="0"/>
              </a:rPr>
              <a:t>      &lt;</a:t>
            </a:r>
            <a:r>
              <a:rPr lang="en-US" sz="1800" b="0" dirty="0" smtClean="0">
                <a:effectLst/>
                <a:latin typeface="Times New Roman" pitchFamily="18" charset="0"/>
                <a:cs typeface="Times New Roman" pitchFamily="18" charset="0"/>
              </a:rPr>
              <a:t>servlet-name&gt;</a:t>
            </a:r>
            <a:r>
              <a:rPr lang="en-US" sz="1800" b="0" dirty="0" err="1" smtClean="0">
                <a:effectLst/>
                <a:latin typeface="Times New Roman" pitchFamily="18" charset="0"/>
                <a:cs typeface="Times New Roman" pitchFamily="18" charset="0"/>
              </a:rPr>
              <a:t>HelloServlet</a:t>
            </a:r>
            <a:r>
              <a:rPr lang="en-US" sz="1800" b="0" dirty="0" smtClean="0">
                <a:effectLst/>
                <a:latin typeface="Times New Roman" pitchFamily="18" charset="0"/>
                <a:cs typeface="Times New Roman" pitchFamily="18" charset="0"/>
              </a:rPr>
              <a:t>&lt;/</a:t>
            </a:r>
            <a:r>
              <a:rPr lang="en-US" sz="1800" b="0" dirty="0">
                <a:effectLst/>
                <a:latin typeface="Times New Roman" pitchFamily="18" charset="0"/>
                <a:cs typeface="Times New Roman" pitchFamily="18" charset="0"/>
              </a:rPr>
              <a:t>servlet-name&gt;</a:t>
            </a:r>
          </a:p>
          <a:p>
            <a:pPr algn="l"/>
            <a:r>
              <a:rPr lang="en-US" sz="1800" b="0" dirty="0">
                <a:effectLst/>
                <a:latin typeface="Times New Roman" pitchFamily="18" charset="0"/>
                <a:cs typeface="Times New Roman" pitchFamily="18" charset="0"/>
              </a:rPr>
              <a:t>      &lt;</a:t>
            </a:r>
            <a:r>
              <a:rPr lang="en-US" sz="1800" b="0" dirty="0" err="1">
                <a:effectLst/>
                <a:latin typeface="Times New Roman" pitchFamily="18" charset="0"/>
                <a:cs typeface="Times New Roman" pitchFamily="18" charset="0"/>
              </a:rPr>
              <a:t>url</a:t>
            </a:r>
            <a:r>
              <a:rPr lang="en-US" sz="1800" b="0" dirty="0">
                <a:effectLst/>
                <a:latin typeface="Times New Roman" pitchFamily="18" charset="0"/>
                <a:cs typeface="Times New Roman" pitchFamily="18" charset="0"/>
              </a:rPr>
              <a:t>-pattern</a:t>
            </a:r>
            <a:r>
              <a:rPr lang="en-US" sz="1800" b="0" dirty="0" smtClean="0">
                <a:effectLst/>
                <a:latin typeface="Times New Roman" pitchFamily="18" charset="0"/>
                <a:cs typeface="Times New Roman" pitchFamily="18" charset="0"/>
              </a:rPr>
              <a:t>&gt;/</a:t>
            </a:r>
            <a:r>
              <a:rPr lang="en-US" sz="1800" b="0" dirty="0" err="1" smtClean="0">
                <a:effectLst/>
                <a:latin typeface="Times New Roman" pitchFamily="18" charset="0"/>
                <a:cs typeface="Times New Roman" pitchFamily="18" charset="0"/>
              </a:rPr>
              <a:t>HelloServlet</a:t>
            </a:r>
            <a:r>
              <a:rPr lang="en-US" sz="1800" b="0" dirty="0" smtClean="0">
                <a:effectLst/>
                <a:latin typeface="Times New Roman" pitchFamily="18" charset="0"/>
                <a:cs typeface="Times New Roman" pitchFamily="18" charset="0"/>
              </a:rPr>
              <a:t>&lt;/</a:t>
            </a:r>
            <a:r>
              <a:rPr lang="en-US" sz="1800" b="0" dirty="0">
                <a:effectLst/>
                <a:latin typeface="Times New Roman" pitchFamily="18" charset="0"/>
                <a:cs typeface="Times New Roman" pitchFamily="18" charset="0"/>
              </a:rPr>
              <a:t>url-pattern&gt;</a:t>
            </a:r>
          </a:p>
          <a:p>
            <a:pPr algn="l"/>
            <a:r>
              <a:rPr lang="en-US" sz="1800" b="0" dirty="0">
                <a:effectLst/>
                <a:latin typeface="Times New Roman" pitchFamily="18" charset="0"/>
                <a:cs typeface="Times New Roman" pitchFamily="18" charset="0"/>
              </a:rPr>
              <a:t>   &lt;/servlet-mapping&gt;</a:t>
            </a:r>
          </a:p>
        </p:txBody>
      </p:sp>
    </p:spTree>
    <p:extLst>
      <p:ext uri="{BB962C8B-B14F-4D97-AF65-F5344CB8AC3E}">
        <p14:creationId xmlns:p14="http://schemas.microsoft.com/office/powerpoint/2010/main" val="2147487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lstStyle/>
          <a:p>
            <a:r>
              <a:rPr lang="en-US" dirty="0" smtClean="0"/>
              <a:t>Issues with servlets</a:t>
            </a:r>
            <a:endParaRPr lang="en-US" dirty="0"/>
          </a:p>
        </p:txBody>
      </p:sp>
      <p:sp>
        <p:nvSpPr>
          <p:cNvPr id="3" name="Subtitle 2"/>
          <p:cNvSpPr>
            <a:spLocks noGrp="1"/>
          </p:cNvSpPr>
          <p:nvPr>
            <p:ph type="subTitle" idx="1"/>
          </p:nvPr>
        </p:nvSpPr>
        <p:spPr>
          <a:xfrm>
            <a:off x="914400" y="1752600"/>
            <a:ext cx="7315200" cy="3505200"/>
          </a:xfrm>
        </p:spPr>
        <p:txBody>
          <a:bodyPr>
            <a:normAutofit/>
          </a:bodyPr>
          <a:lstStyle/>
          <a:p>
            <a:pPr marL="342900" indent="-342900" algn="l">
              <a:buFont typeface="Wingdings" pitchFamily="2" charset="2"/>
              <a:buChar char="Ø"/>
            </a:pPr>
            <a:r>
              <a:rPr lang="en-US" sz="2400" b="0" dirty="0" smtClean="0">
                <a:effectLst/>
                <a:latin typeface="Times New Roman" pitchFamily="18" charset="0"/>
                <a:cs typeface="Times New Roman" pitchFamily="18" charset="0"/>
              </a:rPr>
              <a:t>We need to write all controller code</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Check the request and forward to appropriate web resource</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Lots of if condition (boiler-plate, plumbing code)</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Examples:</a:t>
            </a:r>
          </a:p>
          <a:p>
            <a:pPr marL="800100" lvl="1" indent="-342900" algn="l">
              <a:buFont typeface="Wingdings" pitchFamily="2" charset="2"/>
              <a:buChar char="Ø"/>
            </a:pPr>
            <a:r>
              <a:rPr lang="en-US" sz="2000" b="0" dirty="0" smtClean="0">
                <a:solidFill>
                  <a:schemeClr val="tx1"/>
                </a:solidFill>
                <a:effectLst/>
                <a:latin typeface="Times New Roman" pitchFamily="18" charset="0"/>
                <a:cs typeface="Times New Roman" pitchFamily="18" charset="0"/>
              </a:rPr>
              <a:t>If Login, invoke </a:t>
            </a:r>
            <a:r>
              <a:rPr lang="en-US" sz="2000" b="0" dirty="0" err="1" smtClean="0">
                <a:solidFill>
                  <a:schemeClr val="tx1"/>
                </a:solidFill>
                <a:effectLst/>
                <a:latin typeface="Times New Roman" pitchFamily="18" charset="0"/>
                <a:cs typeface="Times New Roman" pitchFamily="18" charset="0"/>
              </a:rPr>
              <a:t>ValidateServlet</a:t>
            </a:r>
            <a:endParaRPr lang="en-US" sz="2000" b="0" dirty="0" smtClean="0">
              <a:solidFill>
                <a:schemeClr val="tx1"/>
              </a:solidFill>
              <a:effectLst/>
              <a:latin typeface="Times New Roman" pitchFamily="18" charset="0"/>
              <a:cs typeface="Times New Roman" pitchFamily="18" charset="0"/>
            </a:endParaRPr>
          </a:p>
          <a:p>
            <a:pPr marL="800100" lvl="1" indent="-342900" algn="l">
              <a:buFont typeface="Wingdings" pitchFamily="2" charset="2"/>
              <a:buChar char="Ø"/>
            </a:pPr>
            <a:r>
              <a:rPr lang="en-US" sz="2000" dirty="0" smtClean="0">
                <a:solidFill>
                  <a:schemeClr val="tx1"/>
                </a:solidFill>
                <a:latin typeface="Times New Roman" pitchFamily="18" charset="0"/>
                <a:cs typeface="Times New Roman" pitchFamily="18" charset="0"/>
              </a:rPr>
              <a:t>If Show, invoke </a:t>
            </a:r>
            <a:r>
              <a:rPr lang="en-US" sz="2000" dirty="0" err="1" smtClean="0">
                <a:solidFill>
                  <a:schemeClr val="tx1"/>
                </a:solidFill>
                <a:latin typeface="Times New Roman" pitchFamily="18" charset="0"/>
                <a:cs typeface="Times New Roman" pitchFamily="18" charset="0"/>
              </a:rPr>
              <a:t>Show.jsp</a:t>
            </a:r>
            <a:endParaRPr lang="en-US" sz="2000" b="0" dirty="0" smtClean="0">
              <a:solidFill>
                <a:schemeClr val="tx1"/>
              </a:solidFill>
              <a:effectLst/>
              <a:latin typeface="Times New Roman" pitchFamily="18" charset="0"/>
              <a:cs typeface="Times New Roman" pitchFamily="18" charset="0"/>
            </a:endParaRPr>
          </a:p>
          <a:p>
            <a:pPr marL="342900" indent="-342900" algn="l">
              <a:buFont typeface="Wingdings" pitchFamily="2" charset="2"/>
              <a:buChar char="Ø"/>
            </a:pPr>
            <a:endParaRPr lang="en-US" sz="2400" b="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946114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normAutofit fontScale="90000"/>
          </a:bodyPr>
          <a:lstStyle/>
          <a:p>
            <a:r>
              <a:rPr lang="en-US" dirty="0" smtClean="0"/>
              <a:t>How Web Frameworks can help?</a:t>
            </a:r>
            <a:endParaRPr lang="en-US" dirty="0"/>
          </a:p>
        </p:txBody>
      </p:sp>
      <p:sp>
        <p:nvSpPr>
          <p:cNvPr id="3" name="Subtitle 2"/>
          <p:cNvSpPr>
            <a:spLocks noGrp="1"/>
          </p:cNvSpPr>
          <p:nvPr>
            <p:ph type="subTitle" idx="1"/>
          </p:nvPr>
        </p:nvSpPr>
        <p:spPr>
          <a:xfrm>
            <a:off x="914400" y="1828800"/>
            <a:ext cx="7315200" cy="3200400"/>
          </a:xfrm>
        </p:spPr>
        <p:txBody>
          <a:bodyPr>
            <a:noAutofit/>
          </a:bodyPr>
          <a:lstStyle/>
          <a:p>
            <a:pPr marL="342900" indent="-342900" algn="l">
              <a:buFont typeface="Wingdings" pitchFamily="2" charset="2"/>
              <a:buChar char="Ø"/>
            </a:pPr>
            <a:endParaRPr lang="en-US" sz="2400" b="0" dirty="0" smtClean="0">
              <a:effectLst/>
              <a:latin typeface="Times New Roman" pitchFamily="18" charset="0"/>
              <a:cs typeface="Times New Roman" pitchFamily="18" charset="0"/>
            </a:endParaRPr>
          </a:p>
          <a:p>
            <a:pPr marL="342900" indent="-342900" algn="l">
              <a:buFont typeface="Wingdings" pitchFamily="2" charset="2"/>
              <a:buChar char="Ø"/>
            </a:pPr>
            <a:r>
              <a:rPr lang="en-US" sz="2400" b="0" dirty="0" smtClean="0">
                <a:effectLst/>
                <a:latin typeface="Times New Roman" pitchFamily="18" charset="0"/>
                <a:cs typeface="Times New Roman" pitchFamily="18" charset="0"/>
              </a:rPr>
              <a:t>We don’t need </a:t>
            </a:r>
            <a:r>
              <a:rPr lang="en-US" sz="2400" b="0" dirty="0">
                <a:effectLst/>
                <a:latin typeface="Times New Roman" pitchFamily="18" charset="0"/>
                <a:cs typeface="Times New Roman" pitchFamily="18" charset="0"/>
              </a:rPr>
              <a:t>to write all controller </a:t>
            </a:r>
            <a:r>
              <a:rPr lang="en-US" sz="2400" b="0" dirty="0" smtClean="0">
                <a:effectLst/>
                <a:latin typeface="Times New Roman" pitchFamily="18" charset="0"/>
                <a:cs typeface="Times New Roman" pitchFamily="18" charset="0"/>
              </a:rPr>
              <a:t>code ourselves</a:t>
            </a:r>
            <a:endParaRPr lang="en-US" sz="2400" b="0" dirty="0">
              <a:effectLst/>
              <a:latin typeface="Times New Roman" pitchFamily="18" charset="0"/>
              <a:cs typeface="Times New Roman" pitchFamily="18" charset="0"/>
            </a:endParaRPr>
          </a:p>
          <a:p>
            <a:pPr marL="342900" indent="-342900" algn="l">
              <a:buFont typeface="Wingdings" pitchFamily="2" charset="2"/>
              <a:buChar char="Ø"/>
            </a:pPr>
            <a:r>
              <a:rPr lang="en-US" sz="2400" b="0" dirty="0" smtClean="0">
                <a:effectLst/>
                <a:latin typeface="Times New Roman" pitchFamily="18" charset="0"/>
                <a:cs typeface="Times New Roman" pitchFamily="18" charset="0"/>
              </a:rPr>
              <a:t>The framework provides a central controller class</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All the requests will go to controller class first</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The controller will check the request</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Based on the request, user will be forwarded to appropriate page.</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Web Frameworks maintain an .xml file for this purpose</a:t>
            </a:r>
          </a:p>
          <a:p>
            <a:pPr marL="342900" indent="-342900" algn="l">
              <a:buFont typeface="Wingdings" pitchFamily="2" charset="2"/>
              <a:buChar char="Ø"/>
            </a:pPr>
            <a:r>
              <a:rPr lang="en-US" sz="2400" b="0" dirty="0" smtClean="0">
                <a:effectLst/>
                <a:latin typeface="Times New Roman" pitchFamily="18" charset="0"/>
                <a:cs typeface="Times New Roman" pitchFamily="18" charset="0"/>
              </a:rPr>
              <a:t>In this .xml file, we can map the request and the pages to be forwarded</a:t>
            </a:r>
            <a:endParaRPr lang="en-US" sz="2400" b="0" dirty="0">
              <a:effectLst/>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25687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Frameworks - Examples</a:t>
            </a:r>
            <a:endParaRPr lang="en-US" dirty="0"/>
          </a:p>
        </p:txBody>
      </p:sp>
      <p:sp>
        <p:nvSpPr>
          <p:cNvPr id="3" name="Subtitle 2"/>
          <p:cNvSpPr>
            <a:spLocks noGrp="1"/>
          </p:cNvSpPr>
          <p:nvPr>
            <p:ph type="subTitle" idx="1"/>
          </p:nvPr>
        </p:nvSpPr>
        <p:spPr>
          <a:xfrm>
            <a:off x="914400" y="2103120"/>
            <a:ext cx="2514600" cy="3307080"/>
          </a:xfrm>
        </p:spPr>
        <p:style>
          <a:lnRef idx="2">
            <a:schemeClr val="accent5"/>
          </a:lnRef>
          <a:fillRef idx="1">
            <a:schemeClr val="lt1"/>
          </a:fillRef>
          <a:effectRef idx="0">
            <a:schemeClr val="accent5"/>
          </a:effectRef>
          <a:fontRef idx="minor">
            <a:schemeClr val="dk1"/>
          </a:fontRef>
        </p:style>
        <p:txBody>
          <a:bodyPr>
            <a:normAutofit fontScale="62500" lnSpcReduction="20000"/>
          </a:bodyPr>
          <a:lstStyle/>
          <a:p>
            <a:pPr marL="342900" indent="-342900" algn="l">
              <a:buFont typeface="Wingdings" pitchFamily="2" charset="2"/>
              <a:buChar char="Ø"/>
            </a:pPr>
            <a:endParaRPr lang="en-US" b="0" dirty="0">
              <a:effectLst/>
              <a:latin typeface="Times New Roman" pitchFamily="18" charset="0"/>
              <a:cs typeface="Times New Roman" pitchFamily="18" charset="0"/>
            </a:endParaRPr>
          </a:p>
          <a:p>
            <a:pPr marL="342900" indent="-342900" algn="l">
              <a:buFont typeface="Wingdings" pitchFamily="2" charset="2"/>
              <a:buChar char="Ø"/>
            </a:pPr>
            <a:r>
              <a:rPr lang="en-US" b="0" dirty="0" smtClean="0">
                <a:solidFill>
                  <a:srgbClr val="FF0000"/>
                </a:solidFill>
                <a:effectLst/>
                <a:latin typeface="Times New Roman" pitchFamily="18" charset="0"/>
                <a:cs typeface="Times New Roman" pitchFamily="18" charset="0"/>
              </a:rPr>
              <a:t>Struts</a:t>
            </a:r>
            <a:endParaRPr lang="en-US" b="0" dirty="0">
              <a:solidFill>
                <a:srgbClr val="FF0000"/>
              </a:solidFill>
              <a:effectLst/>
              <a:latin typeface="Times New Roman" pitchFamily="18" charset="0"/>
              <a:cs typeface="Times New Roman" pitchFamily="18" charset="0"/>
            </a:endParaRPr>
          </a:p>
          <a:p>
            <a:pPr marL="342900" indent="-342900" algn="l">
              <a:buFont typeface="Wingdings" pitchFamily="2" charset="2"/>
              <a:buChar char="Ø"/>
            </a:pPr>
            <a:r>
              <a:rPr lang="en-US" b="0" dirty="0" smtClean="0">
                <a:effectLst/>
                <a:latin typeface="Times New Roman" pitchFamily="18" charset="0"/>
                <a:cs typeface="Times New Roman" pitchFamily="18" charset="0"/>
              </a:rPr>
              <a:t>Turbine</a:t>
            </a:r>
          </a:p>
          <a:p>
            <a:pPr marL="342900" indent="-342900" algn="l">
              <a:buFont typeface="Wingdings" pitchFamily="2" charset="2"/>
              <a:buChar char="Ø"/>
            </a:pPr>
            <a:r>
              <a:rPr lang="en-US" b="0" dirty="0" err="1" smtClean="0">
                <a:effectLst/>
                <a:latin typeface="Times New Roman" pitchFamily="18" charset="0"/>
                <a:cs typeface="Times New Roman" pitchFamily="18" charset="0"/>
              </a:rPr>
              <a:t>WebWork</a:t>
            </a:r>
            <a:endParaRPr lang="en-US" b="0" dirty="0" smtClean="0">
              <a:effectLst/>
              <a:latin typeface="Times New Roman" pitchFamily="18" charset="0"/>
              <a:cs typeface="Times New Roman" pitchFamily="18" charset="0"/>
            </a:endParaRPr>
          </a:p>
          <a:p>
            <a:pPr marL="342900" indent="-342900" algn="l">
              <a:buFont typeface="Wingdings" pitchFamily="2" charset="2"/>
              <a:buChar char="Ø"/>
            </a:pPr>
            <a:r>
              <a:rPr lang="en-US" b="0" dirty="0" smtClean="0">
                <a:effectLst/>
                <a:latin typeface="Times New Roman" pitchFamily="18" charset="0"/>
                <a:cs typeface="Times New Roman" pitchFamily="18" charset="0"/>
              </a:rPr>
              <a:t>Cocoon</a:t>
            </a:r>
          </a:p>
          <a:p>
            <a:pPr marL="342900" indent="-342900" algn="l">
              <a:buFont typeface="Wingdings" pitchFamily="2" charset="2"/>
              <a:buChar char="Ø"/>
            </a:pPr>
            <a:r>
              <a:rPr lang="en-US" b="0" dirty="0" smtClean="0">
                <a:solidFill>
                  <a:srgbClr val="FF0000"/>
                </a:solidFill>
                <a:effectLst/>
                <a:latin typeface="Times New Roman" pitchFamily="18" charset="0"/>
                <a:cs typeface="Times New Roman" pitchFamily="18" charset="0"/>
              </a:rPr>
              <a:t>Spring MVC</a:t>
            </a:r>
          </a:p>
          <a:p>
            <a:pPr marL="342900" indent="-342900" algn="l">
              <a:buFont typeface="Wingdings" pitchFamily="2" charset="2"/>
              <a:buChar char="Ø"/>
            </a:pPr>
            <a:r>
              <a:rPr lang="en-US" b="0" dirty="0" smtClean="0">
                <a:effectLst/>
                <a:latin typeface="Times New Roman" pitchFamily="18" charset="0"/>
                <a:cs typeface="Times New Roman" pitchFamily="18" charset="0"/>
              </a:rPr>
              <a:t>Maverick</a:t>
            </a:r>
          </a:p>
          <a:p>
            <a:endParaRPr lang="en-US" dirty="0"/>
          </a:p>
          <a:p>
            <a:endParaRPr lang="en-US" dirty="0"/>
          </a:p>
        </p:txBody>
      </p:sp>
      <p:sp>
        <p:nvSpPr>
          <p:cNvPr id="4" name="Subtitle 2"/>
          <p:cNvSpPr txBox="1">
            <a:spLocks/>
          </p:cNvSpPr>
          <p:nvPr/>
        </p:nvSpPr>
        <p:spPr>
          <a:xfrm>
            <a:off x="4572000" y="2255520"/>
            <a:ext cx="2514600" cy="3307080"/>
          </a:xfrm>
          <a:prstGeom prst="rect">
            <a:avLst/>
          </a:prstGeom>
        </p:spPr>
        <p:style>
          <a:lnRef idx="2">
            <a:schemeClr val="accent6"/>
          </a:lnRef>
          <a:fillRef idx="1">
            <a:schemeClr val="lt1"/>
          </a:fillRef>
          <a:effectRef idx="0">
            <a:schemeClr val="accent6"/>
          </a:effectRef>
          <a:fontRef idx="minor">
            <a:schemeClr val="dk1"/>
          </a:fontRef>
        </p:style>
        <p:txBody>
          <a:bodyPr anchor="ctr" anchorCtr="0">
            <a:normAutofit fontScale="62500" lnSpcReduction="20000"/>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b="0" i="0" u="none"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Ø"/>
            </a:pPr>
            <a:endParaRPr lang="en-US" b="0" dirty="0" smtClean="0">
              <a:effectLst/>
              <a:latin typeface="Times New Roman" pitchFamily="18" charset="0"/>
              <a:cs typeface="Times New Roman" pitchFamily="18" charset="0"/>
            </a:endParaRPr>
          </a:p>
          <a:p>
            <a:pPr marL="342900" indent="-342900" algn="l">
              <a:buFont typeface="Wingdings" pitchFamily="2" charset="2"/>
              <a:buChar char="Ø"/>
            </a:pPr>
            <a:r>
              <a:rPr lang="en-US" b="0" dirty="0" smtClean="0">
                <a:effectLst/>
                <a:latin typeface="Times New Roman" pitchFamily="18" charset="0"/>
                <a:cs typeface="Times New Roman" pitchFamily="18" charset="0"/>
              </a:rPr>
              <a:t>Echo</a:t>
            </a:r>
          </a:p>
          <a:p>
            <a:pPr marL="342900" indent="-342900" algn="l">
              <a:buFont typeface="Wingdings" pitchFamily="2" charset="2"/>
              <a:buChar char="Ø"/>
            </a:pPr>
            <a:r>
              <a:rPr lang="en-US" b="0" dirty="0" smtClean="0">
                <a:effectLst/>
                <a:latin typeface="Times New Roman" pitchFamily="18" charset="0"/>
                <a:cs typeface="Times New Roman" pitchFamily="18" charset="0"/>
              </a:rPr>
              <a:t>SOFIA</a:t>
            </a:r>
          </a:p>
          <a:p>
            <a:pPr marL="342900" indent="-342900" algn="l">
              <a:buFont typeface="Wingdings" pitchFamily="2" charset="2"/>
              <a:buChar char="Ø"/>
            </a:pPr>
            <a:r>
              <a:rPr lang="en-US" b="0" dirty="0" smtClean="0">
                <a:effectLst/>
                <a:latin typeface="Times New Roman" pitchFamily="18" charset="0"/>
                <a:cs typeface="Times New Roman" pitchFamily="18" charset="0"/>
              </a:rPr>
              <a:t>Jaffa</a:t>
            </a:r>
          </a:p>
          <a:p>
            <a:pPr marL="342900" indent="-342900" algn="l">
              <a:buFont typeface="Wingdings" pitchFamily="2" charset="2"/>
              <a:buChar char="Ø"/>
            </a:pPr>
            <a:r>
              <a:rPr lang="en-US" b="0" dirty="0" err="1" smtClean="0">
                <a:effectLst/>
                <a:latin typeface="Times New Roman" pitchFamily="18" charset="0"/>
                <a:cs typeface="Times New Roman" pitchFamily="18" charset="0"/>
              </a:rPr>
              <a:t>Japple</a:t>
            </a:r>
            <a:endParaRPr lang="en-US" b="0" dirty="0" smtClean="0">
              <a:effectLst/>
              <a:latin typeface="Times New Roman" pitchFamily="18" charset="0"/>
              <a:cs typeface="Times New Roman" pitchFamily="18" charset="0"/>
            </a:endParaRPr>
          </a:p>
          <a:p>
            <a:pPr marL="342900" indent="-342900" algn="l">
              <a:buFont typeface="Wingdings" pitchFamily="2" charset="2"/>
              <a:buChar char="Ø"/>
            </a:pPr>
            <a:r>
              <a:rPr lang="en-US" b="0" dirty="0" smtClean="0">
                <a:solidFill>
                  <a:srgbClr val="FF0000"/>
                </a:solidFill>
                <a:effectLst/>
                <a:latin typeface="Times New Roman" pitchFamily="18" charset="0"/>
                <a:cs typeface="Times New Roman" pitchFamily="18" charset="0"/>
              </a:rPr>
              <a:t>JSF – </a:t>
            </a:r>
            <a:r>
              <a:rPr lang="en-US" b="0" dirty="0" err="1" smtClean="0">
                <a:solidFill>
                  <a:srgbClr val="FF0000"/>
                </a:solidFill>
                <a:effectLst/>
                <a:latin typeface="Times New Roman" pitchFamily="18" charset="0"/>
                <a:cs typeface="Times New Roman" pitchFamily="18" charset="0"/>
              </a:rPr>
              <a:t>MyFaces</a:t>
            </a:r>
            <a:endParaRPr lang="en-US" b="0" dirty="0" smtClean="0">
              <a:solidFill>
                <a:srgbClr val="FF0000"/>
              </a:solidFill>
              <a:effectLst/>
              <a:latin typeface="Times New Roman" pitchFamily="18" charset="0"/>
              <a:cs typeface="Times New Roman" pitchFamily="18" charset="0"/>
            </a:endParaRPr>
          </a:p>
          <a:p>
            <a:pPr marL="342900" indent="-342900" algn="l">
              <a:buFont typeface="Wingdings" pitchFamily="2" charset="2"/>
              <a:buChar char="Ø"/>
            </a:pPr>
            <a:r>
              <a:rPr lang="en-US" b="0" dirty="0" smtClean="0">
                <a:effectLst/>
                <a:latin typeface="Times New Roman" pitchFamily="18" charset="0"/>
                <a:cs typeface="Times New Roman" pitchFamily="18" charset="0"/>
              </a:rPr>
              <a:t>Wicket</a:t>
            </a:r>
          </a:p>
          <a:p>
            <a:endParaRPr lang="en-US" dirty="0" smtClean="0"/>
          </a:p>
          <a:p>
            <a:endParaRPr lang="en-US" dirty="0"/>
          </a:p>
        </p:txBody>
      </p:sp>
    </p:spTree>
    <p:extLst>
      <p:ext uri="{BB962C8B-B14F-4D97-AF65-F5344CB8AC3E}">
        <p14:creationId xmlns:p14="http://schemas.microsoft.com/office/powerpoint/2010/main" val="3294614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lstStyle/>
          <a:p>
            <a:r>
              <a:rPr lang="en-US" dirty="0" smtClean="0"/>
              <a:t>What is Spring MVC?</a:t>
            </a:r>
            <a:endParaRPr lang="en-US" dirty="0"/>
          </a:p>
        </p:txBody>
      </p:sp>
      <p:sp>
        <p:nvSpPr>
          <p:cNvPr id="3" name="Subtitle 2"/>
          <p:cNvSpPr>
            <a:spLocks noGrp="1"/>
          </p:cNvSpPr>
          <p:nvPr>
            <p:ph type="subTitle" idx="1"/>
          </p:nvPr>
        </p:nvSpPr>
        <p:spPr>
          <a:xfrm>
            <a:off x="914400" y="2103120"/>
            <a:ext cx="7315200" cy="3230880"/>
          </a:xfrm>
        </p:spPr>
        <p:txBody>
          <a:bodyPr>
            <a:noAutofit/>
          </a:bodyPr>
          <a:lstStyle/>
          <a:p>
            <a:pPr marL="342900" indent="-342900" algn="l">
              <a:buFont typeface="Wingdings" pitchFamily="2" charset="2"/>
              <a:buChar char="Ø"/>
            </a:pPr>
            <a:endParaRPr lang="en-US" sz="2800" b="0" dirty="0">
              <a:effectLst/>
              <a:latin typeface="Times New Roman" pitchFamily="18" charset="0"/>
              <a:cs typeface="Times New Roman" pitchFamily="18" charset="0"/>
            </a:endParaRPr>
          </a:p>
          <a:p>
            <a:pPr marL="342900" indent="-342900" algn="l">
              <a:buFont typeface="Wingdings" pitchFamily="2" charset="2"/>
              <a:buChar char="Ø"/>
            </a:pPr>
            <a:r>
              <a:rPr lang="en-US" sz="2800" b="0" dirty="0" smtClean="0">
                <a:effectLst/>
                <a:latin typeface="Times New Roman" pitchFamily="18" charset="0"/>
                <a:cs typeface="Times New Roman" pitchFamily="18" charset="0"/>
              </a:rPr>
              <a:t>Web Framework</a:t>
            </a:r>
          </a:p>
          <a:p>
            <a:pPr marL="342900" indent="-342900" algn="l">
              <a:buFont typeface="Wingdings" pitchFamily="2" charset="2"/>
              <a:buChar char="Ø"/>
            </a:pPr>
            <a:r>
              <a:rPr lang="en-US" sz="2800" b="0" dirty="0" smtClean="0">
                <a:effectLst/>
                <a:latin typeface="Times New Roman" pitchFamily="18" charset="0"/>
                <a:cs typeface="Times New Roman" pitchFamily="18" charset="0"/>
              </a:rPr>
              <a:t>It provides Model – View – Controller architecture</a:t>
            </a:r>
          </a:p>
          <a:p>
            <a:pPr marL="342900" indent="-342900" algn="l">
              <a:buFont typeface="Wingdings" pitchFamily="2" charset="2"/>
              <a:buChar char="Ø"/>
            </a:pPr>
            <a:r>
              <a:rPr lang="en-US" sz="2800" b="0" dirty="0" smtClean="0">
                <a:effectLst/>
                <a:latin typeface="Times New Roman" pitchFamily="18" charset="0"/>
                <a:cs typeface="Times New Roman" pitchFamily="18" charset="0"/>
              </a:rPr>
              <a:t>Model – POJO (application data)</a:t>
            </a:r>
          </a:p>
          <a:p>
            <a:pPr marL="342900" indent="-342900" algn="l">
              <a:buFont typeface="Wingdings" pitchFamily="2" charset="2"/>
              <a:buChar char="Ø"/>
            </a:pPr>
            <a:r>
              <a:rPr lang="en-US" sz="2800" b="0" dirty="0" smtClean="0">
                <a:effectLst/>
                <a:latin typeface="Times New Roman" pitchFamily="18" charset="0"/>
                <a:cs typeface="Times New Roman" pitchFamily="18" charset="0"/>
              </a:rPr>
              <a:t>View – Presenting the data</a:t>
            </a:r>
          </a:p>
          <a:p>
            <a:pPr marL="342900" indent="-342900" algn="l">
              <a:buFont typeface="Wingdings" pitchFamily="2" charset="2"/>
              <a:buChar char="Ø"/>
            </a:pPr>
            <a:r>
              <a:rPr lang="en-US" sz="2800" b="0" dirty="0" smtClean="0">
                <a:effectLst/>
                <a:latin typeface="Times New Roman" pitchFamily="18" charset="0"/>
                <a:cs typeface="Times New Roman" pitchFamily="18" charset="0"/>
              </a:rPr>
              <a:t>Controller – processing user request, building appropriate model and passing it to view for rendering</a:t>
            </a:r>
            <a:endParaRPr lang="en-US" sz="2800" b="0" dirty="0">
              <a:effectLst/>
              <a:latin typeface="Times New Roman" pitchFamily="18" charset="0"/>
              <a:cs typeface="Times New Roman" pitchFamily="18" charset="0"/>
            </a:endParaRPr>
          </a:p>
          <a:p>
            <a:endParaRPr lang="en-US" sz="2800" dirty="0"/>
          </a:p>
          <a:p>
            <a:endParaRPr lang="en-US" sz="2800" dirty="0"/>
          </a:p>
        </p:txBody>
      </p:sp>
    </p:spTree>
    <p:extLst>
      <p:ext uri="{BB962C8B-B14F-4D97-AF65-F5344CB8AC3E}">
        <p14:creationId xmlns:p14="http://schemas.microsoft.com/office/powerpoint/2010/main" val="2028732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0"/>
            <a:ext cx="7315200" cy="685800"/>
          </a:xfrm>
        </p:spPr>
        <p:txBody>
          <a:bodyPr/>
          <a:lstStyle/>
          <a:p>
            <a:r>
              <a:rPr lang="en-US" dirty="0" err="1" smtClean="0"/>
              <a:t>DispatcherServlet</a:t>
            </a:r>
            <a:endParaRPr lang="en-US" dirty="0"/>
          </a:p>
        </p:txBody>
      </p:sp>
      <p:sp>
        <p:nvSpPr>
          <p:cNvPr id="3" name="Subtitle 2"/>
          <p:cNvSpPr>
            <a:spLocks noGrp="1"/>
          </p:cNvSpPr>
          <p:nvPr>
            <p:ph type="subTitle" idx="1"/>
          </p:nvPr>
        </p:nvSpPr>
        <p:spPr>
          <a:xfrm>
            <a:off x="914400" y="2133600"/>
            <a:ext cx="7315200" cy="2286000"/>
          </a:xfrm>
        </p:spPr>
        <p:txBody>
          <a:bodyPr>
            <a:normAutofit fontScale="62500" lnSpcReduction="20000"/>
          </a:bodyPr>
          <a:lstStyle/>
          <a:p>
            <a:pPr marL="342900" indent="-342900" algn="l">
              <a:buFont typeface="Wingdings" pitchFamily="2" charset="2"/>
              <a:buChar char="Ø"/>
            </a:pPr>
            <a:endParaRPr lang="en-US" b="0" dirty="0">
              <a:effectLst/>
              <a:latin typeface="Times New Roman" pitchFamily="18" charset="0"/>
              <a:cs typeface="Times New Roman" pitchFamily="18" charset="0"/>
            </a:endParaRPr>
          </a:p>
          <a:p>
            <a:pPr marL="342900" indent="-342900" algn="l">
              <a:buFont typeface="Wingdings" pitchFamily="2" charset="2"/>
              <a:buChar char="Ø"/>
            </a:pPr>
            <a:r>
              <a:rPr lang="en-US" b="0" dirty="0" smtClean="0">
                <a:effectLst/>
                <a:latin typeface="Times New Roman" pitchFamily="18" charset="0"/>
                <a:cs typeface="Times New Roman" pitchFamily="18" charset="0"/>
              </a:rPr>
              <a:t>In Spring MVC, </a:t>
            </a:r>
            <a:r>
              <a:rPr lang="en-US" b="0" dirty="0" err="1" smtClean="0">
                <a:effectLst/>
                <a:latin typeface="Times New Roman" pitchFamily="18" charset="0"/>
                <a:cs typeface="Times New Roman" pitchFamily="18" charset="0"/>
              </a:rPr>
              <a:t>DispatcherServlet</a:t>
            </a:r>
            <a:r>
              <a:rPr lang="en-US" b="0" dirty="0" smtClean="0">
                <a:effectLst/>
                <a:latin typeface="Times New Roman" pitchFamily="18" charset="0"/>
                <a:cs typeface="Times New Roman" pitchFamily="18" charset="0"/>
              </a:rPr>
              <a:t> is the heart.</a:t>
            </a:r>
            <a:endParaRPr lang="en-US" b="0" dirty="0">
              <a:effectLst/>
              <a:latin typeface="Times New Roman" pitchFamily="18" charset="0"/>
              <a:cs typeface="Times New Roman" pitchFamily="18" charset="0"/>
            </a:endParaRPr>
          </a:p>
          <a:p>
            <a:pPr marL="342900" indent="-342900" algn="l">
              <a:buFont typeface="Wingdings" pitchFamily="2" charset="2"/>
              <a:buChar char="Ø"/>
            </a:pPr>
            <a:r>
              <a:rPr lang="en-US" b="0" dirty="0" smtClean="0">
                <a:effectLst/>
                <a:latin typeface="Times New Roman" pitchFamily="18" charset="0"/>
                <a:cs typeface="Times New Roman" pitchFamily="18" charset="0"/>
              </a:rPr>
              <a:t>It handles all the HTTP requests and responses</a:t>
            </a:r>
          </a:p>
          <a:p>
            <a:pPr marL="342900" indent="-342900" algn="l">
              <a:buFont typeface="Wingdings" pitchFamily="2" charset="2"/>
              <a:buChar char="Ø"/>
            </a:pPr>
            <a:r>
              <a:rPr lang="en-US" b="0" dirty="0" smtClean="0">
                <a:effectLst/>
                <a:latin typeface="Times New Roman" pitchFamily="18" charset="0"/>
                <a:cs typeface="Times New Roman" pitchFamily="18" charset="0"/>
              </a:rPr>
              <a:t>It follows Front Controller design pattern</a:t>
            </a:r>
            <a:endParaRPr lang="en-US" b="0" dirty="0">
              <a:effectLst/>
              <a:latin typeface="Times New Roman" pitchFamily="18" charset="0"/>
              <a:cs typeface="Times New Roman"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192890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0"/>
            <a:ext cx="7315200" cy="685800"/>
          </a:xfrm>
        </p:spPr>
        <p:txBody>
          <a:bodyPr/>
          <a:lstStyle/>
          <a:p>
            <a:r>
              <a:rPr lang="en-US" dirty="0" smtClean="0"/>
              <a:t>The flow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71613"/>
            <a:ext cx="71437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380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0"/>
            <a:ext cx="7315200" cy="685800"/>
          </a:xfrm>
        </p:spPr>
        <p:txBody>
          <a:bodyPr/>
          <a:lstStyle/>
          <a:p>
            <a:r>
              <a:rPr lang="en-US" dirty="0" smtClean="0"/>
              <a:t>Explaining the flow</a:t>
            </a:r>
            <a:endParaRPr lang="en-US" dirty="0"/>
          </a:p>
        </p:txBody>
      </p:sp>
      <p:sp>
        <p:nvSpPr>
          <p:cNvPr id="3" name="Subtitle 2"/>
          <p:cNvSpPr>
            <a:spLocks noGrp="1"/>
          </p:cNvSpPr>
          <p:nvPr>
            <p:ph type="subTitle" idx="1"/>
          </p:nvPr>
        </p:nvSpPr>
        <p:spPr>
          <a:xfrm>
            <a:off x="914400" y="1752600"/>
            <a:ext cx="7315200" cy="3657600"/>
          </a:xfrm>
        </p:spPr>
        <p:txBody>
          <a:bodyPr>
            <a:noAutofit/>
          </a:bodyPr>
          <a:lstStyle/>
          <a:p>
            <a:pPr marL="342900" indent="-342900" algn="l">
              <a:buFont typeface="Wingdings" pitchFamily="2" charset="2"/>
              <a:buChar char="Ø"/>
            </a:pPr>
            <a:r>
              <a:rPr lang="en-US" sz="2000" b="0" dirty="0" smtClean="0">
                <a:effectLst/>
                <a:latin typeface="Times New Roman" pitchFamily="18" charset="0"/>
                <a:cs typeface="Times New Roman" pitchFamily="18" charset="0"/>
              </a:rPr>
              <a:t>Client sends </a:t>
            </a:r>
            <a:r>
              <a:rPr lang="en-US" sz="2000" b="0" dirty="0">
                <a:effectLst/>
                <a:latin typeface="Times New Roman" pitchFamily="18" charset="0"/>
                <a:cs typeface="Times New Roman" pitchFamily="18" charset="0"/>
              </a:rPr>
              <a:t>an HTTP </a:t>
            </a:r>
            <a:r>
              <a:rPr lang="en-US" sz="2000" b="0" dirty="0" smtClean="0">
                <a:effectLst/>
                <a:latin typeface="Times New Roman" pitchFamily="18" charset="0"/>
                <a:cs typeface="Times New Roman" pitchFamily="18" charset="0"/>
              </a:rPr>
              <a:t>request</a:t>
            </a:r>
            <a:r>
              <a:rPr lang="en-US" sz="2000" b="0" dirty="0">
                <a:effectLst/>
                <a:latin typeface="Times New Roman" pitchFamily="18" charset="0"/>
                <a:cs typeface="Times New Roman" pitchFamily="18" charset="0"/>
              </a:rPr>
              <a:t> </a:t>
            </a:r>
            <a:endParaRPr lang="en-US" sz="2000" b="0" dirty="0" smtClean="0">
              <a:effectLst/>
              <a:latin typeface="Times New Roman" pitchFamily="18" charset="0"/>
              <a:cs typeface="Times New Roman" pitchFamily="18" charset="0"/>
            </a:endParaRPr>
          </a:p>
          <a:p>
            <a:pPr marL="342900" indent="-342900" algn="l">
              <a:buFont typeface="Wingdings" pitchFamily="2" charset="2"/>
              <a:buChar char="Ø"/>
            </a:pPr>
            <a:r>
              <a:rPr lang="en-US" sz="2000" b="0" i="1" dirty="0" err="1" smtClean="0">
                <a:solidFill>
                  <a:srgbClr val="FF0000"/>
                </a:solidFill>
                <a:effectLst/>
                <a:latin typeface="Times New Roman" pitchFamily="18" charset="0"/>
                <a:cs typeface="Times New Roman" pitchFamily="18" charset="0"/>
              </a:rPr>
              <a:t>DispatcherServlet</a:t>
            </a:r>
            <a:r>
              <a:rPr lang="en-US" sz="2000" b="0" dirty="0">
                <a:effectLst/>
                <a:latin typeface="Times New Roman" pitchFamily="18" charset="0"/>
                <a:cs typeface="Times New Roman" pitchFamily="18" charset="0"/>
              </a:rPr>
              <a:t> consults the </a:t>
            </a:r>
            <a:r>
              <a:rPr lang="en-US" sz="2000" b="0" i="1" dirty="0">
                <a:solidFill>
                  <a:srgbClr val="FF0000"/>
                </a:solidFill>
                <a:effectLst/>
                <a:latin typeface="Times New Roman" pitchFamily="18" charset="0"/>
                <a:cs typeface="Times New Roman" pitchFamily="18" charset="0"/>
              </a:rPr>
              <a:t>HandlerMapping</a:t>
            </a:r>
            <a:r>
              <a:rPr lang="en-US" sz="2000" b="0" dirty="0">
                <a:effectLst/>
                <a:latin typeface="Times New Roman" pitchFamily="18" charset="0"/>
                <a:cs typeface="Times New Roman" pitchFamily="18" charset="0"/>
              </a:rPr>
              <a:t> </a:t>
            </a:r>
            <a:r>
              <a:rPr lang="en-US" sz="2000" b="0" dirty="0" smtClean="0">
                <a:effectLst/>
                <a:latin typeface="Times New Roman" pitchFamily="18" charset="0"/>
                <a:cs typeface="Times New Roman" pitchFamily="18" charset="0"/>
              </a:rPr>
              <a:t>and calls </a:t>
            </a:r>
            <a:r>
              <a:rPr lang="en-US" sz="2000" b="0" dirty="0">
                <a:effectLst/>
                <a:latin typeface="Times New Roman" pitchFamily="18" charset="0"/>
                <a:cs typeface="Times New Roman" pitchFamily="18" charset="0"/>
              </a:rPr>
              <a:t>the appropriate </a:t>
            </a:r>
            <a:r>
              <a:rPr lang="en-US" sz="2000" b="0" i="1" dirty="0">
                <a:effectLst/>
                <a:latin typeface="Times New Roman" pitchFamily="18" charset="0"/>
                <a:cs typeface="Times New Roman" pitchFamily="18" charset="0"/>
              </a:rPr>
              <a:t>Controller</a:t>
            </a:r>
            <a:r>
              <a:rPr lang="en-US" sz="2000" b="0" dirty="0">
                <a:effectLst/>
                <a:latin typeface="Times New Roman" pitchFamily="18" charset="0"/>
                <a:cs typeface="Times New Roman" pitchFamily="18" charset="0"/>
              </a:rPr>
              <a:t>.</a:t>
            </a:r>
          </a:p>
          <a:p>
            <a:pPr marL="342900" indent="-342900" algn="l">
              <a:buFont typeface="Wingdings" pitchFamily="2" charset="2"/>
              <a:buChar char="Ø"/>
            </a:pPr>
            <a:r>
              <a:rPr lang="en-US" sz="2000" b="0" dirty="0">
                <a:effectLst/>
                <a:latin typeface="Times New Roman" pitchFamily="18" charset="0"/>
                <a:cs typeface="Times New Roman" pitchFamily="18" charset="0"/>
              </a:rPr>
              <a:t>The </a:t>
            </a:r>
            <a:r>
              <a:rPr lang="en-US" sz="2000" b="0" i="1" dirty="0">
                <a:effectLst/>
                <a:latin typeface="Times New Roman" pitchFamily="18" charset="0"/>
                <a:cs typeface="Times New Roman" pitchFamily="18" charset="0"/>
              </a:rPr>
              <a:t>Controller</a:t>
            </a:r>
            <a:r>
              <a:rPr lang="en-US" sz="2000" b="0" dirty="0">
                <a:effectLst/>
                <a:latin typeface="Times New Roman" pitchFamily="18" charset="0"/>
                <a:cs typeface="Times New Roman" pitchFamily="18" charset="0"/>
              </a:rPr>
              <a:t> takes the request and calls the appropriate service methods based on used GET or POST method. The service method will set model data based on defined business logic and returns view name to the </a:t>
            </a:r>
            <a:r>
              <a:rPr lang="en-US" sz="2000" b="0" i="1" dirty="0">
                <a:solidFill>
                  <a:srgbClr val="FF0000"/>
                </a:solidFill>
                <a:effectLst/>
                <a:latin typeface="Times New Roman" pitchFamily="18" charset="0"/>
                <a:cs typeface="Times New Roman" pitchFamily="18" charset="0"/>
              </a:rPr>
              <a:t>DispatcherServlet</a:t>
            </a:r>
            <a:r>
              <a:rPr lang="en-US" sz="2000" b="0" dirty="0">
                <a:effectLst/>
                <a:latin typeface="Times New Roman" pitchFamily="18" charset="0"/>
                <a:cs typeface="Times New Roman" pitchFamily="18" charset="0"/>
              </a:rPr>
              <a:t>.</a:t>
            </a:r>
          </a:p>
          <a:p>
            <a:pPr marL="342900" indent="-342900" algn="l">
              <a:buFont typeface="Wingdings" pitchFamily="2" charset="2"/>
              <a:buChar char="Ø"/>
            </a:pPr>
            <a:r>
              <a:rPr lang="en-US" sz="2000" b="0" dirty="0">
                <a:effectLst/>
                <a:latin typeface="Times New Roman" pitchFamily="18" charset="0"/>
                <a:cs typeface="Times New Roman" pitchFamily="18" charset="0"/>
              </a:rPr>
              <a:t>The </a:t>
            </a:r>
            <a:r>
              <a:rPr lang="en-US" sz="2000" b="0" i="1" dirty="0">
                <a:solidFill>
                  <a:srgbClr val="FF0000"/>
                </a:solidFill>
                <a:effectLst/>
                <a:latin typeface="Times New Roman" pitchFamily="18" charset="0"/>
                <a:cs typeface="Times New Roman" pitchFamily="18" charset="0"/>
              </a:rPr>
              <a:t>DispatcherServlet</a:t>
            </a:r>
            <a:r>
              <a:rPr lang="en-US" sz="2000" b="0" dirty="0">
                <a:effectLst/>
                <a:latin typeface="Times New Roman" pitchFamily="18" charset="0"/>
                <a:cs typeface="Times New Roman" pitchFamily="18" charset="0"/>
              </a:rPr>
              <a:t> will take help from </a:t>
            </a:r>
            <a:r>
              <a:rPr lang="en-US" sz="2000" b="0" i="1" dirty="0">
                <a:solidFill>
                  <a:srgbClr val="FF0000"/>
                </a:solidFill>
                <a:effectLst/>
                <a:latin typeface="Times New Roman" pitchFamily="18" charset="0"/>
                <a:cs typeface="Times New Roman" pitchFamily="18" charset="0"/>
              </a:rPr>
              <a:t>ViewResolver</a:t>
            </a:r>
            <a:r>
              <a:rPr lang="en-US" sz="2000" b="0" dirty="0">
                <a:effectLst/>
                <a:latin typeface="Times New Roman" pitchFamily="18" charset="0"/>
                <a:cs typeface="Times New Roman" pitchFamily="18" charset="0"/>
              </a:rPr>
              <a:t> to pickup the defined view for the request.</a:t>
            </a:r>
          </a:p>
          <a:p>
            <a:pPr marL="342900" indent="-342900" algn="l">
              <a:buFont typeface="Wingdings" pitchFamily="2" charset="2"/>
              <a:buChar char="Ø"/>
            </a:pPr>
            <a:r>
              <a:rPr lang="en-US" sz="2000" b="0" dirty="0">
                <a:effectLst/>
                <a:latin typeface="Times New Roman" pitchFamily="18" charset="0"/>
                <a:cs typeface="Times New Roman" pitchFamily="18" charset="0"/>
              </a:rPr>
              <a:t>Once view is finalized, The DispatcherServlet passes the model data to the view which is finally rendered on the browser.</a:t>
            </a:r>
          </a:p>
          <a:p>
            <a:pPr marL="342900" indent="-342900" algn="l">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29882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MG Grey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2573</TotalTime>
  <Words>301</Words>
  <Application>Microsoft Office PowerPoint</Application>
  <PresentationFormat>On-screen Show (4:3)</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MG Grey Theme</vt:lpstr>
      <vt:lpstr>PowerPoint Presentation</vt:lpstr>
      <vt:lpstr>Understanding web.xml in Servlets</vt:lpstr>
      <vt:lpstr>Issues with servlets</vt:lpstr>
      <vt:lpstr>How Web Frameworks can help?</vt:lpstr>
      <vt:lpstr>Web Frameworks - Examples</vt:lpstr>
      <vt:lpstr>What is Spring MVC?</vt:lpstr>
      <vt:lpstr>DispatcherServlet</vt:lpstr>
      <vt:lpstr>The flow</vt:lpstr>
      <vt:lpstr>Explaining the flow</vt:lpstr>
      <vt:lpstr>Configuration?</vt:lpstr>
      <vt:lpstr>Demo With one controller class </vt:lpstr>
      <vt:lpstr>Demo With two controller classes</vt:lpstr>
      <vt:lpstr>Thank you</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Ramani  Venkatesh</dc:creator>
  <cp:lastModifiedBy>Guru</cp:lastModifiedBy>
  <cp:revision>110</cp:revision>
  <dcterms:created xsi:type="dcterms:W3CDTF">2014-11-14T08:39:44Z</dcterms:created>
  <dcterms:modified xsi:type="dcterms:W3CDTF">2019-10-14T01:06:27Z</dcterms:modified>
</cp:coreProperties>
</file>