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_rels/presentation.xml.rels" ContentType="application/vnd.openxmlformats-package.relationships+xml"/>
  <Override PartName="/ppt/media/image1.jpeg" ContentType="image/jpeg"/>
  <Override PartName="/ppt/media/image6.png" ContentType="image/png"/>
  <Override PartName="/ppt/media/image10.png" ContentType="image/png"/>
  <Override PartName="/ppt/media/image14.png" ContentType="image/png"/>
  <Override PartName="/ppt/media/image5.png" ContentType="image/png"/>
  <Override PartName="/ppt/media/image7.png" ContentType="image/png"/>
  <Override PartName="/ppt/media/image11.png" ContentType="image/png"/>
  <Override PartName="/ppt/media/image2.png" ContentType="image/png"/>
  <Override PartName="/ppt/media/image8.png" ContentType="image/png"/>
  <Override PartName="/ppt/media/image12.png" ContentType="image/png"/>
  <Override PartName="/ppt/media/image3.png" ContentType="image/png"/>
  <Override PartName="/ppt/media/image9.png" ContentType="image/png"/>
  <Override PartName="/ppt/media/image13.png" ContentType="image/png"/>
  <Override PartName="/ppt/media/image4.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p:spTree>
      <p:nvGrpSpPr>
        <p:cNvPr id="1" name=""/>
        <p:cNvGrpSpPr/>
        <p:nvPr/>
      </p:nvGrpSpPr>
      <p:grpSpPr>
        <a:xfrm>
          <a:off x="0" y="0"/>
          <a:ext cx="0" cy="0"/>
          <a:chOff x="0" y="0"/>
          <a:chExt cx="0" cy="0"/>
        </a:xfrm>
      </p:grpSpPr>
      <p:sp>
        <p:nvSpPr>
          <p:cNvPr id="5" name="PlaceHolder 1"/>
          <p:cNvSpPr>
            <a:spLocks noGrp="1"/>
          </p:cNvSpPr>
          <p:nvPr>
            <p:ph type="title"/>
          </p:nvPr>
        </p:nvSpPr>
        <p:spPr>
          <a:xfrm>
            <a:off x="503640" y="226080"/>
            <a:ext cx="9066960" cy="9421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CBB8BE7-CBEB-4953-9F2A-132BCAE97DA9}"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1">
    <p:spTree>
      <p:nvGrpSpPr>
        <p:cNvPr id="1" name=""/>
        <p:cNvGrpSpPr/>
        <p:nvPr/>
      </p:nvGrpSpPr>
      <p:grpSpPr>
        <a:xfrm>
          <a:off x="0" y="0"/>
          <a:ext cx="0" cy="0"/>
          <a:chOff x="0" y="0"/>
          <a:chExt cx="0" cy="0"/>
        </a:xfrm>
      </p:grpSpPr>
      <p:sp>
        <p:nvSpPr>
          <p:cNvPr id="12" name="PlaceHolder 1"/>
          <p:cNvSpPr>
            <a:spLocks noGrp="1"/>
          </p:cNvSpPr>
          <p:nvPr>
            <p:ph type="title"/>
          </p:nvPr>
        </p:nvSpPr>
        <p:spPr>
          <a:xfrm>
            <a:off x="503640" y="226080"/>
            <a:ext cx="9066960" cy="9421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611A9A47-4E58-4E49-AD27-20CE018908A5}"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CE538A30-4A80-4BF3-A1BC-4A738B8DFAB5}" type="slidenum">
              <a:t>&lt;#&gt;</a:t>
            </a:fld>
          </a:p>
        </p:txBody>
      </p:sp>
      <p:sp>
        <p:nvSpPr>
          <p:cNvPr id="4" name="PlaceHolder 3"/>
          <p:cNvSpPr>
            <a:spLocks noGrp="1"/>
          </p:cNvSpPr>
          <p:nvPr>
            <p:ph type="dt" idx="9"/>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3">
    <p:spTree>
      <p:nvGrpSpPr>
        <p:cNvPr id="1" name=""/>
        <p:cNvGrpSpPr/>
        <p:nvPr/>
      </p:nvGrpSpPr>
      <p:grpSpPr>
        <a:xfrm>
          <a:off x="0" y="0"/>
          <a:ext cx="0" cy="0"/>
          <a:chOff x="0" y="0"/>
          <a:chExt cx="0" cy="0"/>
        </a:xfrm>
      </p:grpSpPr>
      <p:sp>
        <p:nvSpPr>
          <p:cNvPr id="26" name="PlaceHolder 1"/>
          <p:cNvSpPr>
            <a:spLocks noGrp="1"/>
          </p:cNvSpPr>
          <p:nvPr>
            <p:ph type="title"/>
          </p:nvPr>
        </p:nvSpPr>
        <p:spPr>
          <a:xfrm>
            <a:off x="503640" y="226080"/>
            <a:ext cx="9066960" cy="9421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C4C8C6D1-0363-4539-8030-9B8FA2D5FA65}" type="slidenum">
              <a:t>&lt;#&gt;</a:t>
            </a:fld>
          </a:p>
        </p:txBody>
      </p:sp>
      <p:sp>
        <p:nvSpPr>
          <p:cNvPr id="7" name="PlaceHolder 6"/>
          <p:cNvSpPr>
            <a:spLocks noGrp="1"/>
          </p:cNvSpPr>
          <p:nvPr>
            <p:ph type="dt" idx="12"/>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4">
    <p:spTree>
      <p:nvGrpSpPr>
        <p:cNvPr id="1" name=""/>
        <p:cNvGrpSpPr/>
        <p:nvPr/>
      </p:nvGrpSpPr>
      <p:grpSpPr>
        <a:xfrm>
          <a:off x="0" y="0"/>
          <a:ext cx="0" cy="0"/>
          <a:chOff x="0" y="0"/>
          <a:chExt cx="0" cy="0"/>
        </a:xfrm>
      </p:grpSpPr>
      <p:sp>
        <p:nvSpPr>
          <p:cNvPr id="34" name="PlaceHolder 1"/>
          <p:cNvSpPr>
            <a:spLocks noGrp="1"/>
          </p:cNvSpPr>
          <p:nvPr>
            <p:ph type="title"/>
          </p:nvPr>
        </p:nvSpPr>
        <p:spPr>
          <a:xfrm>
            <a:off x="503640" y="226080"/>
            <a:ext cx="9066960" cy="9421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5"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55B7F38B-1CE5-4273-8199-215B8DC39C44}" type="slidenum">
              <a:t>&lt;#&gt;</a:t>
            </a:fld>
          </a:p>
        </p:txBody>
      </p:sp>
      <p:sp>
        <p:nvSpPr>
          <p:cNvPr id="6" name="PlaceHolder 5"/>
          <p:cNvSpPr>
            <a:spLocks noGrp="1"/>
          </p:cNvSpPr>
          <p:nvPr>
            <p:ph type="dt" idx="15"/>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3640" y="226080"/>
            <a:ext cx="9066960" cy="94212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 name="PlaceHolder 2"/>
          <p:cNvSpPr>
            <a:spLocks noGrp="1"/>
          </p:cNvSpPr>
          <p:nvPr>
            <p:ph type="ftr" idx="1"/>
          </p:nvPr>
        </p:nvSpPr>
        <p:spPr>
          <a:xfrm>
            <a:off x="3447000" y="5164920"/>
            <a:ext cx="3190680" cy="38628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 name="PlaceHolder 3"/>
          <p:cNvSpPr>
            <a:spLocks noGrp="1"/>
          </p:cNvSpPr>
          <p:nvPr>
            <p:ph type="sldNum" idx="2"/>
          </p:nvPr>
        </p:nvSpPr>
        <p:spPr>
          <a:xfrm>
            <a:off x="7226640" y="5164920"/>
            <a:ext cx="2343960" cy="38628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Times New Roman"/>
              </a:defRPr>
            </a:lvl1pPr>
          </a:lstStyle>
          <a:p>
            <a:pPr indent="0" algn="r">
              <a:lnSpc>
                <a:spcPct val="100000"/>
              </a:lnSpc>
              <a:buNone/>
              <a:tabLst>
                <a:tab algn="l" pos="0"/>
              </a:tabLst>
            </a:pPr>
            <a:fld id="{DC7DC5B7-42B2-40D0-A91D-939EB484F848}"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
        <p:nvSpPr>
          <p:cNvPr id="3" name="PlaceHolder 4"/>
          <p:cNvSpPr>
            <a:spLocks noGrp="1"/>
          </p:cNvSpPr>
          <p:nvPr>
            <p:ph type="dt" idx="3"/>
          </p:nvPr>
        </p:nvSpPr>
        <p:spPr>
          <a:xfrm>
            <a:off x="503640" y="5164920"/>
            <a:ext cx="2343960" cy="38628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 name="PlaceHolder 1"/>
          <p:cNvSpPr>
            <a:spLocks noGrp="1"/>
          </p:cNvSpPr>
          <p:nvPr>
            <p:ph type="title"/>
          </p:nvPr>
        </p:nvSpPr>
        <p:spPr>
          <a:xfrm>
            <a:off x="503640" y="226080"/>
            <a:ext cx="9066960" cy="94212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a:t>
            </a:r>
            <a:r>
              <a:rPr b="0" lang="en-IN" sz="1800" spc="-1" strike="noStrike">
                <a:solidFill>
                  <a:srgbClr val="000000"/>
                </a:solidFill>
                <a:latin typeface="Arial"/>
              </a:rPr>
              <a:t>format</a:t>
            </a:r>
            <a:endParaRPr b="0" lang="en-IN" sz="1800" spc="-1" strike="noStrike">
              <a:solidFill>
                <a:srgbClr val="000000"/>
              </a:solidFill>
              <a:latin typeface="Arial"/>
            </a:endParaRPr>
          </a:p>
        </p:txBody>
      </p:sp>
      <p:sp>
        <p:nvSpPr>
          <p:cNvPr id="7" name="PlaceHolder 2"/>
          <p:cNvSpPr>
            <a:spLocks noGrp="1"/>
          </p:cNvSpPr>
          <p:nvPr>
            <p:ph type="body"/>
          </p:nvPr>
        </p:nvSpPr>
        <p:spPr>
          <a:xfrm>
            <a:off x="504000" y="1326600"/>
            <a:ext cx="442656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8" name="PlaceHolder 3"/>
          <p:cNvSpPr>
            <a:spLocks noGrp="1"/>
          </p:cNvSpPr>
          <p:nvPr>
            <p:ph type="body"/>
          </p:nvPr>
        </p:nvSpPr>
        <p:spPr>
          <a:xfrm>
            <a:off x="5152680" y="1326600"/>
            <a:ext cx="442656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a:t>
            </a:r>
            <a:r>
              <a:rPr b="0" lang="en-IN" sz="1800" spc="-1" strike="noStrike">
                <a:solidFill>
                  <a:srgbClr val="000000"/>
                </a:solidFill>
                <a:latin typeface="Arial"/>
              </a:rPr>
              <a:t>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a:t>
            </a:r>
            <a:r>
              <a:rPr b="0" lang="en-IN" sz="1800" spc="-1" strike="noStrike">
                <a:solidFill>
                  <a:srgbClr val="000000"/>
                </a:solidFill>
                <a:latin typeface="Arial"/>
              </a:rPr>
              <a:t>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a:t>
            </a:r>
            <a:r>
              <a:rPr b="0" lang="en-IN" sz="1800" spc="-1" strike="noStrike">
                <a:solidFill>
                  <a:srgbClr val="000000"/>
                </a:solidFill>
                <a:latin typeface="Arial"/>
              </a:rPr>
              <a:t>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a:t>
            </a:r>
            <a:r>
              <a:rPr b="0" lang="en-IN" sz="1800" spc="-1" strike="noStrike">
                <a:solidFill>
                  <a:srgbClr val="000000"/>
                </a:solidFill>
                <a:latin typeface="Arial"/>
              </a:rPr>
              <a:t>Outline </a:t>
            </a:r>
            <a:r>
              <a:rPr b="0" lang="en-IN" sz="1800" spc="-1" strike="noStrike">
                <a:solidFill>
                  <a:srgbClr val="000000"/>
                </a:solidFill>
                <a:latin typeface="Arial"/>
              </a:rPr>
              <a:t>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a:t>
            </a:r>
            <a:r>
              <a:rPr b="0" lang="en-IN" sz="1800" spc="-1" strike="noStrike">
                <a:solidFill>
                  <a:srgbClr val="000000"/>
                </a:solidFill>
                <a:latin typeface="Arial"/>
              </a:rPr>
              <a:t>Outlin</a:t>
            </a:r>
            <a:r>
              <a:rPr b="0" lang="en-IN" sz="1800" spc="-1" strike="noStrike">
                <a:solidFill>
                  <a:srgbClr val="000000"/>
                </a:solidFill>
                <a:latin typeface="Arial"/>
              </a:rPr>
              <a:t>e </a:t>
            </a:r>
            <a:r>
              <a:rPr b="0" lang="en-IN" sz="1800" spc="-1" strike="noStrike">
                <a:solidFill>
                  <a:srgbClr val="000000"/>
                </a:solidFill>
                <a:latin typeface="Arial"/>
              </a:rPr>
              <a:t>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a:t>
            </a:r>
            <a:r>
              <a:rPr b="0" lang="en-IN" sz="1800" spc="-1" strike="noStrike">
                <a:solidFill>
                  <a:srgbClr val="000000"/>
                </a:solidFill>
                <a:latin typeface="Arial"/>
              </a:rPr>
              <a:t>xt</a:t>
            </a:r>
            <a:r>
              <a:rPr b="0" lang="en-IN" sz="1800" spc="-1" strike="noStrike">
                <a:solidFill>
                  <a:srgbClr val="000000"/>
                </a:solidFill>
                <a:latin typeface="Arial"/>
              </a:rPr>
              <a:t>h </a:t>
            </a:r>
            <a:r>
              <a:rPr b="0" lang="en-IN" sz="1800" spc="-1" strike="noStrike">
                <a:solidFill>
                  <a:srgbClr val="000000"/>
                </a:solidFill>
                <a:latin typeface="Arial"/>
              </a:rPr>
              <a:t>O</a:t>
            </a:r>
            <a:r>
              <a:rPr b="0" lang="en-IN" sz="1800" spc="-1" strike="noStrike">
                <a:solidFill>
                  <a:srgbClr val="000000"/>
                </a:solidFill>
                <a:latin typeface="Arial"/>
              </a:rPr>
              <a:t>utl</a:t>
            </a:r>
            <a:r>
              <a:rPr b="0" lang="en-IN" sz="1800" spc="-1" strike="noStrike">
                <a:solidFill>
                  <a:srgbClr val="000000"/>
                </a:solidFill>
                <a:latin typeface="Arial"/>
              </a:rPr>
              <a:t>in</a:t>
            </a:r>
            <a:r>
              <a:rPr b="0" lang="en-IN" sz="1800" spc="-1" strike="noStrike">
                <a:solidFill>
                  <a:srgbClr val="000000"/>
                </a:solidFill>
                <a:latin typeface="Arial"/>
              </a:rPr>
              <a:t>e </a:t>
            </a:r>
            <a:r>
              <a:rPr b="0" lang="en-IN" sz="1800" spc="-1" strike="noStrike">
                <a:solidFill>
                  <a:srgbClr val="000000"/>
                </a:solidFill>
                <a:latin typeface="Arial"/>
              </a:rPr>
              <a:t>Le</a:t>
            </a:r>
            <a:r>
              <a:rPr b="0" lang="en-IN" sz="1800" spc="-1" strike="noStrike">
                <a:solidFill>
                  <a:srgbClr val="000000"/>
                </a:solidFill>
                <a:latin typeface="Arial"/>
              </a:rPr>
              <a:t>ve</a:t>
            </a:r>
            <a:r>
              <a:rPr b="0" lang="en-IN" sz="1800" spc="-1" strike="noStrike">
                <a:solidFill>
                  <a:srgbClr val="000000"/>
                </a:solidFill>
                <a:latin typeface="Arial"/>
              </a:rPr>
              <a:t>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a:t>
            </a:r>
            <a:r>
              <a:rPr b="0" lang="en-IN" sz="1800" spc="-1" strike="noStrike">
                <a:solidFill>
                  <a:srgbClr val="000000"/>
                </a:solidFill>
                <a:latin typeface="Arial"/>
              </a:rPr>
              <a:t>e</a:t>
            </a:r>
            <a:r>
              <a:rPr b="0" lang="en-IN" sz="1800" spc="-1" strike="noStrike">
                <a:solidFill>
                  <a:srgbClr val="000000"/>
                </a:solidFill>
                <a:latin typeface="Arial"/>
              </a:rPr>
              <a:t>v</a:t>
            </a:r>
            <a:r>
              <a:rPr b="0" lang="en-IN" sz="1800" spc="-1" strike="noStrike">
                <a:solidFill>
                  <a:srgbClr val="000000"/>
                </a:solidFill>
                <a:latin typeface="Arial"/>
              </a:rPr>
              <a:t>e</a:t>
            </a:r>
            <a:r>
              <a:rPr b="0" lang="en-IN" sz="1800" spc="-1" strike="noStrike">
                <a:solidFill>
                  <a:srgbClr val="000000"/>
                </a:solidFill>
                <a:latin typeface="Arial"/>
              </a:rPr>
              <a:t>n</a:t>
            </a:r>
            <a:r>
              <a:rPr b="0" lang="en-IN" sz="1800" spc="-1" strike="noStrike">
                <a:solidFill>
                  <a:srgbClr val="000000"/>
                </a:solidFill>
                <a:latin typeface="Arial"/>
              </a:rPr>
              <a:t>t</a:t>
            </a:r>
            <a:r>
              <a:rPr b="0" lang="en-IN" sz="1800" spc="-1" strike="noStrike">
                <a:solidFill>
                  <a:srgbClr val="000000"/>
                </a:solidFill>
                <a:latin typeface="Arial"/>
              </a:rPr>
              <a:t>h</a:t>
            </a:r>
            <a:r>
              <a:rPr b="0" lang="en-IN" sz="1800" spc="-1" strike="noStrike">
                <a:solidFill>
                  <a:srgbClr val="000000"/>
                </a:solidFill>
                <a:latin typeface="Arial"/>
              </a:rPr>
              <a:t> </a:t>
            </a:r>
            <a:r>
              <a:rPr b="0" lang="en-IN" sz="1800" spc="-1" strike="noStrike">
                <a:solidFill>
                  <a:srgbClr val="000000"/>
                </a:solidFill>
                <a:latin typeface="Arial"/>
              </a:rPr>
              <a:t>O</a:t>
            </a:r>
            <a:r>
              <a:rPr b="0" lang="en-IN" sz="1800" spc="-1" strike="noStrike">
                <a:solidFill>
                  <a:srgbClr val="000000"/>
                </a:solidFill>
                <a:latin typeface="Arial"/>
              </a:rPr>
              <a:t>u</a:t>
            </a:r>
            <a:r>
              <a:rPr b="0" lang="en-IN" sz="1800" spc="-1" strike="noStrike">
                <a:solidFill>
                  <a:srgbClr val="000000"/>
                </a:solidFill>
                <a:latin typeface="Arial"/>
              </a:rPr>
              <a:t>t</a:t>
            </a:r>
            <a:r>
              <a:rPr b="0" lang="en-IN" sz="1800" spc="-1" strike="noStrike">
                <a:solidFill>
                  <a:srgbClr val="000000"/>
                </a:solidFill>
                <a:latin typeface="Arial"/>
              </a:rPr>
              <a:t>l</a:t>
            </a:r>
            <a:r>
              <a:rPr b="0" lang="en-IN" sz="1800" spc="-1" strike="noStrike">
                <a:solidFill>
                  <a:srgbClr val="000000"/>
                </a:solidFill>
                <a:latin typeface="Arial"/>
              </a:rPr>
              <a:t>i</a:t>
            </a:r>
            <a:r>
              <a:rPr b="0" lang="en-IN" sz="1800" spc="-1" strike="noStrike">
                <a:solidFill>
                  <a:srgbClr val="000000"/>
                </a:solidFill>
                <a:latin typeface="Arial"/>
              </a:rPr>
              <a:t>n</a:t>
            </a:r>
            <a:r>
              <a:rPr b="0" lang="en-IN" sz="1800" spc="-1" strike="noStrike">
                <a:solidFill>
                  <a:srgbClr val="000000"/>
                </a:solidFill>
                <a:latin typeface="Arial"/>
              </a:rPr>
              <a:t>e</a:t>
            </a:r>
            <a:r>
              <a:rPr b="0" lang="en-IN" sz="1800" spc="-1" strike="noStrike">
                <a:solidFill>
                  <a:srgbClr val="000000"/>
                </a:solidFill>
                <a:latin typeface="Arial"/>
              </a:rPr>
              <a:t> </a:t>
            </a:r>
            <a:r>
              <a:rPr b="0" lang="en-IN" sz="1800" spc="-1" strike="noStrike">
                <a:solidFill>
                  <a:srgbClr val="000000"/>
                </a:solidFill>
                <a:latin typeface="Arial"/>
              </a:rPr>
              <a:t>L</a:t>
            </a:r>
            <a:r>
              <a:rPr b="0" lang="en-IN" sz="1800" spc="-1" strike="noStrike">
                <a:solidFill>
                  <a:srgbClr val="000000"/>
                </a:solidFill>
                <a:latin typeface="Arial"/>
              </a:rPr>
              <a:t>e</a:t>
            </a:r>
            <a:r>
              <a:rPr b="0" lang="en-IN" sz="1800" spc="-1" strike="noStrike">
                <a:solidFill>
                  <a:srgbClr val="000000"/>
                </a:solidFill>
                <a:latin typeface="Arial"/>
              </a:rPr>
              <a:t>v</a:t>
            </a:r>
            <a:r>
              <a:rPr b="0" lang="en-IN" sz="1800" spc="-1" strike="noStrike">
                <a:solidFill>
                  <a:srgbClr val="000000"/>
                </a:solidFill>
                <a:latin typeface="Arial"/>
              </a:rPr>
              <a:t>e</a:t>
            </a:r>
            <a:r>
              <a:rPr b="0" lang="en-IN" sz="1800" spc="-1" strike="noStrike">
                <a:solidFill>
                  <a:srgbClr val="000000"/>
                </a:solidFill>
                <a:latin typeface="Arial"/>
              </a:rPr>
              <a:t>l</a:t>
            </a:r>
            <a:endParaRPr b="0" lang="en-IN" sz="1800" spc="-1" strike="noStrike">
              <a:solidFill>
                <a:srgbClr val="000000"/>
              </a:solidFill>
              <a:latin typeface="Arial"/>
            </a:endParaRPr>
          </a:p>
        </p:txBody>
      </p:sp>
      <p:sp>
        <p:nvSpPr>
          <p:cNvPr id="9" name="PlaceHolder 4"/>
          <p:cNvSpPr>
            <a:spLocks noGrp="1"/>
          </p:cNvSpPr>
          <p:nvPr>
            <p:ph type="ftr" idx="4"/>
          </p:nvPr>
        </p:nvSpPr>
        <p:spPr>
          <a:xfrm>
            <a:off x="3447000" y="5164920"/>
            <a:ext cx="3190680" cy="38628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0" name="PlaceHolder 5"/>
          <p:cNvSpPr>
            <a:spLocks noGrp="1"/>
          </p:cNvSpPr>
          <p:nvPr>
            <p:ph type="sldNum" idx="5"/>
          </p:nvPr>
        </p:nvSpPr>
        <p:spPr>
          <a:xfrm>
            <a:off x="7226640" y="5164920"/>
            <a:ext cx="2343960" cy="38628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Times New Roman"/>
              </a:defRPr>
            </a:lvl1pPr>
          </a:lstStyle>
          <a:p>
            <a:pPr indent="0" algn="r">
              <a:lnSpc>
                <a:spcPct val="100000"/>
              </a:lnSpc>
              <a:buNone/>
              <a:tabLst>
                <a:tab algn="l" pos="0"/>
              </a:tabLst>
            </a:pPr>
            <a:fld id="{C5B88FBB-0A60-4DE7-8EE8-590B32A5A7A2}"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
        <p:nvSpPr>
          <p:cNvPr id="11" name="PlaceHolder 6"/>
          <p:cNvSpPr>
            <a:spLocks noGrp="1"/>
          </p:cNvSpPr>
          <p:nvPr>
            <p:ph type="dt" idx="6"/>
          </p:nvPr>
        </p:nvSpPr>
        <p:spPr>
          <a:xfrm>
            <a:off x="503640" y="5164920"/>
            <a:ext cx="2343960" cy="38628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 name="PlaceHolder 1"/>
          <p:cNvSpPr>
            <a:spLocks noGrp="1"/>
          </p:cNvSpPr>
          <p:nvPr>
            <p:ph type="ftr" idx="7"/>
          </p:nvPr>
        </p:nvSpPr>
        <p:spPr>
          <a:xfrm>
            <a:off x="3447000" y="5164920"/>
            <a:ext cx="3190680" cy="38628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6" name="PlaceHolder 2"/>
          <p:cNvSpPr>
            <a:spLocks noGrp="1"/>
          </p:cNvSpPr>
          <p:nvPr>
            <p:ph type="sldNum" idx="8"/>
          </p:nvPr>
        </p:nvSpPr>
        <p:spPr>
          <a:xfrm>
            <a:off x="7226640" y="5164920"/>
            <a:ext cx="2343960" cy="38628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Times New Roman"/>
              </a:defRPr>
            </a:lvl1pPr>
          </a:lstStyle>
          <a:p>
            <a:pPr indent="0" algn="r">
              <a:lnSpc>
                <a:spcPct val="100000"/>
              </a:lnSpc>
              <a:buNone/>
              <a:tabLst>
                <a:tab algn="l" pos="0"/>
              </a:tabLst>
            </a:pPr>
            <a:fld id="{8539BCD6-72F4-4315-97D9-220F70236D09}"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
        <p:nvSpPr>
          <p:cNvPr id="17" name="PlaceHolder 3"/>
          <p:cNvSpPr>
            <a:spLocks noGrp="1"/>
          </p:cNvSpPr>
          <p:nvPr>
            <p:ph type="dt" idx="9"/>
          </p:nvPr>
        </p:nvSpPr>
        <p:spPr>
          <a:xfrm>
            <a:off x="503640" y="5164920"/>
            <a:ext cx="2343960" cy="38628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18"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19"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 name="PlaceHolder 1"/>
          <p:cNvSpPr>
            <a:spLocks noGrp="1"/>
          </p:cNvSpPr>
          <p:nvPr>
            <p:ph type="title"/>
          </p:nvPr>
        </p:nvSpPr>
        <p:spPr>
          <a:xfrm>
            <a:off x="503640" y="226080"/>
            <a:ext cx="9066960" cy="94212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1" name="PlaceHolder 2"/>
          <p:cNvSpPr>
            <a:spLocks noGrp="1"/>
          </p:cNvSpPr>
          <p:nvPr>
            <p:ph type="body"/>
          </p:nvPr>
        </p:nvSpPr>
        <p:spPr>
          <a:xfrm>
            <a:off x="504000" y="1326600"/>
            <a:ext cx="442656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2" name="PlaceHolder 3"/>
          <p:cNvSpPr>
            <a:spLocks noGrp="1"/>
          </p:cNvSpPr>
          <p:nvPr>
            <p:ph type="body"/>
          </p:nvPr>
        </p:nvSpPr>
        <p:spPr>
          <a:xfrm>
            <a:off x="5152680" y="1326600"/>
            <a:ext cx="442656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3" name="PlaceHolder 4"/>
          <p:cNvSpPr>
            <a:spLocks noGrp="1"/>
          </p:cNvSpPr>
          <p:nvPr>
            <p:ph type="ftr" idx="10"/>
          </p:nvPr>
        </p:nvSpPr>
        <p:spPr>
          <a:xfrm>
            <a:off x="3447000" y="5164920"/>
            <a:ext cx="3190680" cy="38628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4" name="PlaceHolder 5"/>
          <p:cNvSpPr>
            <a:spLocks noGrp="1"/>
          </p:cNvSpPr>
          <p:nvPr>
            <p:ph type="sldNum" idx="11"/>
          </p:nvPr>
        </p:nvSpPr>
        <p:spPr>
          <a:xfrm>
            <a:off x="7226640" y="5164920"/>
            <a:ext cx="2343960" cy="38628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Times New Roman"/>
              </a:defRPr>
            </a:lvl1pPr>
          </a:lstStyle>
          <a:p>
            <a:pPr indent="0" algn="r">
              <a:lnSpc>
                <a:spcPct val="100000"/>
              </a:lnSpc>
              <a:buNone/>
              <a:tabLst>
                <a:tab algn="l" pos="0"/>
              </a:tabLst>
            </a:pPr>
            <a:fld id="{D268B9F7-FE2B-4742-858C-807181DD215D}"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
        <p:nvSpPr>
          <p:cNvPr id="25" name="PlaceHolder 6"/>
          <p:cNvSpPr>
            <a:spLocks noGrp="1"/>
          </p:cNvSpPr>
          <p:nvPr>
            <p:ph type="dt" idx="12"/>
          </p:nvPr>
        </p:nvSpPr>
        <p:spPr>
          <a:xfrm>
            <a:off x="503640" y="5164920"/>
            <a:ext cx="2343960" cy="38628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 name="PlaceHolder 1"/>
          <p:cNvSpPr>
            <a:spLocks noGrp="1"/>
          </p:cNvSpPr>
          <p:nvPr>
            <p:ph type="title"/>
          </p:nvPr>
        </p:nvSpPr>
        <p:spPr>
          <a:xfrm>
            <a:off x="503640" y="226080"/>
            <a:ext cx="9066960" cy="94212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a:t>
            </a:r>
            <a:r>
              <a:rPr b="0" lang="en-IN" sz="1800" spc="-1" strike="noStrike">
                <a:solidFill>
                  <a:srgbClr val="000000"/>
                </a:solidFill>
                <a:latin typeface="Arial"/>
              </a:rPr>
              <a:t>format</a:t>
            </a:r>
            <a:endParaRPr b="0" lang="en-IN" sz="1800" spc="-1" strike="noStrike">
              <a:solidFill>
                <a:srgbClr val="000000"/>
              </a:solidFill>
              <a:latin typeface="Arial"/>
            </a:endParaRPr>
          </a:p>
        </p:txBody>
      </p:sp>
      <p:sp>
        <p:nvSpPr>
          <p:cNvPr id="30" name="PlaceHolder 2"/>
          <p:cNvSpPr>
            <a:spLocks noGrp="1"/>
          </p:cNvSpPr>
          <p:nvPr>
            <p:ph type="ftr" idx="13"/>
          </p:nvPr>
        </p:nvSpPr>
        <p:spPr>
          <a:xfrm>
            <a:off x="3447000" y="5164920"/>
            <a:ext cx="3190680" cy="38628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1" name="PlaceHolder 3"/>
          <p:cNvSpPr>
            <a:spLocks noGrp="1"/>
          </p:cNvSpPr>
          <p:nvPr>
            <p:ph type="sldNum" idx="14"/>
          </p:nvPr>
        </p:nvSpPr>
        <p:spPr>
          <a:xfrm>
            <a:off x="7226640" y="5164920"/>
            <a:ext cx="2343960" cy="38628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Times New Roman"/>
              </a:defRPr>
            </a:lvl1pPr>
          </a:lstStyle>
          <a:p>
            <a:pPr indent="0" algn="r">
              <a:lnSpc>
                <a:spcPct val="100000"/>
              </a:lnSpc>
              <a:buNone/>
              <a:tabLst>
                <a:tab algn="l" pos="0"/>
              </a:tabLst>
            </a:pPr>
            <a:fld id="{8E11AE1A-2029-4661-8B16-C390EFA8483F}"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
        <p:nvSpPr>
          <p:cNvPr id="32" name="PlaceHolder 4"/>
          <p:cNvSpPr>
            <a:spLocks noGrp="1"/>
          </p:cNvSpPr>
          <p:nvPr>
            <p:ph type="dt" idx="15"/>
          </p:nvPr>
        </p:nvSpPr>
        <p:spPr>
          <a:xfrm>
            <a:off x="503640" y="5164920"/>
            <a:ext cx="2343960" cy="38628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33"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3.png"/><Relationship Id="rId6" Type="http://schemas.openxmlformats.org/officeDocument/2006/relationships/image" Target="../media/image12.png"/><Relationship Id="rId7" Type="http://schemas.openxmlformats.org/officeDocument/2006/relationships/image" Target="../media/image12.png"/><Relationship Id="rId8" Type="http://schemas.openxmlformats.org/officeDocument/2006/relationships/image" Target="../media/image14.png"/><Relationship Id="rId9" Type="http://schemas.openxmlformats.org/officeDocument/2006/relationships/image" Target="../media/image14.png"/><Relationship Id="rId10"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3.png"/><Relationship Id="rId6" Type="http://schemas.openxmlformats.org/officeDocument/2006/relationships/image" Target="../media/image12.png"/><Relationship Id="rId7" Type="http://schemas.openxmlformats.org/officeDocument/2006/relationships/image" Target="../media/image12.png"/><Relationship Id="rId8" Type="http://schemas.openxmlformats.org/officeDocument/2006/relationships/image" Target="../media/image14.png"/><Relationship Id="rId9" Type="http://schemas.openxmlformats.org/officeDocument/2006/relationships/image" Target="../media/image14.png"/><Relationship Id="rId10"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3.png"/><Relationship Id="rId6" Type="http://schemas.openxmlformats.org/officeDocument/2006/relationships/image" Target="../media/image12.png"/><Relationship Id="rId7" Type="http://schemas.openxmlformats.org/officeDocument/2006/relationships/image" Target="../media/image12.png"/><Relationship Id="rId8" Type="http://schemas.openxmlformats.org/officeDocument/2006/relationships/image" Target="../media/image14.png"/><Relationship Id="rId9" Type="http://schemas.openxmlformats.org/officeDocument/2006/relationships/image" Target="../media/image14.png"/><Relationship Id="rId10"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2.png"/><Relationship Id="rId3" Type="http://schemas.openxmlformats.org/officeDocument/2006/relationships/image" Target="../media/image2.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0" y="1738440"/>
            <a:ext cx="10075680" cy="1243080"/>
          </a:xfrm>
          <a:prstGeom prst="rect">
            <a:avLst/>
          </a:prstGeom>
          <a:noFill/>
          <a:ln w="0">
            <a:noFill/>
          </a:ln>
        </p:spPr>
        <p:txBody>
          <a:bodyPr lIns="0" rIns="0" tIns="0" bIns="0" anchor="ctr">
            <a:noAutofit/>
          </a:bodyPr>
          <a:p>
            <a:pPr indent="0" algn="ctr">
              <a:lnSpc>
                <a:spcPct val="100000"/>
              </a:lnSpc>
              <a:buNone/>
              <a:tabLst>
                <a:tab algn="l" pos="0"/>
              </a:tabLst>
            </a:pPr>
            <a:r>
              <a:rPr b="0" lang="en-IN" sz="3600" spc="-1" strike="noStrike">
                <a:solidFill>
                  <a:srgbClr val="ffffff"/>
                </a:solidFill>
                <a:latin typeface="roboto"/>
              </a:rPr>
              <a:t>Customer Segmentation Analysis for Insurance Portfolio Optimization</a:t>
            </a:r>
            <a:endParaRPr b="0" lang="en-IN" sz="3600" spc="-1" strike="noStrike">
              <a:solidFill>
                <a:srgbClr val="ffffff"/>
              </a:solidFill>
              <a:latin typeface="Arial"/>
            </a:endParaRPr>
          </a:p>
        </p:txBody>
      </p:sp>
      <p:sp>
        <p:nvSpPr>
          <p:cNvPr id="37" name="PlaceHolder 2"/>
          <p:cNvSpPr>
            <a:spLocks noGrp="1"/>
          </p:cNvSpPr>
          <p:nvPr>
            <p:ph type="subTitle"/>
          </p:nvPr>
        </p:nvSpPr>
        <p:spPr>
          <a:xfrm>
            <a:off x="0" y="2879640"/>
            <a:ext cx="10075680" cy="1255680"/>
          </a:xfrm>
          <a:prstGeom prst="rect">
            <a:avLst/>
          </a:prstGeom>
          <a:noFill/>
          <a:ln w="0">
            <a:noFill/>
          </a:ln>
        </p:spPr>
        <p:txBody>
          <a:bodyPr lIns="0" rIns="0" tIns="0" bIns="0" anchor="ctr">
            <a:noAutofit/>
          </a:bodyPr>
          <a:p>
            <a:pPr indent="0" algn="ctr">
              <a:lnSpc>
                <a:spcPct val="100000"/>
              </a:lnSpc>
              <a:buNone/>
              <a:tabLst>
                <a:tab algn="l" pos="0"/>
              </a:tabLst>
            </a:pPr>
            <a:r>
              <a:rPr b="0" lang="en-IN" sz="2800" spc="-1" strike="noStrike">
                <a:solidFill>
                  <a:srgbClr val="ffffff"/>
                </a:solidFill>
                <a:latin typeface="Arial"/>
              </a:rPr>
              <a:t>Optimizing Insurance Offerings Through Data-Driven Insights</a:t>
            </a:r>
            <a:endParaRPr b="0" lang="en-IN" sz="2800" spc="-1" strike="noStrike">
              <a:solidFill>
                <a:srgbClr val="ffffff"/>
              </a:solidFill>
              <a:latin typeface="Arial"/>
            </a:endParaRPr>
          </a:p>
        </p:txBody>
      </p:sp>
      <p:sp>
        <p:nvSpPr>
          <p:cNvPr id="38" name=""/>
          <p:cNvSpPr/>
          <p:nvPr/>
        </p:nvSpPr>
        <p:spPr>
          <a:xfrm>
            <a:off x="1979280" y="3060000"/>
            <a:ext cx="5935680" cy="360"/>
          </a:xfrm>
          <a:custGeom>
            <a:avLst/>
            <a:gdLst>
              <a:gd name="textAreaLeft" fmla="*/ 0 w 5935680"/>
              <a:gd name="textAreaRight" fmla="*/ 5940000 w 5935680"/>
              <a:gd name="textAreaTop" fmla="*/ 0 h 360"/>
              <a:gd name="textAreaBottom" fmla="*/ 1474560 h 360"/>
            </a:gdLst>
            <a:ahLst/>
            <a:rect l="textAreaLeft" t="textAreaTop" r="textAreaRight" b="textAreaBottom"/>
            <a:pathLst>
              <a:path fill="none" w="16500" h="0">
                <a:moveTo>
                  <a:pt x="0" y="0"/>
                </a:moveTo>
                <a:cubicBezTo>
                  <a:pt x="5500" y="0"/>
                  <a:pt x="11000" y="0"/>
                  <a:pt x="16500" y="0"/>
                </a:cubicBezTo>
              </a:path>
            </a:pathLst>
          </a:custGeom>
          <a:noFill/>
          <a:ln w="36000">
            <a:solidFill>
              <a:srgbClr val="3465a4"/>
            </a:solidFill>
            <a:round/>
            <a:headEnd len="med" type="triangle" w="med"/>
            <a:tailEnd len="med" type="triangle" w="med"/>
          </a:ln>
        </p:spPr>
        <p:style>
          <a:lnRef idx="0"/>
          <a:fillRef idx="0"/>
          <a:effectRef idx="0"/>
          <a:fontRef idx="minor"/>
        </p:style>
        <p:txBody>
          <a:bodyPr lIns="108000" rIns="108000" tIns="-63000" bIns="-63000" anchor="ctr">
            <a:noAutofit/>
          </a:bodyPr>
          <a:p>
            <a:pPr>
              <a:lnSpc>
                <a:spcPct val="100000"/>
              </a:lnSpc>
            </a:pPr>
            <a:endParaRPr b="0" lang="en-IN" sz="1800" spc="-1" strike="noStrike">
              <a:solidFill>
                <a:srgbClr val="000000"/>
              </a:solidFill>
              <a:latin typeface="Arial"/>
              <a:ea typeface="DejaVu Sans"/>
            </a:endParaRPr>
          </a:p>
        </p:txBody>
      </p:sp>
    </p:spTree>
  </p:cSld>
  <p:transition spd="slow">
    <p:push dir="u"/>
  </p:transition>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afterEffect" fill="hold" presetClass="entr" presetID="2" presetSubtype="1">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 calcmode="lin" valueType="num">
                                      <p:cBhvr additive="repl">
                                        <p:cTn id="7"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nodeType="afterEffect" fill="hold" presetClass="entr" presetID="2" presetSubtype="4">
                                  <p:stCondLst>
                                    <p:cond delay="1000"/>
                                  </p:stCondLst>
                                  <p:childTnLst>
                                    <p:set>
                                      <p:cBhvr>
                                        <p:cTn id="11" dur="1" fill="hold">
                                          <p:stCondLst>
                                            <p:cond delay="0"/>
                                          </p:stCondLst>
                                        </p:cTn>
                                        <p:tgtEl>
                                          <p:spTgt spid="37">
                                            <p:txEl>
                                              <p:pRg st="0" end="0"/>
                                            </p:txEl>
                                          </p:spTgt>
                                        </p:tgtEl>
                                        <p:attrNameLst>
                                          <p:attrName>style.visibility</p:attrName>
                                        </p:attrNameLst>
                                      </p:cBhvr>
                                      <p:to>
                                        <p:strVal val="visible"/>
                                      </p:to>
                                    </p:set>
                                    <p:anim calcmode="lin" valueType="num">
                                      <p:cBhvr additive="repl">
                                        <p:cTn id="12"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repl">
                                        <p:cTn id="13" dur="500" fill="hold"/>
                                        <p:tgtEl>
                                          <p:spTgt spid="3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120" name="PlaceHolder 1"/>
          <p:cNvSpPr>
            <a:spLocks noGrp="1"/>
          </p:cNvSpPr>
          <p:nvPr>
            <p:ph type="title"/>
          </p:nvPr>
        </p:nvSpPr>
        <p:spPr>
          <a:xfrm>
            <a:off x="503640" y="46080"/>
            <a:ext cx="9066960" cy="942120"/>
          </a:xfrm>
          <a:prstGeom prst="rect">
            <a:avLst/>
          </a:prstGeom>
          <a:noFill/>
          <a:ln w="0">
            <a:noFill/>
          </a:ln>
        </p:spPr>
        <p:txBody>
          <a:bodyPr lIns="0" rIns="0" tIns="0" bIns="0" anchor="ctr">
            <a:noAutofit/>
          </a:bodyPr>
          <a:p>
            <a:pPr indent="0" algn="ctr">
              <a:lnSpc>
                <a:spcPct val="100000"/>
              </a:lnSpc>
              <a:buNone/>
              <a:tabLst>
                <a:tab algn="l" pos="0"/>
              </a:tabLst>
            </a:pPr>
            <a:r>
              <a:rPr b="0" lang="en-IN" sz="3600" spc="-1" strike="noStrike">
                <a:solidFill>
                  <a:srgbClr val="ffffff"/>
                </a:solidFill>
                <a:latin typeface="Roboto Condensed"/>
              </a:rPr>
              <a:t>Conclusion</a:t>
            </a:r>
            <a:endParaRPr b="0" lang="en-IN" sz="3600" spc="-1" strike="noStrike">
              <a:solidFill>
                <a:srgbClr val="ffffff"/>
              </a:solidFill>
              <a:latin typeface="Arial"/>
            </a:endParaRPr>
          </a:p>
        </p:txBody>
      </p:sp>
      <p:sp>
        <p:nvSpPr>
          <p:cNvPr id="121" name=""/>
          <p:cNvSpPr/>
          <p:nvPr/>
        </p:nvSpPr>
        <p:spPr>
          <a:xfrm>
            <a:off x="-3960" y="1127160"/>
            <a:ext cx="5219640" cy="488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2100" spc="-1" strike="noStrike">
                <a:solidFill>
                  <a:srgbClr val="ffffff"/>
                </a:solidFill>
                <a:latin typeface="RobotoMono Nerd Font Propo SmBd"/>
                <a:ea typeface="DejaVu Sans"/>
              </a:rPr>
              <a:t>Summary of Findings: </a:t>
            </a:r>
            <a:endParaRPr b="0" lang="en-IN" sz="2100" spc="-1" strike="noStrike">
              <a:solidFill>
                <a:srgbClr val="ffffff"/>
              </a:solidFill>
              <a:latin typeface="Arial"/>
            </a:endParaRPr>
          </a:p>
        </p:txBody>
      </p:sp>
      <p:sp>
        <p:nvSpPr>
          <p:cNvPr id="122" name=""/>
          <p:cNvSpPr/>
          <p:nvPr/>
        </p:nvSpPr>
        <p:spPr>
          <a:xfrm>
            <a:off x="72000" y="1677600"/>
            <a:ext cx="9895680" cy="840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500" spc="-1" strike="noStrike">
                <a:solidFill>
                  <a:srgbClr val="ffffff"/>
                </a:solidFill>
                <a:latin typeface="Roboto Condensed"/>
                <a:ea typeface="DejaVu Sans"/>
              </a:rPr>
              <a:t>	</a:t>
            </a:r>
            <a:r>
              <a:rPr b="0" lang="en-IN" sz="1500" spc="-1" strike="noStrike">
                <a:solidFill>
                  <a:srgbClr val="ffffff"/>
                </a:solidFill>
                <a:latin typeface="Roboto Condensed"/>
                <a:ea typeface="DejaVu Sans"/>
              </a:rPr>
              <a:t>	</a:t>
            </a:r>
            <a:r>
              <a:rPr b="0" lang="en-IN" sz="1500" spc="-1" strike="noStrike">
                <a:solidFill>
                  <a:srgbClr val="ffffff"/>
                </a:solidFill>
                <a:latin typeface="Roboto Condensed"/>
                <a:ea typeface="DejaVu Sans"/>
              </a:rPr>
              <a:t>Through the application of clustering algorithms, we have successfully segmented policyholders into two distinct groups with differing risk profiles and insurance needs. The insights derived from this analysis form the foundation for targeted marketing, personalized product offerings, and improved customer engagement strategies.</a:t>
            </a:r>
            <a:endParaRPr b="0" lang="en-IN" sz="1500" spc="-1" strike="noStrike">
              <a:solidFill>
                <a:srgbClr val="ffffff"/>
              </a:solidFill>
              <a:latin typeface="Arial"/>
            </a:endParaRPr>
          </a:p>
        </p:txBody>
      </p:sp>
      <p:sp>
        <p:nvSpPr>
          <p:cNvPr id="123" name=""/>
          <p:cNvSpPr/>
          <p:nvPr/>
        </p:nvSpPr>
        <p:spPr>
          <a:xfrm>
            <a:off x="0" y="2594880"/>
            <a:ext cx="5035680" cy="565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2100" spc="-1" strike="noStrike">
                <a:solidFill>
                  <a:srgbClr val="ffffff"/>
                </a:solidFill>
                <a:latin typeface="RobotoMono Nerd Font Propo SmBd"/>
                <a:ea typeface="DejaVu Sans"/>
              </a:rPr>
              <a:t>Business</a:t>
            </a:r>
            <a:r>
              <a:rPr b="0" lang="en-IN" sz="2100" spc="-1" strike="noStrike">
                <a:solidFill>
                  <a:srgbClr val="ffffff"/>
                </a:solidFill>
                <a:latin typeface="Arial"/>
                <a:ea typeface="DejaVu Sans"/>
              </a:rPr>
              <a:t> </a:t>
            </a:r>
            <a:r>
              <a:rPr b="0" lang="en-IN" sz="2100" spc="-1" strike="noStrike">
                <a:solidFill>
                  <a:srgbClr val="ffffff"/>
                </a:solidFill>
                <a:latin typeface="RobotoMono Nerd Font Propo SmBd"/>
                <a:ea typeface="DejaVu Sans"/>
              </a:rPr>
              <a:t>Impact</a:t>
            </a:r>
            <a:r>
              <a:rPr b="0" lang="en-IN" sz="2100" spc="-1" strike="noStrike">
                <a:solidFill>
                  <a:srgbClr val="ffffff"/>
                </a:solidFill>
                <a:latin typeface="Arial"/>
                <a:ea typeface="DejaVu Sans"/>
              </a:rPr>
              <a:t>: </a:t>
            </a:r>
            <a:endParaRPr b="0" lang="en-IN" sz="2100" spc="-1" strike="noStrike">
              <a:solidFill>
                <a:srgbClr val="ffffff"/>
              </a:solidFill>
              <a:latin typeface="Arial"/>
            </a:endParaRPr>
          </a:p>
        </p:txBody>
      </p:sp>
      <p:sp>
        <p:nvSpPr>
          <p:cNvPr id="124" name=""/>
          <p:cNvSpPr/>
          <p:nvPr/>
        </p:nvSpPr>
        <p:spPr>
          <a:xfrm>
            <a:off x="0" y="4483080"/>
            <a:ext cx="10033560" cy="100260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IN" sz="1500" spc="-1" strike="noStrike">
                <a:solidFill>
                  <a:srgbClr val="ffffff"/>
                </a:solidFill>
                <a:latin typeface="Roboto Condensed"/>
                <a:ea typeface="DejaVu Sans"/>
              </a:rPr>
              <a:t>	</a:t>
            </a:r>
            <a:r>
              <a:rPr b="0" lang="en-IN" sz="1500" spc="-1" strike="noStrike">
                <a:solidFill>
                  <a:srgbClr val="ffffff"/>
                </a:solidFill>
                <a:latin typeface="Roboto Condensed"/>
                <a:ea typeface="DejaVu Sans"/>
              </a:rPr>
              <a:t>	</a:t>
            </a:r>
            <a:r>
              <a:rPr b="0" lang="en-IN" sz="1500" spc="-1" strike="noStrike">
                <a:solidFill>
                  <a:srgbClr val="ffffff"/>
                </a:solidFill>
                <a:latin typeface="Roboto Condensed"/>
                <a:ea typeface="DejaVu Sans"/>
              </a:rPr>
              <a:t>As we move forward, we will continuously refine these customer segments by incorporating real-time data, exploring additional clustering algorithms, and expanding the analysis to new variables such as transaction histories and advanced behavioral metrics. Monitoring key performance indicators (KPIs) will allow us to adjust our strategies dynamically and maximize business impact.</a:t>
            </a:r>
            <a:endParaRPr b="0" lang="en-IN" sz="1500" spc="-1" strike="noStrike">
              <a:solidFill>
                <a:srgbClr val="ffffff"/>
              </a:solidFill>
              <a:latin typeface="Arial"/>
            </a:endParaRPr>
          </a:p>
        </p:txBody>
      </p:sp>
      <p:sp>
        <p:nvSpPr>
          <p:cNvPr id="125" name=""/>
          <p:cNvSpPr/>
          <p:nvPr/>
        </p:nvSpPr>
        <p:spPr>
          <a:xfrm>
            <a:off x="60480" y="3081600"/>
            <a:ext cx="10195200" cy="840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500" spc="-1" strike="noStrike">
                <a:solidFill>
                  <a:srgbClr val="ffffff"/>
                </a:solidFill>
                <a:latin typeface="Roboto Condensed"/>
                <a:ea typeface="DejaVu Sans"/>
              </a:rPr>
              <a:t>	</a:t>
            </a:r>
            <a:r>
              <a:rPr b="0" lang="en-IN" sz="1500" spc="-1" strike="noStrike">
                <a:solidFill>
                  <a:srgbClr val="ffffff"/>
                </a:solidFill>
                <a:latin typeface="Roboto Condensed"/>
                <a:ea typeface="DejaVu Sans"/>
              </a:rPr>
              <a:t>	</a:t>
            </a:r>
            <a:r>
              <a:rPr b="0" lang="en-IN" sz="1500" spc="-1" strike="noStrike">
                <a:solidFill>
                  <a:srgbClr val="ffffff"/>
                </a:solidFill>
                <a:latin typeface="Roboto Condensed"/>
                <a:ea typeface="DejaVu Sans"/>
              </a:rPr>
              <a:t>Implementing the strategies outlined in this presentation is expected to improve customer retention by tailoring product offerings to specific segments, optimize sales through cross-selling initiatives, and reduce risk by aligning coverage with customer behavior and preferences.</a:t>
            </a:r>
            <a:endParaRPr b="0" lang="en-IN" sz="1500" spc="-1" strike="noStrike">
              <a:solidFill>
                <a:srgbClr val="ffffff"/>
              </a:solidFill>
              <a:latin typeface="Arial"/>
            </a:endParaRPr>
          </a:p>
        </p:txBody>
      </p:sp>
      <p:sp>
        <p:nvSpPr>
          <p:cNvPr id="126" name=""/>
          <p:cNvSpPr/>
          <p:nvPr/>
        </p:nvSpPr>
        <p:spPr>
          <a:xfrm>
            <a:off x="0" y="3996000"/>
            <a:ext cx="3775680" cy="488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2100" spc="-1" strike="noStrike">
                <a:solidFill>
                  <a:srgbClr val="ffffff"/>
                </a:solidFill>
                <a:latin typeface="RobotoMono Nerd Font Propo SmBd"/>
                <a:ea typeface="DejaVu Sans"/>
              </a:rPr>
              <a:t>Next Steps: </a:t>
            </a:r>
            <a:endParaRPr b="0" lang="en-IN" sz="2100" spc="-1" strike="noStrike">
              <a:solidFill>
                <a:srgbClr val="ffffff"/>
              </a:solidFill>
              <a:latin typeface="Arial"/>
            </a:endParaRPr>
          </a:p>
        </p:txBody>
      </p:sp>
    </p:spTree>
  </p:cSld>
  <p:transition spd="slow">
    <p:push dir="u"/>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pic>
        <p:nvPicPr>
          <p:cNvPr id="127" name="" descr=""/>
          <p:cNvPicPr/>
          <p:nvPr/>
        </p:nvPicPr>
        <p:blipFill>
          <a:blip r:embed="rId1">
            <a:lum bright="70000" contrast="-70000"/>
          </a:blip>
          <a:stretch/>
        </p:blipFill>
        <p:spPr>
          <a:xfrm>
            <a:off x="1080000" y="1970640"/>
            <a:ext cx="1269360" cy="1269360"/>
          </a:xfrm>
          <a:prstGeom prst="rect">
            <a:avLst/>
          </a:prstGeom>
          <a:ln w="0">
            <a:noFill/>
          </a:ln>
        </p:spPr>
      </p:pic>
      <p:sp>
        <p:nvSpPr>
          <p:cNvPr id="128" name="PlaceHolder 5"/>
          <p:cNvSpPr/>
          <p:nvPr/>
        </p:nvSpPr>
        <p:spPr>
          <a:xfrm>
            <a:off x="324000" y="1404000"/>
            <a:ext cx="2880000" cy="3060000"/>
          </a:xfrm>
          <a:prstGeom prst="rect">
            <a:avLst/>
          </a:prstGeom>
          <a:solidFill>
            <a:srgbClr val="f5ddd9">
              <a:alpha val="92000"/>
            </a:srgbClr>
          </a:solidFill>
          <a:ln cap="rnd" w="36000">
            <a:solidFill>
              <a:srgbClr val="622502">
                <a:alpha val="90000"/>
              </a:srgbClr>
            </a:solidFill>
            <a:bevel/>
          </a:ln>
        </p:spPr>
        <p:style>
          <a:lnRef idx="0"/>
          <a:fillRef idx="0"/>
          <a:effectRef idx="0"/>
          <a:fontRef idx="minor"/>
        </p:style>
        <p:txBody>
          <a:bodyPr numCol="1" spcCol="0" lIns="17640" rIns="17640" tIns="17640" bIns="17640" anchor="t">
            <a:normAutofit/>
          </a:bodyPr>
          <a:p>
            <a:pPr algn="just">
              <a:lnSpc>
                <a:spcPct val="100000"/>
              </a:lnSpc>
              <a:tabLst>
                <a:tab algn="l" pos="0"/>
              </a:tabLst>
            </a:pPr>
            <a:r>
              <a:rPr b="1" lang="en-IN" sz="1300" spc="-1" strike="noStrike" u="sng">
                <a:solidFill>
                  <a:srgbClr val="000000"/>
                </a:solidFill>
                <a:uFillTx/>
                <a:latin typeface="Roboto Condensed"/>
                <a:ea typeface="DejaVu Sans"/>
              </a:rPr>
              <a:t> </a:t>
            </a:r>
            <a:r>
              <a:rPr b="1" lang="en-IN" sz="1300" spc="-1" strike="noStrike" u="sng">
                <a:solidFill>
                  <a:srgbClr val="000000"/>
                </a:solidFill>
                <a:uFillTx/>
                <a:latin typeface="Roboto Condensed"/>
                <a:ea typeface="DejaVu Sans"/>
              </a:rPr>
              <a:t>Mature High-Value Segment</a:t>
            </a:r>
            <a:endParaRPr b="0" lang="en-IN" sz="1300" spc="-1" strike="noStrike">
              <a:solidFill>
                <a:srgbClr val="000000"/>
              </a:solidFill>
              <a:latin typeface="Arial"/>
            </a:endParaRPr>
          </a:p>
          <a:p>
            <a:pPr>
              <a:lnSpc>
                <a:spcPct val="150000"/>
              </a:lnSpc>
              <a:tabLst>
                <a:tab algn="l" pos="0"/>
              </a:tabLst>
            </a:pPr>
            <a:r>
              <a:rPr b="0" lang="en-IN" sz="1100" spc="-1" strike="noStrike">
                <a:solidFill>
                  <a:srgbClr val="000000"/>
                </a:solidFill>
                <a:latin typeface="Roboto"/>
                <a:ea typeface="Noto Sans CJK SC"/>
              </a:rPr>
              <a:t>       </a:t>
            </a:r>
            <a:r>
              <a:rPr b="0" lang="en-IN" sz="1000" spc="-1" strike="noStrike">
                <a:solidFill>
                  <a:srgbClr val="000000"/>
                </a:solidFill>
                <a:latin typeface="Roboto"/>
                <a:ea typeface="Noto Sans CJK SC"/>
              </a:rPr>
              <a:t>This cluster represents older, potentially  higher-risk customers with more expensive claims. They may benefit from comprehensive coverage options and risk mitigation services.</a:t>
            </a:r>
            <a:endParaRPr b="0" lang="en-IN" sz="1000" spc="-1" strike="noStrike">
              <a:solidFill>
                <a:srgbClr val="000000"/>
              </a:solidFill>
              <a:latin typeface="Arial"/>
            </a:endParaRPr>
          </a:p>
          <a:p>
            <a:pPr>
              <a:lnSpc>
                <a:spcPct val="150000"/>
              </a:lnSpc>
              <a:tabLst>
                <a:tab algn="l" pos="0"/>
              </a:tabLst>
            </a:pPr>
            <a:endParaRPr b="0" lang="en-IN" sz="1000" spc="-1" strike="noStrike">
              <a:solidFill>
                <a:srgbClr val="000000"/>
              </a:solidFill>
              <a:latin typeface="Arial"/>
            </a:endParaRPr>
          </a:p>
          <a:p>
            <a:pPr marL="432000" indent="-324000" algn="just">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Oldest average age</a:t>
            </a:r>
            <a:endParaRPr b="0" lang="en-IN" sz="1000" spc="-1" strike="noStrike">
              <a:solidFill>
                <a:srgbClr val="000000"/>
              </a:solidFill>
              <a:latin typeface="Arial"/>
            </a:endParaRPr>
          </a:p>
          <a:p>
            <a:pPr marL="432000" indent="-324000" algn="just">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Highest total claim amount and vehicle claim amount</a:t>
            </a:r>
            <a:endParaRPr b="0" lang="en-IN" sz="1000" spc="-1" strike="noStrike">
              <a:solidFill>
                <a:srgbClr val="000000"/>
              </a:solidFill>
              <a:latin typeface="Arial"/>
            </a:endParaRPr>
          </a:p>
          <a:p>
            <a:pPr marL="432000" indent="-324000" algn="just">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Higher likelihood of bodily injuries</a:t>
            </a:r>
            <a:endParaRPr b="0" lang="en-IN" sz="1000" spc="-1" strike="noStrike">
              <a:solidFill>
                <a:srgbClr val="000000"/>
              </a:solidFill>
              <a:latin typeface="Arial"/>
            </a:endParaRPr>
          </a:p>
          <a:p>
            <a:pPr marL="432000" indent="-324000" algn="just">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Most incidents occur at 10 AM</a:t>
            </a:r>
            <a:endParaRPr b="0" lang="en-IN" sz="1000" spc="-1" strike="noStrike">
              <a:solidFill>
                <a:srgbClr val="000000"/>
              </a:solidFill>
              <a:latin typeface="Arial"/>
            </a:endParaRPr>
          </a:p>
          <a:p>
            <a:pPr marL="432000" indent="-324000" algn="just">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Oldest average vehicle age</a:t>
            </a:r>
            <a:endParaRPr b="0" lang="en-IN" sz="1000" spc="-1" strike="noStrike">
              <a:solidFill>
                <a:srgbClr val="000000"/>
              </a:solidFill>
              <a:latin typeface="Arial"/>
            </a:endParaRPr>
          </a:p>
          <a:p>
            <a:pPr marL="432000" indent="-324000" algn="just">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Multi-car policies</a:t>
            </a:r>
            <a:endParaRPr b="0" lang="en-IN" sz="1000" spc="-1" strike="noStrike">
              <a:solidFill>
                <a:srgbClr val="000000"/>
              </a:solidFill>
              <a:latin typeface="Arial"/>
            </a:endParaRPr>
          </a:p>
        </p:txBody>
      </p:sp>
      <p:pic>
        <p:nvPicPr>
          <p:cNvPr id="129" name="" descr=""/>
          <p:cNvPicPr/>
          <p:nvPr/>
        </p:nvPicPr>
        <p:blipFill>
          <a:blip r:embed="rId2">
            <a:lum bright="70000" contrast="-70000"/>
          </a:blip>
          <a:stretch/>
        </p:blipFill>
        <p:spPr>
          <a:xfrm>
            <a:off x="3597480" y="720000"/>
            <a:ext cx="2878920" cy="4680000"/>
          </a:xfrm>
          <a:prstGeom prst="rect">
            <a:avLst/>
          </a:prstGeom>
          <a:ln w="36000">
            <a:noFill/>
          </a:ln>
        </p:spPr>
      </p:pic>
      <p:pic>
        <p:nvPicPr>
          <p:cNvPr id="130" name="" descr=""/>
          <p:cNvPicPr/>
          <p:nvPr/>
        </p:nvPicPr>
        <p:blipFill>
          <a:blip r:embed="rId3">
            <a:lum bright="70000" contrast="-70000"/>
          </a:blip>
          <a:stretch/>
        </p:blipFill>
        <p:spPr>
          <a:xfrm>
            <a:off x="6885000" y="1260000"/>
            <a:ext cx="2835000" cy="3240000"/>
          </a:xfrm>
          <a:prstGeom prst="rect">
            <a:avLst/>
          </a:prstGeom>
          <a:ln w="0">
            <a:noFill/>
          </a:ln>
        </p:spPr>
      </p:pic>
      <p:sp>
        <p:nvSpPr>
          <p:cNvPr id="131" name="PlaceHolder 8"/>
          <p:cNvSpPr/>
          <p:nvPr/>
        </p:nvSpPr>
        <p:spPr>
          <a:xfrm>
            <a:off x="3597480" y="1080000"/>
            <a:ext cx="2878920" cy="3924000"/>
          </a:xfrm>
          <a:prstGeom prst="rect">
            <a:avLst/>
          </a:prstGeom>
          <a:solidFill>
            <a:srgbClr val="f5ddd9">
              <a:alpha val="92000"/>
            </a:srgbClr>
          </a:solidFill>
          <a:ln cap="rnd" w="29160">
            <a:solidFill>
              <a:srgbClr val="622502">
                <a:alpha val="90000"/>
              </a:srgbClr>
            </a:solidFill>
            <a:bevel/>
          </a:ln>
        </p:spPr>
        <p:style>
          <a:lnRef idx="0"/>
          <a:fillRef idx="0"/>
          <a:effectRef idx="0"/>
          <a:fontRef idx="minor"/>
        </p:style>
        <p:txBody>
          <a:bodyPr numCol="1" spcCol="0" lIns="14760" rIns="14760" tIns="14760" bIns="14760" anchor="t">
            <a:normAutofit/>
          </a:bodyPr>
          <a:p>
            <a:pPr>
              <a:lnSpc>
                <a:spcPct val="100000"/>
              </a:lnSpc>
              <a:tabLst>
                <a:tab algn="l" pos="0"/>
              </a:tabLst>
            </a:pPr>
            <a:r>
              <a:rPr b="1" lang="en-IN" sz="1300" spc="-1" strike="noStrike">
                <a:solidFill>
                  <a:srgbClr val="000000"/>
                </a:solidFill>
                <a:latin typeface="Roboto Condensed"/>
                <a:ea typeface="DejaVu Sans"/>
              </a:rPr>
              <a:t> </a:t>
            </a:r>
            <a:r>
              <a:rPr b="1" lang="en-IN" sz="1300" spc="-1" strike="noStrike">
                <a:solidFill>
                  <a:srgbClr val="000000"/>
                </a:solidFill>
                <a:latin typeface="Roboto Condensed"/>
                <a:ea typeface="DejaVu Sans"/>
              </a:rPr>
              <a:t>Tailored Marketing Strategies:</a:t>
            </a:r>
            <a:endParaRPr b="0" lang="en-IN" sz="13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Focus on comprehensive protection and expert risk management</a:t>
            </a:r>
            <a:endParaRPr b="0" lang="en-IN" sz="10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Emphasize personalized service and high-value customer benefits</a:t>
            </a:r>
            <a:endParaRPr b="0" lang="en-IN" sz="1000" spc="-1" strike="noStrike">
              <a:solidFill>
                <a:srgbClr val="000000"/>
              </a:solidFill>
              <a:latin typeface="Arial"/>
            </a:endParaRPr>
          </a:p>
          <a:p>
            <a:pPr>
              <a:lnSpc>
                <a:spcPct val="150000"/>
              </a:lnSpc>
              <a:tabLst>
                <a:tab algn="l" pos="0"/>
              </a:tabLst>
            </a:pPr>
            <a:r>
              <a:rPr b="1" lang="en-IN" sz="1300" spc="-1" strike="noStrike">
                <a:solidFill>
                  <a:srgbClr val="000000"/>
                </a:solidFill>
                <a:latin typeface="Roboto Condensed"/>
                <a:ea typeface="Noto Sans CJK SC"/>
              </a:rPr>
              <a:t> </a:t>
            </a:r>
            <a:r>
              <a:rPr b="1" lang="en-IN" sz="1300" spc="-1" strike="noStrike">
                <a:solidFill>
                  <a:srgbClr val="000000"/>
                </a:solidFill>
                <a:latin typeface="Roboto Condensed"/>
                <a:ea typeface="Noto Sans CJK SC"/>
              </a:rPr>
              <a:t>Product Development Recommendations:</a:t>
            </a:r>
            <a:endParaRPr b="0" lang="en-IN" sz="13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Premium packages with extensive coverage and concierge services</a:t>
            </a:r>
            <a:endParaRPr b="0" lang="en-IN" sz="10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Specialized policies for high-value vehicles and assets </a:t>
            </a:r>
            <a:endParaRPr b="0" lang="en-IN" sz="1000" spc="-1" strike="noStrike">
              <a:solidFill>
                <a:srgbClr val="000000"/>
              </a:solidFill>
              <a:latin typeface="Arial"/>
            </a:endParaRPr>
          </a:p>
          <a:p>
            <a:pPr>
              <a:lnSpc>
                <a:spcPct val="150000"/>
              </a:lnSpc>
              <a:tabLst>
                <a:tab algn="l" pos="0"/>
              </a:tabLst>
            </a:pPr>
            <a:r>
              <a:rPr b="1" lang="en-IN" sz="1300" spc="-1" strike="noStrike">
                <a:solidFill>
                  <a:srgbClr val="000000"/>
                </a:solidFill>
                <a:latin typeface="Roboto Condensed"/>
                <a:ea typeface="Noto Sans CJK SC"/>
              </a:rPr>
              <a:t> </a:t>
            </a:r>
            <a:r>
              <a:rPr b="1" lang="en-IN" sz="1300" spc="-1" strike="noStrike">
                <a:solidFill>
                  <a:srgbClr val="000000"/>
                </a:solidFill>
                <a:latin typeface="Roboto Condensed"/>
                <a:ea typeface="Noto Sans CJK SC"/>
              </a:rPr>
              <a:t>Cross-Selling Opportunities:</a:t>
            </a:r>
            <a:endParaRPr b="0" lang="en-IN" sz="13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High-value home insurance and umbrella policies</a:t>
            </a:r>
            <a:endParaRPr b="0" lang="en-IN" sz="10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Executive life insurance and retirement planning services</a:t>
            </a:r>
            <a:endParaRPr b="0" lang="en-IN" sz="1000" spc="-1" strike="noStrike">
              <a:solidFill>
                <a:srgbClr val="000000"/>
              </a:solidFill>
              <a:latin typeface="Arial"/>
            </a:endParaRPr>
          </a:p>
          <a:p>
            <a:pPr>
              <a:lnSpc>
                <a:spcPct val="150000"/>
              </a:lnSpc>
              <a:tabLst>
                <a:tab algn="l" pos="0"/>
              </a:tabLst>
            </a:pPr>
            <a:r>
              <a:rPr b="1" lang="en-IN" sz="1600" spc="-1" strike="noStrike">
                <a:solidFill>
                  <a:srgbClr val="000000"/>
                </a:solidFill>
                <a:latin typeface="Roboto Condensed"/>
                <a:ea typeface="Noto Sans CJK SC"/>
              </a:rPr>
              <a:t> </a:t>
            </a:r>
            <a:endParaRPr b="0" lang="en-IN" sz="1600" spc="-1" strike="noStrike">
              <a:solidFill>
                <a:srgbClr val="000000"/>
              </a:solidFill>
              <a:latin typeface="Arial"/>
            </a:endParaRPr>
          </a:p>
        </p:txBody>
      </p:sp>
      <p:sp>
        <p:nvSpPr>
          <p:cNvPr id="132" name="PlaceHolder 9"/>
          <p:cNvSpPr/>
          <p:nvPr/>
        </p:nvSpPr>
        <p:spPr>
          <a:xfrm>
            <a:off x="6588000" y="65160"/>
            <a:ext cx="3203280" cy="53928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1" lang="en-IN" sz="1800" spc="-1" strike="noStrike">
                <a:solidFill>
                  <a:srgbClr val="ffffff"/>
                </a:solidFill>
                <a:latin typeface="Roboto Condensed"/>
                <a:ea typeface="DejaVu Sans"/>
              </a:rPr>
              <a:t>   </a:t>
            </a:r>
            <a:r>
              <a:rPr b="1" lang="en-IN" sz="1800" spc="-1" strike="noStrike">
                <a:solidFill>
                  <a:srgbClr val="ffffff"/>
                </a:solidFill>
                <a:latin typeface="Roboto Condensed"/>
                <a:ea typeface="DejaVu Sans"/>
              </a:rPr>
              <a:t>Implementation Roadmap</a:t>
            </a:r>
            <a:endParaRPr b="1" lang="en-IN" sz="1800" spc="-1" strike="noStrike">
              <a:solidFill>
                <a:srgbClr val="ffffff"/>
              </a:solidFill>
              <a:latin typeface="Arial"/>
            </a:endParaRPr>
          </a:p>
        </p:txBody>
      </p:sp>
      <p:sp>
        <p:nvSpPr>
          <p:cNvPr id="133" name="PlaceHolder 10"/>
          <p:cNvSpPr/>
          <p:nvPr/>
        </p:nvSpPr>
        <p:spPr>
          <a:xfrm>
            <a:off x="3600000" y="144000"/>
            <a:ext cx="2879280" cy="395280"/>
          </a:xfrm>
          <a:prstGeom prst="rect">
            <a:avLst/>
          </a:prstGeom>
          <a:noFill/>
          <a:ln w="0">
            <a:noFill/>
          </a:ln>
        </p:spPr>
        <p:style>
          <a:lnRef idx="0"/>
          <a:fillRef idx="0"/>
          <a:effectRef idx="0"/>
          <a:fontRef idx="minor"/>
        </p:style>
        <p:txBody>
          <a:bodyPr lIns="0" rIns="0" tIns="0" bIns="0" anchor="t">
            <a:noAutofit/>
          </a:bodyPr>
          <a:p>
            <a:pPr algn="ctr">
              <a:lnSpc>
                <a:spcPct val="100000"/>
              </a:lnSpc>
              <a:tabLst>
                <a:tab algn="l" pos="0"/>
              </a:tabLst>
            </a:pPr>
            <a:r>
              <a:rPr b="1" lang="en-IN" sz="1800" spc="-1" strike="noStrike">
                <a:solidFill>
                  <a:srgbClr val="ffffff"/>
                </a:solidFill>
                <a:latin typeface="Roboto Condensed"/>
                <a:ea typeface="DejaVu Sans"/>
              </a:rPr>
              <a:t>Business Implications</a:t>
            </a:r>
            <a:endParaRPr b="1" lang="en-IN" sz="1800" spc="-1" strike="noStrike">
              <a:solidFill>
                <a:srgbClr val="ffffff"/>
              </a:solidFill>
              <a:latin typeface="Arial"/>
            </a:endParaRPr>
          </a:p>
        </p:txBody>
      </p:sp>
      <p:sp>
        <p:nvSpPr>
          <p:cNvPr id="134" name="PlaceHolder 11"/>
          <p:cNvSpPr/>
          <p:nvPr/>
        </p:nvSpPr>
        <p:spPr>
          <a:xfrm>
            <a:off x="360000" y="36000"/>
            <a:ext cx="2879280" cy="539280"/>
          </a:xfrm>
          <a:prstGeom prst="rect">
            <a:avLst/>
          </a:prstGeom>
          <a:noFill/>
          <a:ln w="0">
            <a:noFill/>
          </a:ln>
        </p:spPr>
        <p:style>
          <a:lnRef idx="0"/>
          <a:fillRef idx="0"/>
          <a:effectRef idx="0"/>
          <a:fontRef idx="minor"/>
        </p:style>
        <p:txBody>
          <a:bodyPr lIns="0" rIns="0" tIns="0" bIns="0" anchor="ctr">
            <a:noAutofit/>
          </a:bodyPr>
          <a:p>
            <a:pPr algn="ctr">
              <a:lnSpc>
                <a:spcPct val="100000"/>
              </a:lnSpc>
              <a:spcBef>
                <a:spcPts val="1191"/>
              </a:spcBef>
              <a:spcAft>
                <a:spcPts val="992"/>
              </a:spcAft>
              <a:tabLst>
                <a:tab algn="l" pos="0"/>
              </a:tabLst>
            </a:pPr>
            <a:r>
              <a:rPr b="1" lang="en-IN" sz="1800" spc="-1" strike="noStrike">
                <a:solidFill>
                  <a:srgbClr val="ffffff"/>
                </a:solidFill>
                <a:latin typeface="Roboto Condensed"/>
                <a:ea typeface="DejaVu Sans"/>
              </a:rPr>
              <a:t>Customer Characteristics</a:t>
            </a:r>
            <a:endParaRPr b="1" lang="en-IN" sz="1800" spc="-1" strike="noStrike">
              <a:solidFill>
                <a:srgbClr val="ffffff"/>
              </a:solidFill>
              <a:latin typeface="Arial"/>
            </a:endParaRPr>
          </a:p>
        </p:txBody>
      </p:sp>
      <p:sp useBgFill="1">
        <p:nvSpPr>
          <p:cNvPr id="135" name="PlaceHolder 12"/>
          <p:cNvSpPr/>
          <p:nvPr/>
        </p:nvSpPr>
        <p:spPr>
          <a:xfrm>
            <a:off x="6885000" y="1260000"/>
            <a:ext cx="2878920" cy="3240000"/>
          </a:xfrm>
          <a:prstGeom prst="rect">
            <a:avLst/>
          </a:prstGeom>
          <a:solidFill>
            <a:srgbClr val="f5ddd9">
              <a:alpha val="92000"/>
            </a:srgbClr>
          </a:solidFill>
          <a:ln cap="rnd" w="29160">
            <a:solidFill>
              <a:srgbClr val="622502">
                <a:alpha val="90000"/>
              </a:srgbClr>
            </a:solidFill>
            <a:bevel/>
          </a:ln>
        </p:spPr>
        <p:style>
          <a:lnRef idx="0"/>
          <a:fillRef idx="0"/>
          <a:effectRef idx="0"/>
          <a:fontRef idx="minor"/>
        </p:style>
        <p:txBody>
          <a:bodyPr numCol="1" spcCol="0" lIns="14760" rIns="14760" tIns="14760" bIns="14760" anchor="t">
            <a:normAutofit/>
          </a:bodyPr>
          <a:p>
            <a:pPr>
              <a:lnSpc>
                <a:spcPct val="100000"/>
              </a:lnSpc>
              <a:tabLst>
                <a:tab algn="l" pos="0"/>
              </a:tabLst>
            </a:pPr>
            <a:r>
              <a:rPr b="1" lang="en-IN" sz="1300" spc="-1" strike="noStrike">
                <a:solidFill>
                  <a:srgbClr val="000000"/>
                </a:solidFill>
                <a:latin typeface="Roboto Condensed"/>
                <a:ea typeface="Noto Sans CJK SC"/>
              </a:rPr>
              <a:t> </a:t>
            </a:r>
            <a:r>
              <a:rPr b="1" lang="en-IN" sz="1300" spc="-1" strike="noStrike">
                <a:solidFill>
                  <a:srgbClr val="000000"/>
                </a:solidFill>
                <a:latin typeface="Roboto Condensed"/>
                <a:ea typeface="Noto Sans CJK SC"/>
              </a:rPr>
              <a:t>Customer Engagement Strategies:</a:t>
            </a:r>
            <a:endParaRPr b="0" lang="en-IN" sz="13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Personalized risk assessments and quarterly coverage reviews</a:t>
            </a:r>
            <a:endParaRPr b="0" lang="en-IN" sz="10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Exclusive events and workshops on wealth protection</a:t>
            </a:r>
            <a:endParaRPr b="0" lang="en-IN" sz="1000" spc="-1" strike="noStrike">
              <a:solidFill>
                <a:srgbClr val="000000"/>
              </a:solidFill>
              <a:latin typeface="Arial"/>
            </a:endParaRPr>
          </a:p>
          <a:p>
            <a:pPr>
              <a:lnSpc>
                <a:spcPct val="150000"/>
              </a:lnSpc>
              <a:tabLst>
                <a:tab algn="l" pos="0"/>
              </a:tabLst>
            </a:pPr>
            <a:r>
              <a:rPr b="1" lang="en-IN" sz="1300" spc="-1" strike="noStrike">
                <a:solidFill>
                  <a:srgbClr val="000000"/>
                </a:solidFill>
                <a:latin typeface="Roboto Condensed"/>
                <a:ea typeface="DejaVu Sans"/>
              </a:rPr>
              <a:t> </a:t>
            </a:r>
            <a:r>
              <a:rPr b="1" lang="en-IN" sz="1300" spc="-1" strike="noStrike">
                <a:solidFill>
                  <a:srgbClr val="000000"/>
                </a:solidFill>
                <a:latin typeface="Roboto Condensed"/>
                <a:ea typeface="DejaVu Sans"/>
              </a:rPr>
              <a:t>Roadmap:</a:t>
            </a:r>
            <a:endParaRPr b="0" lang="en-IN" sz="1300" spc="-1" strike="noStrike">
              <a:solidFill>
                <a:srgbClr val="000000"/>
              </a:solidFill>
              <a:latin typeface="Arial"/>
            </a:endParaRPr>
          </a:p>
          <a:p>
            <a:pPr marL="378000" indent="-270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Refine marketing messages  and channels based on the customer segment and implications</a:t>
            </a:r>
            <a:endParaRPr b="0" lang="en-IN" sz="1000" spc="-1" strike="noStrike">
              <a:solidFill>
                <a:srgbClr val="000000"/>
              </a:solidFill>
              <a:latin typeface="Arial"/>
            </a:endParaRPr>
          </a:p>
          <a:p>
            <a:pPr marL="378000" indent="-270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Develop and launch tailored products</a:t>
            </a:r>
            <a:endParaRPr b="0" lang="en-IN" sz="1000" spc="-1" strike="noStrike">
              <a:solidFill>
                <a:srgbClr val="000000"/>
              </a:solidFill>
              <a:latin typeface="Arial"/>
            </a:endParaRPr>
          </a:p>
          <a:p>
            <a:pPr marL="378000" indent="-270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Implement cross-selling strategies and loyalty programs.</a:t>
            </a:r>
            <a:endParaRPr b="0" lang="en-IN" sz="1000" spc="-1" strike="noStrike">
              <a:solidFill>
                <a:srgbClr val="000000"/>
              </a:solidFill>
              <a:latin typeface="Arial"/>
            </a:endParaRPr>
          </a:p>
          <a:p>
            <a:pPr marL="378000" indent="-270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Enhance customer engagement platforms and personalized services.</a:t>
            </a:r>
            <a:endParaRPr b="0" lang="en-IN" sz="1000" spc="-1" strike="noStrike">
              <a:solidFill>
                <a:srgbClr val="000000"/>
              </a:solidFill>
              <a:latin typeface="Arial"/>
            </a:endParaRPr>
          </a:p>
          <a:p>
            <a:pPr>
              <a:lnSpc>
                <a:spcPct val="150000"/>
              </a:lnSpc>
              <a:tabLst>
                <a:tab algn="l" pos="0"/>
              </a:tabLst>
            </a:pPr>
            <a:endParaRPr b="0" lang="en-IN" sz="1800" spc="-1" strike="noStrike">
              <a:solidFill>
                <a:srgbClr val="000000"/>
              </a:solidFill>
              <a:latin typeface="Arial"/>
            </a:endParaRPr>
          </a:p>
          <a:p>
            <a:pPr>
              <a:lnSpc>
                <a:spcPct val="150000"/>
              </a:lnSpc>
              <a:tabLst>
                <a:tab algn="l" pos="0"/>
              </a:tabLst>
            </a:pPr>
            <a:endParaRPr b="0" lang="en-IN" sz="1200" spc="-1" strike="noStrike">
              <a:solidFill>
                <a:srgbClr val="000000"/>
              </a:solidFill>
              <a:latin typeface="Arial"/>
            </a:endParaRPr>
          </a:p>
        </p:txBody>
      </p:sp>
      <p:sp>
        <p:nvSpPr>
          <p:cNvPr id="136" name=""/>
          <p:cNvSpPr/>
          <p:nvPr/>
        </p:nvSpPr>
        <p:spPr>
          <a:xfrm>
            <a:off x="3348000" y="756000"/>
            <a:ext cx="139680" cy="4567680"/>
          </a:xfrm>
          <a:prstGeom prst="rect">
            <a:avLst/>
          </a:prstGeom>
          <a:solidFill>
            <a:srgbClr val="db2d67">
              <a:alpha val="52000"/>
            </a:srgbClr>
          </a:solidFill>
          <a:ln w="0">
            <a:noFill/>
          </a:ln>
          <a:effectLst>
            <a:glow rad="25560">
              <a:srgbClr val="622502">
                <a:alpha val="71000"/>
              </a:srgbClr>
            </a:glow>
            <a:softEdge rad="38160"/>
          </a:effectLst>
        </p:spPr>
        <p:style>
          <a:lnRef idx="0"/>
          <a:fillRef idx="0"/>
          <a:effectRef idx="0"/>
          <a:fontRef idx="minor"/>
        </p:style>
        <p:txBody>
          <a:bodyPr wrap="none" lIns="0" rIns="0" tIns="0" bIns="0" anchor="ctr">
            <a:noAutofit/>
          </a:bodyPr>
          <a:p>
            <a:pPr>
              <a:lnSpc>
                <a:spcPct val="100000"/>
              </a:lnSpc>
            </a:pPr>
            <a:endParaRPr b="1" lang="en-IN" sz="1400" spc="-1" strike="noStrike">
              <a:solidFill>
                <a:srgbClr val="ffffff"/>
              </a:solidFill>
              <a:highlight>
                <a:srgbClr val="43c330"/>
              </a:highlight>
              <a:latin typeface="Arial"/>
              <a:ea typeface="DejaVu Sans"/>
            </a:endParaRPr>
          </a:p>
        </p:txBody>
      </p:sp>
      <p:sp>
        <p:nvSpPr>
          <p:cNvPr id="137" name=""/>
          <p:cNvSpPr/>
          <p:nvPr/>
        </p:nvSpPr>
        <p:spPr>
          <a:xfrm>
            <a:off x="6591600" y="756000"/>
            <a:ext cx="139680" cy="4567680"/>
          </a:xfrm>
          <a:prstGeom prst="rect">
            <a:avLst/>
          </a:prstGeom>
          <a:solidFill>
            <a:srgbClr val="db2d67">
              <a:alpha val="52000"/>
            </a:srgbClr>
          </a:solidFill>
          <a:ln w="0">
            <a:noFill/>
          </a:ln>
          <a:effectLst>
            <a:glow rad="25560">
              <a:srgbClr val="622502">
                <a:alpha val="71000"/>
              </a:srgbClr>
            </a:glow>
            <a:softEdge rad="38160"/>
          </a:effectLst>
        </p:spPr>
        <p:style>
          <a:lnRef idx="0"/>
          <a:fillRef idx="0"/>
          <a:effectRef idx="0"/>
          <a:fontRef idx="minor"/>
        </p:style>
        <p:txBody>
          <a:bodyPr wrap="none" lIns="0" rIns="0" tIns="0" bIns="0" anchor="ctr">
            <a:noAutofit/>
          </a:bodyPr>
          <a:p>
            <a:pPr>
              <a:lnSpc>
                <a:spcPct val="100000"/>
              </a:lnSpc>
            </a:pPr>
            <a:endParaRPr b="1" lang="en-IN" sz="1400" spc="-1" strike="noStrike">
              <a:solidFill>
                <a:srgbClr val="ffffff"/>
              </a:solidFill>
              <a:highlight>
                <a:srgbClr val="43c330"/>
              </a:highlight>
              <a:latin typeface="Arial"/>
              <a:ea typeface="DejaVu Sans"/>
            </a:endParaRPr>
          </a:p>
        </p:txBody>
      </p:sp>
      <p:pic>
        <p:nvPicPr>
          <p:cNvPr id="138" name="" descr=""/>
          <p:cNvPicPr/>
          <p:nvPr/>
        </p:nvPicPr>
        <p:blipFill>
          <a:blip r:embed="rId4"/>
          <a:stretch/>
        </p:blipFill>
        <p:spPr>
          <a:xfrm>
            <a:off x="3518640" y="108000"/>
            <a:ext cx="549360" cy="393480"/>
          </a:xfrm>
          <a:prstGeom prst="rect">
            <a:avLst/>
          </a:prstGeom>
          <a:ln w="0">
            <a:noFill/>
          </a:ln>
        </p:spPr>
      </p:pic>
      <p:pic>
        <p:nvPicPr>
          <p:cNvPr id="139" name="" descr=""/>
          <p:cNvPicPr/>
          <p:nvPr/>
        </p:nvPicPr>
        <p:blipFill>
          <a:blip r:embed="rId5"/>
          <a:stretch/>
        </p:blipFill>
        <p:spPr>
          <a:xfrm>
            <a:off x="6002640" y="108360"/>
            <a:ext cx="549360" cy="393480"/>
          </a:xfrm>
          <a:prstGeom prst="rect">
            <a:avLst/>
          </a:prstGeom>
          <a:ln w="0">
            <a:noFill/>
          </a:ln>
        </p:spPr>
      </p:pic>
      <p:pic>
        <p:nvPicPr>
          <p:cNvPr id="140" name="" descr=""/>
          <p:cNvPicPr/>
          <p:nvPr/>
        </p:nvPicPr>
        <p:blipFill>
          <a:blip r:embed="rId6"/>
          <a:stretch/>
        </p:blipFill>
        <p:spPr>
          <a:xfrm>
            <a:off x="6756840" y="194400"/>
            <a:ext cx="309600" cy="309600"/>
          </a:xfrm>
          <a:prstGeom prst="rect">
            <a:avLst/>
          </a:prstGeom>
          <a:ln w="0">
            <a:noFill/>
          </a:ln>
        </p:spPr>
      </p:pic>
      <p:pic>
        <p:nvPicPr>
          <p:cNvPr id="141" name="" descr=""/>
          <p:cNvPicPr/>
          <p:nvPr/>
        </p:nvPicPr>
        <p:blipFill>
          <a:blip r:embed="rId7"/>
          <a:stretch/>
        </p:blipFill>
        <p:spPr>
          <a:xfrm>
            <a:off x="9468000" y="216000"/>
            <a:ext cx="309600" cy="309600"/>
          </a:xfrm>
          <a:prstGeom prst="rect">
            <a:avLst/>
          </a:prstGeom>
          <a:ln w="0">
            <a:noFill/>
          </a:ln>
        </p:spPr>
      </p:pic>
      <p:pic>
        <p:nvPicPr>
          <p:cNvPr id="142" name="" descr=""/>
          <p:cNvPicPr/>
          <p:nvPr/>
        </p:nvPicPr>
        <p:blipFill>
          <a:blip r:embed="rId8"/>
          <a:stretch/>
        </p:blipFill>
        <p:spPr>
          <a:xfrm>
            <a:off x="216000" y="144000"/>
            <a:ext cx="360000" cy="360000"/>
          </a:xfrm>
          <a:prstGeom prst="rect">
            <a:avLst/>
          </a:prstGeom>
          <a:ln w="0">
            <a:noFill/>
          </a:ln>
        </p:spPr>
      </p:pic>
      <p:pic>
        <p:nvPicPr>
          <p:cNvPr id="143" name="" descr=""/>
          <p:cNvPicPr/>
          <p:nvPr/>
        </p:nvPicPr>
        <p:blipFill>
          <a:blip r:embed="rId9"/>
          <a:stretch/>
        </p:blipFill>
        <p:spPr>
          <a:xfrm>
            <a:off x="3024000" y="144000"/>
            <a:ext cx="360000" cy="360000"/>
          </a:xfrm>
          <a:prstGeom prst="rect">
            <a:avLst/>
          </a:prstGeom>
          <a:ln w="0">
            <a:noFill/>
          </a:ln>
        </p:spPr>
      </p:pic>
    </p:spTree>
  </p:cSld>
  <p:transition spd="slow">
    <p:push dir="u"/>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pic>
        <p:nvPicPr>
          <p:cNvPr id="144" name="" descr=""/>
          <p:cNvPicPr/>
          <p:nvPr/>
        </p:nvPicPr>
        <p:blipFill>
          <a:blip r:embed="rId1">
            <a:lum bright="70000" contrast="-70000"/>
          </a:blip>
          <a:stretch/>
        </p:blipFill>
        <p:spPr>
          <a:xfrm>
            <a:off x="1080000" y="1970640"/>
            <a:ext cx="1269360" cy="1269360"/>
          </a:xfrm>
          <a:prstGeom prst="rect">
            <a:avLst/>
          </a:prstGeom>
          <a:ln w="0">
            <a:noFill/>
          </a:ln>
        </p:spPr>
      </p:pic>
      <p:sp>
        <p:nvSpPr>
          <p:cNvPr id="145" name="PlaceHolder 25"/>
          <p:cNvSpPr/>
          <p:nvPr/>
        </p:nvSpPr>
        <p:spPr>
          <a:xfrm>
            <a:off x="324000" y="1404000"/>
            <a:ext cx="2880000" cy="3060000"/>
          </a:xfrm>
          <a:prstGeom prst="rect">
            <a:avLst/>
          </a:prstGeom>
          <a:solidFill>
            <a:srgbClr val="f5ddd9">
              <a:alpha val="92000"/>
            </a:srgbClr>
          </a:solidFill>
          <a:ln cap="rnd" w="36000">
            <a:solidFill>
              <a:srgbClr val="622502">
                <a:alpha val="90000"/>
              </a:srgbClr>
            </a:solidFill>
            <a:bevel/>
          </a:ln>
        </p:spPr>
        <p:style>
          <a:lnRef idx="0"/>
          <a:fillRef idx="0"/>
          <a:effectRef idx="0"/>
          <a:fontRef idx="minor"/>
        </p:style>
        <p:txBody>
          <a:bodyPr numCol="1" spcCol="0" lIns="17640" rIns="17640" tIns="17640" bIns="17640" anchor="t">
            <a:normAutofit/>
          </a:bodyPr>
          <a:p>
            <a:pPr>
              <a:lnSpc>
                <a:spcPct val="150000"/>
              </a:lnSpc>
              <a:tabLst>
                <a:tab algn="l" pos="0"/>
              </a:tabLst>
            </a:pPr>
            <a:r>
              <a:rPr b="1" lang="en-IN" sz="1300" spc="-1" strike="noStrike" u="sng">
                <a:solidFill>
                  <a:srgbClr val="000000"/>
                </a:solidFill>
                <a:uFillTx/>
                <a:latin typeface="Roboto Condensed"/>
                <a:ea typeface="Noto Sans CJK SC"/>
              </a:rPr>
              <a:t>Young Premium Payers</a:t>
            </a:r>
            <a:endParaRPr b="0" lang="en-IN" sz="1300" spc="-1" strike="noStrike">
              <a:solidFill>
                <a:srgbClr val="000000"/>
              </a:solidFill>
              <a:latin typeface="Arial"/>
            </a:endParaRPr>
          </a:p>
          <a:p>
            <a:pPr>
              <a:lnSpc>
                <a:spcPct val="150000"/>
              </a:lnSpc>
              <a:tabLst>
                <a:tab algn="l" pos="0"/>
              </a:tabLst>
            </a:pPr>
            <a:r>
              <a:rPr b="0" lang="en-IN" sz="1100" spc="-1" strike="noStrike">
                <a:solidFill>
                  <a:srgbClr val="000000"/>
                </a:solidFill>
                <a:latin typeface="Roboto"/>
                <a:ea typeface="Noto Sans CJK SC"/>
              </a:rPr>
              <a:t>    </a:t>
            </a:r>
            <a:r>
              <a:rPr b="0" lang="en-IN" sz="1000" spc="-1" strike="noStrike">
                <a:solidFill>
                  <a:srgbClr val="000000"/>
                </a:solidFill>
                <a:latin typeface="Roboto"/>
                <a:ea typeface="Noto Sans CJK SC"/>
              </a:rPr>
              <a:t>   </a:t>
            </a:r>
            <a:r>
              <a:rPr b="0" lang="en-IN" sz="1000" spc="-1" strike="noStrike">
                <a:solidFill>
                  <a:srgbClr val="000000"/>
                </a:solidFill>
                <a:latin typeface="Roboto"/>
                <a:ea typeface="Noto Sans CJK SC"/>
              </a:rPr>
              <a:t>This cluster consists of younger policyholders </a:t>
            </a:r>
            <a:r>
              <a:rPr b="0" lang="en-IN" sz="1000" spc="-1" strike="noStrike">
                <a:solidFill>
                  <a:srgbClr val="000000"/>
                </a:solidFill>
                <a:latin typeface="Roboto"/>
                <a:ea typeface="Noto Sans CJK SC"/>
              </a:rPr>
              <a:t>paying higher premiums but with lower claim </a:t>
            </a:r>
            <a:r>
              <a:rPr b="0" lang="en-IN" sz="1000" spc="-1" strike="noStrike">
                <a:solidFill>
                  <a:srgbClr val="000000"/>
                </a:solidFill>
                <a:latin typeface="Roboto"/>
                <a:ea typeface="Noto Sans CJK SC"/>
              </a:rPr>
              <a:t>amounts. They might be interested in usage-ba`sed </a:t>
            </a:r>
            <a:r>
              <a:rPr b="0" lang="en-IN" sz="1000" spc="-1" strike="noStrike">
                <a:solidFill>
                  <a:srgbClr val="000000"/>
                </a:solidFill>
                <a:latin typeface="Roboto"/>
                <a:ea typeface="Noto Sans CJK SC"/>
              </a:rPr>
              <a:t>insurance or rewards programs for safe driving.</a:t>
            </a:r>
            <a:endParaRPr b="0" lang="en-IN" sz="1000" spc="-1" strike="noStrike">
              <a:solidFill>
                <a:srgbClr val="000000"/>
              </a:solidFill>
              <a:latin typeface="Arial"/>
            </a:endParaRPr>
          </a:p>
          <a:p>
            <a:pPr>
              <a:lnSpc>
                <a:spcPct val="150000"/>
              </a:lnSpc>
              <a:tabLst>
                <a:tab algn="l" pos="0"/>
              </a:tabLst>
            </a:pPr>
            <a:endParaRPr b="0" lang="en-IN" sz="10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Youngest average age</a:t>
            </a:r>
            <a:endParaRPr b="0" lang="en-IN" sz="10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Highest policy annual premium</a:t>
            </a:r>
            <a:endParaRPr b="0" lang="en-IN" sz="10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Lowest total claim amount</a:t>
            </a:r>
            <a:endParaRPr b="0" lang="en-IN" sz="10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Most incidents occur at 5 PM</a:t>
            </a:r>
            <a:endParaRPr b="0" lang="en-IN" sz="10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Mid-range vehicle age Singl-car policies</a:t>
            </a:r>
            <a:endParaRPr b="0" lang="en-IN" sz="1000" spc="-1" strike="noStrike">
              <a:solidFill>
                <a:srgbClr val="000000"/>
              </a:solidFill>
              <a:latin typeface="Arial"/>
            </a:endParaRPr>
          </a:p>
        </p:txBody>
      </p:sp>
      <p:pic>
        <p:nvPicPr>
          <p:cNvPr id="146" name="" descr=""/>
          <p:cNvPicPr/>
          <p:nvPr/>
        </p:nvPicPr>
        <p:blipFill>
          <a:blip r:embed="rId2">
            <a:lum bright="70000" contrast="-70000"/>
          </a:blip>
          <a:stretch/>
        </p:blipFill>
        <p:spPr>
          <a:xfrm>
            <a:off x="3597480" y="720000"/>
            <a:ext cx="2878920" cy="4680000"/>
          </a:xfrm>
          <a:prstGeom prst="rect">
            <a:avLst/>
          </a:prstGeom>
          <a:ln w="36000">
            <a:noFill/>
          </a:ln>
        </p:spPr>
      </p:pic>
      <p:pic>
        <p:nvPicPr>
          <p:cNvPr id="147" name="" descr=""/>
          <p:cNvPicPr/>
          <p:nvPr/>
        </p:nvPicPr>
        <p:blipFill>
          <a:blip r:embed="rId3">
            <a:lum bright="70000" contrast="-70000"/>
          </a:blip>
          <a:stretch/>
        </p:blipFill>
        <p:spPr>
          <a:xfrm>
            <a:off x="6885000" y="1260000"/>
            <a:ext cx="2835000" cy="3240000"/>
          </a:xfrm>
          <a:prstGeom prst="rect">
            <a:avLst/>
          </a:prstGeom>
          <a:ln w="0">
            <a:noFill/>
          </a:ln>
        </p:spPr>
      </p:pic>
      <p:sp>
        <p:nvSpPr>
          <p:cNvPr id="148" name="PlaceHolder 26"/>
          <p:cNvSpPr/>
          <p:nvPr/>
        </p:nvSpPr>
        <p:spPr>
          <a:xfrm>
            <a:off x="3597480" y="1080000"/>
            <a:ext cx="2878920" cy="3924000"/>
          </a:xfrm>
          <a:prstGeom prst="rect">
            <a:avLst/>
          </a:prstGeom>
          <a:solidFill>
            <a:srgbClr val="f5ddd9">
              <a:alpha val="92000"/>
            </a:srgbClr>
          </a:solidFill>
          <a:ln cap="rnd" w="29160">
            <a:solidFill>
              <a:srgbClr val="622502">
                <a:alpha val="90000"/>
              </a:srgbClr>
            </a:solidFill>
            <a:bevel/>
          </a:ln>
        </p:spPr>
        <p:style>
          <a:lnRef idx="0"/>
          <a:fillRef idx="0"/>
          <a:effectRef idx="0"/>
          <a:fontRef idx="minor"/>
        </p:style>
        <p:txBody>
          <a:bodyPr numCol="1" spcCol="0" lIns="14760" rIns="14760" tIns="14760" bIns="14760" anchor="t">
            <a:normAutofit/>
          </a:bodyPr>
          <a:p>
            <a:pPr>
              <a:lnSpc>
                <a:spcPct val="100000"/>
              </a:lnSpc>
              <a:tabLst>
                <a:tab algn="l" pos="0"/>
              </a:tabLst>
            </a:pPr>
            <a:r>
              <a:rPr b="1" lang="en-IN" sz="1300" spc="-1" strike="noStrike">
                <a:solidFill>
                  <a:srgbClr val="000000"/>
                </a:solidFill>
                <a:latin typeface="Roboto Condensed"/>
                <a:ea typeface="DejaVu Sans"/>
              </a:rPr>
              <a:t> </a:t>
            </a:r>
            <a:r>
              <a:rPr b="1" lang="en-IN" sz="1300" spc="-1" strike="noStrike">
                <a:solidFill>
                  <a:srgbClr val="000000"/>
                </a:solidFill>
                <a:latin typeface="Roboto Condensed"/>
                <a:ea typeface="DejaVu Sans"/>
              </a:rPr>
              <a:t>Tailored Marketing Strategies:</a:t>
            </a:r>
            <a:endParaRPr b="0" lang="en-IN" sz="13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Highlight tech-driven solutions and flexible coverage options</a:t>
            </a:r>
            <a:endParaRPr b="0" lang="en-IN" sz="10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Showcase value proposition of higher premiums vs. lower claim likelihood </a:t>
            </a:r>
            <a:endParaRPr b="0" lang="en-IN" sz="1000" spc="-1" strike="noStrike">
              <a:solidFill>
                <a:srgbClr val="000000"/>
              </a:solidFill>
              <a:latin typeface="Arial"/>
            </a:endParaRPr>
          </a:p>
          <a:p>
            <a:pPr>
              <a:lnSpc>
                <a:spcPct val="150000"/>
              </a:lnSpc>
              <a:tabLst>
                <a:tab algn="l" pos="0"/>
              </a:tabLst>
            </a:pPr>
            <a:r>
              <a:rPr b="1" lang="en-IN" sz="1300" spc="-1" strike="noStrike">
                <a:solidFill>
                  <a:srgbClr val="000000"/>
                </a:solidFill>
                <a:latin typeface="Roboto Condensed"/>
                <a:ea typeface="Noto Sans CJK SC"/>
              </a:rPr>
              <a:t> </a:t>
            </a:r>
            <a:r>
              <a:rPr b="1" lang="en-IN" sz="1300" spc="-1" strike="noStrike">
                <a:solidFill>
                  <a:srgbClr val="000000"/>
                </a:solidFill>
                <a:latin typeface="Roboto Condensed"/>
                <a:ea typeface="Noto Sans CJK SC"/>
              </a:rPr>
              <a:t>Product Development Recommendations:</a:t>
            </a:r>
            <a:endParaRPr b="0" lang="en-IN" sz="13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Usage-based insurance with smartphone integration</a:t>
            </a:r>
            <a:endParaRPr b="0" lang="en-IN" sz="10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Bundled policies with lifestyle-specific add-ons (e.g., travel, gadget insurance)</a:t>
            </a:r>
            <a:endParaRPr b="0" lang="en-IN" sz="1000" spc="-1" strike="noStrike">
              <a:solidFill>
                <a:srgbClr val="000000"/>
              </a:solidFill>
              <a:latin typeface="Arial"/>
            </a:endParaRPr>
          </a:p>
          <a:p>
            <a:pPr>
              <a:lnSpc>
                <a:spcPct val="150000"/>
              </a:lnSpc>
              <a:tabLst>
                <a:tab algn="l" pos="0"/>
              </a:tabLst>
            </a:pPr>
            <a:r>
              <a:rPr b="1" lang="en-IN" sz="1300" spc="-1" strike="noStrike">
                <a:solidFill>
                  <a:srgbClr val="000000"/>
                </a:solidFill>
                <a:latin typeface="Roboto Condensed"/>
                <a:ea typeface="Noto Sans CJK SC"/>
              </a:rPr>
              <a:t> </a:t>
            </a:r>
            <a:r>
              <a:rPr b="1" lang="en-IN" sz="1300" spc="-1" strike="noStrike">
                <a:solidFill>
                  <a:srgbClr val="000000"/>
                </a:solidFill>
                <a:latin typeface="Roboto Condensed"/>
                <a:ea typeface="Noto Sans CJK SC"/>
              </a:rPr>
              <a:t>Cross-Selling Opportunities:</a:t>
            </a:r>
            <a:endParaRPr b="0" lang="en-IN" sz="13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Renters insurance and personal article policies</a:t>
            </a:r>
            <a:endParaRPr b="0" lang="en-IN" sz="10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Travel insurance and short-term vehicle coverage</a:t>
            </a:r>
            <a:endParaRPr b="0" lang="en-IN" sz="1000" spc="-1" strike="noStrike">
              <a:solidFill>
                <a:srgbClr val="000000"/>
              </a:solidFill>
              <a:latin typeface="Arial"/>
            </a:endParaRPr>
          </a:p>
          <a:p>
            <a:pPr>
              <a:lnSpc>
                <a:spcPct val="150000"/>
              </a:lnSpc>
              <a:tabLst>
                <a:tab algn="l" pos="0"/>
              </a:tabLst>
            </a:pPr>
            <a:r>
              <a:rPr b="1" lang="en-IN" sz="1600" spc="-1" strike="noStrike">
                <a:solidFill>
                  <a:srgbClr val="000000"/>
                </a:solidFill>
                <a:latin typeface="Roboto Condensed"/>
                <a:ea typeface="Noto Sans CJK SC"/>
              </a:rPr>
              <a:t> </a:t>
            </a:r>
            <a:endParaRPr b="0" lang="en-IN" sz="1600" spc="-1" strike="noStrike">
              <a:solidFill>
                <a:srgbClr val="000000"/>
              </a:solidFill>
              <a:latin typeface="Arial"/>
            </a:endParaRPr>
          </a:p>
        </p:txBody>
      </p:sp>
      <p:sp>
        <p:nvSpPr>
          <p:cNvPr id="149" name="PlaceHolder 27"/>
          <p:cNvSpPr/>
          <p:nvPr/>
        </p:nvSpPr>
        <p:spPr>
          <a:xfrm>
            <a:off x="6588000" y="65160"/>
            <a:ext cx="3203280" cy="53928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1" lang="en-IN" sz="1800" spc="-1" strike="noStrike">
                <a:solidFill>
                  <a:srgbClr val="ffffff"/>
                </a:solidFill>
                <a:latin typeface="Roboto Condensed"/>
                <a:ea typeface="DejaVu Sans"/>
              </a:rPr>
              <a:t>   </a:t>
            </a:r>
            <a:r>
              <a:rPr b="1" lang="en-IN" sz="1800" spc="-1" strike="noStrike">
                <a:solidFill>
                  <a:srgbClr val="ffffff"/>
                </a:solidFill>
                <a:latin typeface="Roboto Condensed"/>
                <a:ea typeface="DejaVu Sans"/>
              </a:rPr>
              <a:t>Implementation Roadmap</a:t>
            </a:r>
            <a:endParaRPr b="1" lang="en-IN" sz="1800" spc="-1" strike="noStrike">
              <a:solidFill>
                <a:srgbClr val="ffffff"/>
              </a:solidFill>
              <a:latin typeface="Arial"/>
            </a:endParaRPr>
          </a:p>
        </p:txBody>
      </p:sp>
      <p:sp>
        <p:nvSpPr>
          <p:cNvPr id="150" name="PlaceHolder 28"/>
          <p:cNvSpPr/>
          <p:nvPr/>
        </p:nvSpPr>
        <p:spPr>
          <a:xfrm>
            <a:off x="3600000" y="144000"/>
            <a:ext cx="2879280" cy="395280"/>
          </a:xfrm>
          <a:prstGeom prst="rect">
            <a:avLst/>
          </a:prstGeom>
          <a:noFill/>
          <a:ln w="0">
            <a:noFill/>
          </a:ln>
        </p:spPr>
        <p:style>
          <a:lnRef idx="0"/>
          <a:fillRef idx="0"/>
          <a:effectRef idx="0"/>
          <a:fontRef idx="minor"/>
        </p:style>
        <p:txBody>
          <a:bodyPr lIns="0" rIns="0" tIns="0" bIns="0" anchor="t">
            <a:noAutofit/>
          </a:bodyPr>
          <a:p>
            <a:pPr algn="ctr">
              <a:lnSpc>
                <a:spcPct val="100000"/>
              </a:lnSpc>
              <a:tabLst>
                <a:tab algn="l" pos="0"/>
              </a:tabLst>
            </a:pPr>
            <a:r>
              <a:rPr b="1" lang="en-IN" sz="1800" spc="-1" strike="noStrike">
                <a:solidFill>
                  <a:srgbClr val="ffffff"/>
                </a:solidFill>
                <a:latin typeface="Roboto Condensed"/>
                <a:ea typeface="DejaVu Sans"/>
              </a:rPr>
              <a:t>Business Implications</a:t>
            </a:r>
            <a:endParaRPr b="1" lang="en-IN" sz="1800" spc="-1" strike="noStrike">
              <a:solidFill>
                <a:srgbClr val="ffffff"/>
              </a:solidFill>
              <a:latin typeface="Arial"/>
            </a:endParaRPr>
          </a:p>
        </p:txBody>
      </p:sp>
      <p:sp>
        <p:nvSpPr>
          <p:cNvPr id="151" name="PlaceHolder 29"/>
          <p:cNvSpPr/>
          <p:nvPr/>
        </p:nvSpPr>
        <p:spPr>
          <a:xfrm>
            <a:off x="360000" y="36000"/>
            <a:ext cx="2879280" cy="539280"/>
          </a:xfrm>
          <a:prstGeom prst="rect">
            <a:avLst/>
          </a:prstGeom>
          <a:noFill/>
          <a:ln w="0">
            <a:noFill/>
          </a:ln>
        </p:spPr>
        <p:style>
          <a:lnRef idx="0"/>
          <a:fillRef idx="0"/>
          <a:effectRef idx="0"/>
          <a:fontRef idx="minor"/>
        </p:style>
        <p:txBody>
          <a:bodyPr lIns="0" rIns="0" tIns="0" bIns="0" anchor="ctr">
            <a:noAutofit/>
          </a:bodyPr>
          <a:p>
            <a:pPr algn="ctr">
              <a:lnSpc>
                <a:spcPct val="100000"/>
              </a:lnSpc>
              <a:spcBef>
                <a:spcPts val="1191"/>
              </a:spcBef>
              <a:spcAft>
                <a:spcPts val="992"/>
              </a:spcAft>
              <a:tabLst>
                <a:tab algn="l" pos="0"/>
              </a:tabLst>
            </a:pPr>
            <a:r>
              <a:rPr b="1" lang="en-IN" sz="1800" spc="-1" strike="noStrike">
                <a:solidFill>
                  <a:srgbClr val="ffffff"/>
                </a:solidFill>
                <a:latin typeface="Roboto Condensed"/>
                <a:ea typeface="DejaVu Sans"/>
              </a:rPr>
              <a:t>Customer Characteristics</a:t>
            </a:r>
            <a:endParaRPr b="1" lang="en-IN" sz="1800" spc="-1" strike="noStrike">
              <a:solidFill>
                <a:srgbClr val="ffffff"/>
              </a:solidFill>
              <a:latin typeface="Arial"/>
            </a:endParaRPr>
          </a:p>
        </p:txBody>
      </p:sp>
      <p:sp useBgFill="1">
        <p:nvSpPr>
          <p:cNvPr id="152" name="PlaceHolder 30"/>
          <p:cNvSpPr/>
          <p:nvPr/>
        </p:nvSpPr>
        <p:spPr>
          <a:xfrm>
            <a:off x="6885000" y="1260000"/>
            <a:ext cx="2878920" cy="3240000"/>
          </a:xfrm>
          <a:prstGeom prst="rect">
            <a:avLst/>
          </a:prstGeom>
          <a:solidFill>
            <a:srgbClr val="f5ddd9">
              <a:alpha val="92000"/>
            </a:srgbClr>
          </a:solidFill>
          <a:ln cap="rnd" w="29160">
            <a:solidFill>
              <a:srgbClr val="622502">
                <a:alpha val="90000"/>
              </a:srgbClr>
            </a:solidFill>
            <a:bevel/>
          </a:ln>
        </p:spPr>
        <p:style>
          <a:lnRef idx="0"/>
          <a:fillRef idx="0"/>
          <a:effectRef idx="0"/>
          <a:fontRef idx="minor"/>
        </p:style>
        <p:txBody>
          <a:bodyPr numCol="1" spcCol="0" lIns="14760" rIns="14760" tIns="14760" bIns="14760" anchor="t">
            <a:normAutofit/>
          </a:bodyPr>
          <a:p>
            <a:pPr>
              <a:lnSpc>
                <a:spcPct val="100000"/>
              </a:lnSpc>
              <a:tabLst>
                <a:tab algn="l" pos="0"/>
              </a:tabLst>
            </a:pPr>
            <a:r>
              <a:rPr b="1" lang="en-IN" sz="1300" spc="-1" strike="noStrike">
                <a:solidFill>
                  <a:srgbClr val="000000"/>
                </a:solidFill>
                <a:latin typeface="Roboto Condensed"/>
                <a:ea typeface="Noto Sans CJK SC"/>
              </a:rPr>
              <a:t> </a:t>
            </a:r>
            <a:r>
              <a:rPr b="1" lang="en-IN" sz="1300" spc="-1" strike="noStrike">
                <a:solidFill>
                  <a:srgbClr val="000000"/>
                </a:solidFill>
                <a:latin typeface="Roboto Condensed"/>
                <a:ea typeface="Noto Sans CJK SC"/>
              </a:rPr>
              <a:t>Customer Engagement Strategies:</a:t>
            </a:r>
            <a:endParaRPr b="0" lang="en-IN" sz="13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Gamified mobile app for policy management and safe driving rewards</a:t>
            </a:r>
            <a:endParaRPr b="0" lang="en-IN" sz="10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Social media engagement and influencer partnerships</a:t>
            </a:r>
            <a:endParaRPr b="0" lang="en-IN" sz="1000" spc="-1" strike="noStrike">
              <a:solidFill>
                <a:srgbClr val="000000"/>
              </a:solidFill>
              <a:latin typeface="Arial"/>
            </a:endParaRPr>
          </a:p>
          <a:p>
            <a:pPr>
              <a:lnSpc>
                <a:spcPct val="150000"/>
              </a:lnSpc>
              <a:tabLst>
                <a:tab algn="l" pos="0"/>
              </a:tabLst>
            </a:pPr>
            <a:r>
              <a:rPr b="1" lang="en-IN" sz="1300" spc="-1" strike="noStrike">
                <a:solidFill>
                  <a:srgbClr val="000000"/>
                </a:solidFill>
                <a:latin typeface="Roboto Condensed"/>
                <a:ea typeface="DejaVu Sans"/>
              </a:rPr>
              <a:t> </a:t>
            </a:r>
            <a:r>
              <a:rPr b="1" lang="en-IN" sz="1300" spc="-1" strike="noStrike">
                <a:solidFill>
                  <a:srgbClr val="000000"/>
                </a:solidFill>
                <a:latin typeface="Roboto Condensed"/>
                <a:ea typeface="DejaVu Sans"/>
              </a:rPr>
              <a:t>Roadmap:</a:t>
            </a:r>
            <a:endParaRPr b="0" lang="en-IN" sz="1300" spc="-1" strike="noStrike">
              <a:solidFill>
                <a:srgbClr val="000000"/>
              </a:solidFill>
              <a:latin typeface="Arial"/>
            </a:endParaRPr>
          </a:p>
          <a:p>
            <a:pPr marL="378000" indent="-270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Refine marketing messages  and channels based on the customer segment and implications</a:t>
            </a:r>
            <a:endParaRPr b="0" lang="en-IN" sz="1000" spc="-1" strike="noStrike">
              <a:solidFill>
                <a:srgbClr val="000000"/>
              </a:solidFill>
              <a:latin typeface="Arial"/>
            </a:endParaRPr>
          </a:p>
          <a:p>
            <a:pPr marL="378000" indent="-270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Develop and launch tailored products</a:t>
            </a:r>
            <a:endParaRPr b="0" lang="en-IN" sz="1000" spc="-1" strike="noStrike">
              <a:solidFill>
                <a:srgbClr val="000000"/>
              </a:solidFill>
              <a:latin typeface="Arial"/>
            </a:endParaRPr>
          </a:p>
          <a:p>
            <a:pPr marL="378000" indent="-270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Implement cross-selling strategies and loyalty programs.</a:t>
            </a:r>
            <a:endParaRPr b="0" lang="en-IN" sz="1000" spc="-1" strike="noStrike">
              <a:solidFill>
                <a:srgbClr val="000000"/>
              </a:solidFill>
              <a:latin typeface="Arial"/>
            </a:endParaRPr>
          </a:p>
          <a:p>
            <a:pPr marL="378000" indent="-270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Enhance customer engagement platforms and personalized services.</a:t>
            </a:r>
            <a:endParaRPr b="0" lang="en-IN" sz="1000" spc="-1" strike="noStrike">
              <a:solidFill>
                <a:srgbClr val="000000"/>
              </a:solidFill>
              <a:latin typeface="Arial"/>
            </a:endParaRPr>
          </a:p>
          <a:p>
            <a:pPr>
              <a:lnSpc>
                <a:spcPct val="150000"/>
              </a:lnSpc>
              <a:tabLst>
                <a:tab algn="l" pos="0"/>
              </a:tabLst>
            </a:pPr>
            <a:endParaRPr b="0" lang="en-IN" sz="1800" spc="-1" strike="noStrike">
              <a:solidFill>
                <a:srgbClr val="000000"/>
              </a:solidFill>
              <a:latin typeface="Arial"/>
            </a:endParaRPr>
          </a:p>
          <a:p>
            <a:pPr>
              <a:lnSpc>
                <a:spcPct val="150000"/>
              </a:lnSpc>
              <a:tabLst>
                <a:tab algn="l" pos="0"/>
              </a:tabLst>
            </a:pPr>
            <a:endParaRPr b="0" lang="en-IN" sz="1200" spc="-1" strike="noStrike">
              <a:solidFill>
                <a:srgbClr val="000000"/>
              </a:solidFill>
              <a:latin typeface="Arial"/>
            </a:endParaRPr>
          </a:p>
        </p:txBody>
      </p:sp>
      <p:sp>
        <p:nvSpPr>
          <p:cNvPr id="153" name=""/>
          <p:cNvSpPr/>
          <p:nvPr/>
        </p:nvSpPr>
        <p:spPr>
          <a:xfrm>
            <a:off x="3348000" y="756000"/>
            <a:ext cx="139680" cy="4567680"/>
          </a:xfrm>
          <a:prstGeom prst="rect">
            <a:avLst/>
          </a:prstGeom>
          <a:solidFill>
            <a:srgbClr val="db2d67">
              <a:alpha val="52000"/>
            </a:srgbClr>
          </a:solidFill>
          <a:ln w="0">
            <a:noFill/>
          </a:ln>
          <a:effectLst>
            <a:glow rad="25560">
              <a:srgbClr val="622502">
                <a:alpha val="71000"/>
              </a:srgbClr>
            </a:glow>
            <a:softEdge rad="38160"/>
          </a:effectLst>
        </p:spPr>
        <p:style>
          <a:lnRef idx="0"/>
          <a:fillRef idx="0"/>
          <a:effectRef idx="0"/>
          <a:fontRef idx="minor"/>
        </p:style>
        <p:txBody>
          <a:bodyPr wrap="none" lIns="0" rIns="0" tIns="0" bIns="0" anchor="ctr">
            <a:noAutofit/>
          </a:bodyPr>
          <a:p>
            <a:endParaRPr b="1" lang="en-IN" sz="1400" spc="-1" strike="noStrike">
              <a:solidFill>
                <a:srgbClr val="ffffff"/>
              </a:solidFill>
              <a:highlight>
                <a:srgbClr val="43c330"/>
              </a:highlight>
              <a:latin typeface="Arial"/>
              <a:ea typeface="DejaVu Sans"/>
            </a:endParaRPr>
          </a:p>
        </p:txBody>
      </p:sp>
      <p:sp>
        <p:nvSpPr>
          <p:cNvPr id="154" name=""/>
          <p:cNvSpPr/>
          <p:nvPr/>
        </p:nvSpPr>
        <p:spPr>
          <a:xfrm>
            <a:off x="6591600" y="756000"/>
            <a:ext cx="139680" cy="4567680"/>
          </a:xfrm>
          <a:prstGeom prst="rect">
            <a:avLst/>
          </a:prstGeom>
          <a:solidFill>
            <a:srgbClr val="db2d67">
              <a:alpha val="52000"/>
            </a:srgbClr>
          </a:solidFill>
          <a:ln w="0">
            <a:noFill/>
          </a:ln>
          <a:effectLst>
            <a:glow rad="25560">
              <a:srgbClr val="622502">
                <a:alpha val="71000"/>
              </a:srgbClr>
            </a:glow>
            <a:softEdge rad="38160"/>
          </a:effectLst>
        </p:spPr>
        <p:style>
          <a:lnRef idx="0"/>
          <a:fillRef idx="0"/>
          <a:effectRef idx="0"/>
          <a:fontRef idx="minor"/>
        </p:style>
        <p:txBody>
          <a:bodyPr wrap="none" lIns="0" rIns="0" tIns="0" bIns="0" anchor="ctr">
            <a:noAutofit/>
          </a:bodyPr>
          <a:p>
            <a:endParaRPr b="1" lang="en-IN" sz="1400" spc="-1" strike="noStrike">
              <a:solidFill>
                <a:srgbClr val="ffffff"/>
              </a:solidFill>
              <a:highlight>
                <a:srgbClr val="43c330"/>
              </a:highlight>
              <a:latin typeface="Arial"/>
              <a:ea typeface="DejaVu Sans"/>
            </a:endParaRPr>
          </a:p>
        </p:txBody>
      </p:sp>
      <p:pic>
        <p:nvPicPr>
          <p:cNvPr id="155" name="" descr=""/>
          <p:cNvPicPr/>
          <p:nvPr/>
        </p:nvPicPr>
        <p:blipFill>
          <a:blip r:embed="rId4"/>
          <a:stretch/>
        </p:blipFill>
        <p:spPr>
          <a:xfrm>
            <a:off x="3518640" y="108000"/>
            <a:ext cx="549360" cy="393480"/>
          </a:xfrm>
          <a:prstGeom prst="rect">
            <a:avLst/>
          </a:prstGeom>
          <a:ln w="0">
            <a:noFill/>
          </a:ln>
        </p:spPr>
      </p:pic>
      <p:pic>
        <p:nvPicPr>
          <p:cNvPr id="156" name="" descr=""/>
          <p:cNvPicPr/>
          <p:nvPr/>
        </p:nvPicPr>
        <p:blipFill>
          <a:blip r:embed="rId5"/>
          <a:stretch/>
        </p:blipFill>
        <p:spPr>
          <a:xfrm>
            <a:off x="6002640" y="108360"/>
            <a:ext cx="549360" cy="393480"/>
          </a:xfrm>
          <a:prstGeom prst="rect">
            <a:avLst/>
          </a:prstGeom>
          <a:ln w="0">
            <a:noFill/>
          </a:ln>
        </p:spPr>
      </p:pic>
      <p:pic>
        <p:nvPicPr>
          <p:cNvPr id="157" name="" descr=""/>
          <p:cNvPicPr/>
          <p:nvPr/>
        </p:nvPicPr>
        <p:blipFill>
          <a:blip r:embed="rId6"/>
          <a:stretch/>
        </p:blipFill>
        <p:spPr>
          <a:xfrm>
            <a:off x="6756840" y="194400"/>
            <a:ext cx="309600" cy="309600"/>
          </a:xfrm>
          <a:prstGeom prst="rect">
            <a:avLst/>
          </a:prstGeom>
          <a:ln w="0">
            <a:noFill/>
          </a:ln>
        </p:spPr>
      </p:pic>
      <p:pic>
        <p:nvPicPr>
          <p:cNvPr id="158" name="" descr=""/>
          <p:cNvPicPr/>
          <p:nvPr/>
        </p:nvPicPr>
        <p:blipFill>
          <a:blip r:embed="rId7"/>
          <a:stretch/>
        </p:blipFill>
        <p:spPr>
          <a:xfrm>
            <a:off x="9468000" y="216000"/>
            <a:ext cx="309600" cy="309600"/>
          </a:xfrm>
          <a:prstGeom prst="rect">
            <a:avLst/>
          </a:prstGeom>
          <a:ln w="0">
            <a:noFill/>
          </a:ln>
        </p:spPr>
      </p:pic>
      <p:pic>
        <p:nvPicPr>
          <p:cNvPr id="159" name="" descr=""/>
          <p:cNvPicPr/>
          <p:nvPr/>
        </p:nvPicPr>
        <p:blipFill>
          <a:blip r:embed="rId8"/>
          <a:stretch/>
        </p:blipFill>
        <p:spPr>
          <a:xfrm>
            <a:off x="216000" y="144000"/>
            <a:ext cx="360000" cy="360000"/>
          </a:xfrm>
          <a:prstGeom prst="rect">
            <a:avLst/>
          </a:prstGeom>
          <a:ln w="0">
            <a:noFill/>
          </a:ln>
        </p:spPr>
      </p:pic>
      <p:pic>
        <p:nvPicPr>
          <p:cNvPr id="160" name="" descr=""/>
          <p:cNvPicPr/>
          <p:nvPr/>
        </p:nvPicPr>
        <p:blipFill>
          <a:blip r:embed="rId9"/>
          <a:stretch/>
        </p:blipFill>
        <p:spPr>
          <a:xfrm>
            <a:off x="3024000" y="144000"/>
            <a:ext cx="360000" cy="360000"/>
          </a:xfrm>
          <a:prstGeom prst="rect">
            <a:avLst/>
          </a:prstGeom>
          <a:ln w="0">
            <a:noFill/>
          </a:ln>
        </p:spPr>
      </p:pic>
    </p:spTree>
  </p:cSld>
  <p:transition spd="slow">
    <p:push dir="u"/>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pic>
        <p:nvPicPr>
          <p:cNvPr id="161" name="" descr=""/>
          <p:cNvPicPr/>
          <p:nvPr/>
        </p:nvPicPr>
        <p:blipFill>
          <a:blip r:embed="rId1">
            <a:lum bright="70000" contrast="-70000"/>
          </a:blip>
          <a:stretch/>
        </p:blipFill>
        <p:spPr>
          <a:xfrm>
            <a:off x="1080000" y="1970640"/>
            <a:ext cx="1269360" cy="1269360"/>
          </a:xfrm>
          <a:prstGeom prst="rect">
            <a:avLst/>
          </a:prstGeom>
          <a:ln w="0">
            <a:noFill/>
          </a:ln>
        </p:spPr>
      </p:pic>
      <p:sp>
        <p:nvSpPr>
          <p:cNvPr id="162" name="PlaceHolder 13"/>
          <p:cNvSpPr/>
          <p:nvPr/>
        </p:nvSpPr>
        <p:spPr>
          <a:xfrm>
            <a:off x="324000" y="1404000"/>
            <a:ext cx="2880000" cy="3060000"/>
          </a:xfrm>
          <a:prstGeom prst="rect">
            <a:avLst/>
          </a:prstGeom>
          <a:solidFill>
            <a:srgbClr val="f5ddd9">
              <a:alpha val="92000"/>
            </a:srgbClr>
          </a:solidFill>
          <a:ln cap="rnd" w="36000">
            <a:solidFill>
              <a:srgbClr val="622502">
                <a:alpha val="90000"/>
              </a:srgbClr>
            </a:solidFill>
            <a:bevel/>
          </a:ln>
        </p:spPr>
        <p:style>
          <a:lnRef idx="0"/>
          <a:fillRef idx="0"/>
          <a:effectRef idx="0"/>
          <a:fontRef idx="minor"/>
        </p:style>
        <p:txBody>
          <a:bodyPr numCol="1" spcCol="0" lIns="17640" rIns="17640" tIns="17640" bIns="17640" anchor="t">
            <a:normAutofit/>
          </a:bodyPr>
          <a:p>
            <a:pPr>
              <a:lnSpc>
                <a:spcPct val="150000"/>
              </a:lnSpc>
              <a:tabLst>
                <a:tab algn="l" pos="0"/>
              </a:tabLst>
            </a:pPr>
            <a:r>
              <a:rPr b="1" lang="en-IN" sz="1300" spc="-1" strike="noStrike" u="sng">
                <a:solidFill>
                  <a:srgbClr val="000000"/>
                </a:solidFill>
                <a:uFillTx/>
                <a:latin typeface="Roboto Condensed"/>
                <a:ea typeface="Noto Sans CJK SC"/>
              </a:rPr>
              <a:t> </a:t>
            </a:r>
            <a:r>
              <a:rPr b="1" lang="en-IN" sz="1300" spc="-1" strike="noStrike" u="sng">
                <a:solidFill>
                  <a:srgbClr val="000000"/>
                </a:solidFill>
                <a:uFillTx/>
                <a:latin typeface="Roboto Condensed"/>
                <a:ea typeface="Noto Sans CJK SC"/>
              </a:rPr>
              <a:t>Balanced Risk Group:</a:t>
            </a:r>
            <a:endParaRPr b="0" lang="en-IN" sz="1300" spc="-1" strike="noStrike">
              <a:solidFill>
                <a:srgbClr val="000000"/>
              </a:solidFill>
              <a:latin typeface="Arial"/>
            </a:endParaRPr>
          </a:p>
          <a:p>
            <a:pPr>
              <a:lnSpc>
                <a:spcPct val="150000"/>
              </a:lnSpc>
              <a:tabLst>
                <a:tab algn="l" pos="0"/>
              </a:tabLst>
            </a:pPr>
            <a:r>
              <a:rPr b="0" lang="en-IN" sz="1100" spc="-1" strike="noStrike">
                <a:solidFill>
                  <a:srgbClr val="000000"/>
                </a:solidFill>
                <a:latin typeface="Roboto"/>
                <a:ea typeface="Noto Sans CJK SC"/>
              </a:rPr>
              <a:t>    </a:t>
            </a:r>
            <a:r>
              <a:rPr b="0" lang="en-IN" sz="1000" spc="-1" strike="noStrike">
                <a:solidFill>
                  <a:srgbClr val="000000"/>
                </a:solidFill>
                <a:latin typeface="Roboto"/>
                <a:ea typeface="Noto Sans CJK SC"/>
              </a:rPr>
              <a:t>   </a:t>
            </a:r>
            <a:r>
              <a:rPr b="0" lang="en-IN" sz="1000" spc="-1" strike="noStrike">
                <a:solidFill>
                  <a:srgbClr val="000000"/>
                </a:solidFill>
                <a:latin typeface="Roboto"/>
                <a:ea typeface="Noto Sans CJK SC"/>
              </a:rPr>
              <a:t>This cluster represents a balanced group with moderate risk and claim amounts. They might be interested in customizable coverage options and loyalty programs.</a:t>
            </a:r>
            <a:endParaRPr b="0" lang="en-IN" sz="1000" spc="-1" strike="noStrike">
              <a:solidFill>
                <a:srgbClr val="000000"/>
              </a:solidFill>
              <a:latin typeface="Arial"/>
            </a:endParaRPr>
          </a:p>
          <a:p>
            <a:pPr>
              <a:lnSpc>
                <a:spcPct val="150000"/>
              </a:lnSpc>
              <a:tabLst>
                <a:tab algn="l" pos="0"/>
              </a:tabLst>
            </a:pPr>
            <a:endParaRPr b="0" lang="en-IN" sz="1000" spc="-1" strike="noStrike">
              <a:solidFill>
                <a:srgbClr val="000000"/>
              </a:solidFill>
              <a:latin typeface="Arial"/>
            </a:endParaRPr>
          </a:p>
          <a:p>
            <a:pPr marL="432000" indent="-324000">
              <a:lnSpc>
                <a:spcPct val="150000"/>
              </a:lnSpc>
              <a:spcBef>
                <a:spcPts val="283"/>
              </a:spcBef>
              <a:buClr>
                <a:srgbClr val="000000"/>
              </a:buClr>
              <a:buFont typeface="Arial"/>
              <a:buChar char=""/>
              <a:tabLst>
                <a:tab algn="l" pos="0"/>
              </a:tabLst>
            </a:pPr>
            <a:r>
              <a:rPr b="0" lang="en-IN" sz="1000" spc="-1" strike="noStrike">
                <a:solidFill>
                  <a:srgbClr val="000000"/>
                </a:solidFill>
                <a:latin typeface="Roboto"/>
                <a:ea typeface="Noto Sans CJK SC"/>
              </a:rPr>
              <a:t>Oldest average age</a:t>
            </a:r>
            <a:endParaRPr b="0" lang="en-IN" sz="1000" spc="-1" strike="noStrike">
              <a:solidFill>
                <a:srgbClr val="000000"/>
              </a:solidFill>
              <a:latin typeface="Arial"/>
            </a:endParaRPr>
          </a:p>
          <a:p>
            <a:pPr marL="432000" indent="-324000">
              <a:lnSpc>
                <a:spcPct val="150000"/>
              </a:lnSpc>
              <a:spcBef>
                <a:spcPts val="283"/>
              </a:spcBef>
              <a:buClr>
                <a:srgbClr val="000000"/>
              </a:buClr>
              <a:buFont typeface="Arial"/>
              <a:buChar char=""/>
              <a:tabLst>
                <a:tab algn="l" pos="0"/>
              </a:tabLst>
            </a:pPr>
            <a:r>
              <a:rPr b="0" lang="en-IN" sz="1000" spc="-1" strike="noStrike">
                <a:solidFill>
                  <a:srgbClr val="000000"/>
                </a:solidFill>
                <a:latin typeface="Roboto"/>
                <a:ea typeface="Noto Sans CJK SC"/>
              </a:rPr>
              <a:t>Lowest policy annual premium</a:t>
            </a:r>
            <a:endParaRPr b="0" lang="en-IN" sz="1000" spc="-1" strike="noStrike">
              <a:solidFill>
                <a:srgbClr val="000000"/>
              </a:solidFill>
              <a:latin typeface="Arial"/>
            </a:endParaRPr>
          </a:p>
          <a:p>
            <a:pPr marL="432000" indent="-324000">
              <a:lnSpc>
                <a:spcPct val="150000"/>
              </a:lnSpc>
              <a:spcBef>
                <a:spcPts val="283"/>
              </a:spcBef>
              <a:buClr>
                <a:srgbClr val="000000"/>
              </a:buClr>
              <a:buFont typeface="Arial"/>
              <a:buChar char=""/>
              <a:tabLst>
                <a:tab algn="l" pos="0"/>
              </a:tabLst>
            </a:pPr>
            <a:r>
              <a:rPr b="0" lang="en-IN" sz="1000" spc="-1" strike="noStrike">
                <a:solidFill>
                  <a:srgbClr val="000000"/>
                </a:solidFill>
                <a:latin typeface="Roboto"/>
                <a:ea typeface="Noto Sans CJK SC"/>
              </a:rPr>
              <a:t>Moderate total claim amount</a:t>
            </a:r>
            <a:endParaRPr b="0" lang="en-IN" sz="1000" spc="-1" strike="noStrike">
              <a:solidFill>
                <a:srgbClr val="000000"/>
              </a:solidFill>
              <a:latin typeface="Arial"/>
            </a:endParaRPr>
          </a:p>
          <a:p>
            <a:pPr marL="432000" indent="-324000">
              <a:lnSpc>
                <a:spcPct val="150000"/>
              </a:lnSpc>
              <a:spcBef>
                <a:spcPts val="283"/>
              </a:spcBef>
              <a:buClr>
                <a:srgbClr val="000000"/>
              </a:buClr>
              <a:buFont typeface="Arial"/>
              <a:buChar char=""/>
              <a:tabLst>
                <a:tab algn="l" pos="0"/>
              </a:tabLst>
            </a:pPr>
            <a:r>
              <a:rPr b="0" lang="en-IN" sz="1000" spc="-1" strike="noStrike">
                <a:solidFill>
                  <a:srgbClr val="000000"/>
                </a:solidFill>
                <a:latin typeface="Roboto"/>
                <a:ea typeface="Noto Sans CJK SC"/>
              </a:rPr>
              <a:t>Most incidents occur at 4 AM</a:t>
            </a:r>
            <a:endParaRPr b="0" lang="en-IN" sz="1000" spc="-1" strike="noStrike">
              <a:solidFill>
                <a:srgbClr val="000000"/>
              </a:solidFill>
              <a:latin typeface="Arial"/>
            </a:endParaRPr>
          </a:p>
          <a:p>
            <a:pPr marL="432000" indent="-324000">
              <a:lnSpc>
                <a:spcPct val="150000"/>
              </a:lnSpc>
              <a:spcBef>
                <a:spcPts val="283"/>
              </a:spcBef>
              <a:buClr>
                <a:srgbClr val="000000"/>
              </a:buClr>
              <a:buFont typeface="Arial"/>
              <a:buChar char=""/>
              <a:tabLst>
                <a:tab algn="l" pos="0"/>
              </a:tabLst>
            </a:pPr>
            <a:r>
              <a:rPr b="0" lang="en-IN" sz="1000" spc="-1" strike="noStrike">
                <a:solidFill>
                  <a:srgbClr val="000000"/>
                </a:solidFill>
                <a:latin typeface="Roboto"/>
                <a:ea typeface="Noto Sans CJK SC"/>
              </a:rPr>
              <a:t>Newest average vehicle age</a:t>
            </a:r>
            <a:endParaRPr b="0" lang="en-IN" sz="1000" spc="-1" strike="noStrike">
              <a:solidFill>
                <a:srgbClr val="000000"/>
              </a:solidFill>
              <a:latin typeface="Arial"/>
            </a:endParaRPr>
          </a:p>
        </p:txBody>
      </p:sp>
      <p:pic>
        <p:nvPicPr>
          <p:cNvPr id="163" name="" descr=""/>
          <p:cNvPicPr/>
          <p:nvPr/>
        </p:nvPicPr>
        <p:blipFill>
          <a:blip r:embed="rId2">
            <a:lum bright="70000" contrast="-70000"/>
          </a:blip>
          <a:stretch/>
        </p:blipFill>
        <p:spPr>
          <a:xfrm>
            <a:off x="3597480" y="720000"/>
            <a:ext cx="2878920" cy="4680000"/>
          </a:xfrm>
          <a:prstGeom prst="rect">
            <a:avLst/>
          </a:prstGeom>
          <a:ln w="36000">
            <a:noFill/>
          </a:ln>
        </p:spPr>
      </p:pic>
      <p:pic>
        <p:nvPicPr>
          <p:cNvPr id="164" name="" descr=""/>
          <p:cNvPicPr/>
          <p:nvPr/>
        </p:nvPicPr>
        <p:blipFill>
          <a:blip r:embed="rId3">
            <a:lum bright="70000" contrast="-70000"/>
          </a:blip>
          <a:stretch/>
        </p:blipFill>
        <p:spPr>
          <a:xfrm>
            <a:off x="6885000" y="1260000"/>
            <a:ext cx="2835000" cy="3240000"/>
          </a:xfrm>
          <a:prstGeom prst="rect">
            <a:avLst/>
          </a:prstGeom>
          <a:ln w="0">
            <a:noFill/>
          </a:ln>
        </p:spPr>
      </p:pic>
      <p:sp>
        <p:nvSpPr>
          <p:cNvPr id="165" name="PlaceHolder 15"/>
          <p:cNvSpPr/>
          <p:nvPr/>
        </p:nvSpPr>
        <p:spPr>
          <a:xfrm>
            <a:off x="3597480" y="1080000"/>
            <a:ext cx="2878920" cy="3924000"/>
          </a:xfrm>
          <a:prstGeom prst="rect">
            <a:avLst/>
          </a:prstGeom>
          <a:solidFill>
            <a:srgbClr val="f5ddd9">
              <a:alpha val="92000"/>
            </a:srgbClr>
          </a:solidFill>
          <a:ln cap="rnd" w="29160">
            <a:solidFill>
              <a:srgbClr val="622502">
                <a:alpha val="90000"/>
              </a:srgbClr>
            </a:solidFill>
            <a:bevel/>
          </a:ln>
        </p:spPr>
        <p:style>
          <a:lnRef idx="0"/>
          <a:fillRef idx="0"/>
          <a:effectRef idx="0"/>
          <a:fontRef idx="minor"/>
        </p:style>
        <p:txBody>
          <a:bodyPr numCol="1" spcCol="0" lIns="14760" rIns="14760" tIns="14760" bIns="14760" anchor="t">
            <a:normAutofit/>
          </a:bodyPr>
          <a:p>
            <a:pPr>
              <a:lnSpc>
                <a:spcPct val="100000"/>
              </a:lnSpc>
              <a:tabLst>
                <a:tab algn="l" pos="0"/>
              </a:tabLst>
            </a:pPr>
            <a:r>
              <a:rPr b="1" lang="en-IN" sz="1300" spc="-1" strike="noStrike">
                <a:solidFill>
                  <a:srgbClr val="000000"/>
                </a:solidFill>
                <a:latin typeface="Roboto Condensed"/>
                <a:ea typeface="DejaVu Sans"/>
              </a:rPr>
              <a:t> </a:t>
            </a:r>
            <a:r>
              <a:rPr b="1" lang="en-IN" sz="1300" spc="-1" strike="noStrike">
                <a:solidFill>
                  <a:srgbClr val="000000"/>
                </a:solidFill>
                <a:latin typeface="Roboto Condensed"/>
                <a:ea typeface="DejaVu Sans"/>
              </a:rPr>
              <a:t>Tailored Marketing Strategies:</a:t>
            </a:r>
            <a:endParaRPr b="0" lang="en-IN" sz="13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Promote balanced, customizable coverage at competiive rates</a:t>
            </a:r>
            <a:endParaRPr b="0" lang="en-IN" sz="10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Emphasize loyalty programs and safe driving incentive</a:t>
            </a:r>
            <a:endParaRPr b="0" lang="en-IN" sz="1000" spc="-1" strike="noStrike">
              <a:solidFill>
                <a:srgbClr val="000000"/>
              </a:solidFill>
              <a:latin typeface="Arial"/>
            </a:endParaRPr>
          </a:p>
          <a:p>
            <a:pPr>
              <a:lnSpc>
                <a:spcPct val="150000"/>
              </a:lnSpc>
              <a:tabLst>
                <a:tab algn="l" pos="0"/>
              </a:tabLst>
            </a:pPr>
            <a:r>
              <a:rPr b="1" lang="en-IN" sz="1300" spc="-1" strike="noStrike">
                <a:solidFill>
                  <a:srgbClr val="000000"/>
                </a:solidFill>
                <a:latin typeface="Roboto Condensed"/>
                <a:ea typeface="Noto Sans CJK SC"/>
              </a:rPr>
              <a:t> </a:t>
            </a:r>
            <a:r>
              <a:rPr b="1" lang="en-IN" sz="1300" spc="-1" strike="noStrike">
                <a:solidFill>
                  <a:srgbClr val="000000"/>
                </a:solidFill>
                <a:latin typeface="Roboto Condensed"/>
                <a:ea typeface="Noto Sans CJK SC"/>
              </a:rPr>
              <a:t>Product Development Recommendations:</a:t>
            </a:r>
            <a:endParaRPr b="0" lang="en-IN" sz="13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Modular insurance plans with mix-and-match coverage options</a:t>
            </a:r>
            <a:endParaRPr b="0" lang="en-IN" sz="10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Loyalty-driven policies with increasing benefits over time</a:t>
            </a:r>
            <a:endParaRPr b="0" lang="en-IN" sz="1000" spc="-1" strike="noStrike">
              <a:solidFill>
                <a:srgbClr val="000000"/>
              </a:solidFill>
              <a:latin typeface="Arial"/>
            </a:endParaRPr>
          </a:p>
          <a:p>
            <a:pPr>
              <a:lnSpc>
                <a:spcPct val="150000"/>
              </a:lnSpc>
              <a:tabLst>
                <a:tab algn="l" pos="0"/>
              </a:tabLst>
            </a:pPr>
            <a:r>
              <a:rPr b="1" lang="en-IN" sz="1300" spc="-1" strike="noStrike">
                <a:solidFill>
                  <a:srgbClr val="000000"/>
                </a:solidFill>
                <a:latin typeface="Roboto Condensed"/>
                <a:ea typeface="Noto Sans CJK SC"/>
              </a:rPr>
              <a:t> </a:t>
            </a:r>
            <a:r>
              <a:rPr b="1" lang="en-IN" sz="1300" spc="-1" strike="noStrike">
                <a:solidFill>
                  <a:srgbClr val="000000"/>
                </a:solidFill>
                <a:latin typeface="Roboto Condensed"/>
                <a:ea typeface="Noto Sans CJK SC"/>
              </a:rPr>
              <a:t>Cross-Selling Opportunities:</a:t>
            </a:r>
            <a:endParaRPr b="0" lang="en-IN" sz="13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Multi-policy discounts for home and auto bundles</a:t>
            </a:r>
            <a:endParaRPr b="0" lang="en-IN" sz="10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Life insurance with flexible terms and coverage</a:t>
            </a:r>
            <a:endParaRPr b="0" lang="en-IN" sz="1000" spc="-1" strike="noStrike">
              <a:solidFill>
                <a:srgbClr val="000000"/>
              </a:solidFill>
              <a:latin typeface="Arial"/>
            </a:endParaRPr>
          </a:p>
          <a:p>
            <a:pPr>
              <a:lnSpc>
                <a:spcPct val="150000"/>
              </a:lnSpc>
              <a:tabLst>
                <a:tab algn="l" pos="0"/>
              </a:tabLst>
            </a:pPr>
            <a:r>
              <a:rPr b="1" lang="en-IN" sz="1600" spc="-1" strike="noStrike">
                <a:solidFill>
                  <a:srgbClr val="000000"/>
                </a:solidFill>
                <a:latin typeface="Roboto Condensed"/>
                <a:ea typeface="Noto Sans CJK SC"/>
              </a:rPr>
              <a:t> </a:t>
            </a:r>
            <a:endParaRPr b="0" lang="en-IN" sz="1600" spc="-1" strike="noStrike">
              <a:solidFill>
                <a:srgbClr val="000000"/>
              </a:solidFill>
              <a:latin typeface="Arial"/>
            </a:endParaRPr>
          </a:p>
        </p:txBody>
      </p:sp>
      <p:sp>
        <p:nvSpPr>
          <p:cNvPr id="166" name="PlaceHolder 16"/>
          <p:cNvSpPr/>
          <p:nvPr/>
        </p:nvSpPr>
        <p:spPr>
          <a:xfrm>
            <a:off x="6588000" y="65160"/>
            <a:ext cx="3203280" cy="53928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1" lang="en-IN" sz="1800" spc="-1" strike="noStrike">
                <a:solidFill>
                  <a:srgbClr val="ffffff"/>
                </a:solidFill>
                <a:latin typeface="Roboto Condensed"/>
                <a:ea typeface="DejaVu Sans"/>
              </a:rPr>
              <a:t>   </a:t>
            </a:r>
            <a:r>
              <a:rPr b="1" lang="en-IN" sz="1800" spc="-1" strike="noStrike">
                <a:solidFill>
                  <a:srgbClr val="ffffff"/>
                </a:solidFill>
                <a:latin typeface="Roboto Condensed"/>
                <a:ea typeface="DejaVu Sans"/>
              </a:rPr>
              <a:t>Implementation Roadmap</a:t>
            </a:r>
            <a:endParaRPr b="1" lang="en-IN" sz="1800" spc="-1" strike="noStrike">
              <a:solidFill>
                <a:srgbClr val="ffffff"/>
              </a:solidFill>
              <a:latin typeface="Arial"/>
            </a:endParaRPr>
          </a:p>
        </p:txBody>
      </p:sp>
      <p:sp>
        <p:nvSpPr>
          <p:cNvPr id="167" name="PlaceHolder 17"/>
          <p:cNvSpPr/>
          <p:nvPr/>
        </p:nvSpPr>
        <p:spPr>
          <a:xfrm>
            <a:off x="3600000" y="144000"/>
            <a:ext cx="2879280" cy="395280"/>
          </a:xfrm>
          <a:prstGeom prst="rect">
            <a:avLst/>
          </a:prstGeom>
          <a:noFill/>
          <a:ln w="0">
            <a:noFill/>
          </a:ln>
        </p:spPr>
        <p:style>
          <a:lnRef idx="0"/>
          <a:fillRef idx="0"/>
          <a:effectRef idx="0"/>
          <a:fontRef idx="minor"/>
        </p:style>
        <p:txBody>
          <a:bodyPr lIns="0" rIns="0" tIns="0" bIns="0" anchor="t">
            <a:noAutofit/>
          </a:bodyPr>
          <a:p>
            <a:pPr algn="ctr">
              <a:lnSpc>
                <a:spcPct val="100000"/>
              </a:lnSpc>
              <a:tabLst>
                <a:tab algn="l" pos="0"/>
              </a:tabLst>
            </a:pPr>
            <a:r>
              <a:rPr b="1" lang="en-IN" sz="1800" spc="-1" strike="noStrike">
                <a:solidFill>
                  <a:srgbClr val="ffffff"/>
                </a:solidFill>
                <a:latin typeface="Roboto Condensed"/>
                <a:ea typeface="DejaVu Sans"/>
              </a:rPr>
              <a:t>Business Implications</a:t>
            </a:r>
            <a:endParaRPr b="1" lang="en-IN" sz="1800" spc="-1" strike="noStrike">
              <a:solidFill>
                <a:srgbClr val="ffffff"/>
              </a:solidFill>
              <a:latin typeface="Arial"/>
            </a:endParaRPr>
          </a:p>
        </p:txBody>
      </p:sp>
      <p:sp>
        <p:nvSpPr>
          <p:cNvPr id="168" name="PlaceHolder 18"/>
          <p:cNvSpPr/>
          <p:nvPr/>
        </p:nvSpPr>
        <p:spPr>
          <a:xfrm>
            <a:off x="360000" y="36000"/>
            <a:ext cx="2879280" cy="539280"/>
          </a:xfrm>
          <a:prstGeom prst="rect">
            <a:avLst/>
          </a:prstGeom>
          <a:noFill/>
          <a:ln w="0">
            <a:noFill/>
          </a:ln>
        </p:spPr>
        <p:style>
          <a:lnRef idx="0"/>
          <a:fillRef idx="0"/>
          <a:effectRef idx="0"/>
          <a:fontRef idx="minor"/>
        </p:style>
        <p:txBody>
          <a:bodyPr lIns="0" rIns="0" tIns="0" bIns="0" anchor="ctr">
            <a:noAutofit/>
          </a:bodyPr>
          <a:p>
            <a:pPr algn="ctr">
              <a:lnSpc>
                <a:spcPct val="100000"/>
              </a:lnSpc>
              <a:spcBef>
                <a:spcPts val="1191"/>
              </a:spcBef>
              <a:spcAft>
                <a:spcPts val="992"/>
              </a:spcAft>
              <a:tabLst>
                <a:tab algn="l" pos="0"/>
              </a:tabLst>
            </a:pPr>
            <a:r>
              <a:rPr b="1" lang="en-IN" sz="1800" spc="-1" strike="noStrike">
                <a:solidFill>
                  <a:srgbClr val="ffffff"/>
                </a:solidFill>
                <a:latin typeface="Roboto Condensed"/>
                <a:ea typeface="DejaVu Sans"/>
              </a:rPr>
              <a:t>Customer Characteristics</a:t>
            </a:r>
            <a:endParaRPr b="1" lang="en-IN" sz="1800" spc="-1" strike="noStrike">
              <a:solidFill>
                <a:srgbClr val="ffffff"/>
              </a:solidFill>
              <a:latin typeface="Arial"/>
            </a:endParaRPr>
          </a:p>
        </p:txBody>
      </p:sp>
      <p:sp useBgFill="1">
        <p:nvSpPr>
          <p:cNvPr id="169" name="PlaceHolder 19"/>
          <p:cNvSpPr/>
          <p:nvPr/>
        </p:nvSpPr>
        <p:spPr>
          <a:xfrm>
            <a:off x="6885000" y="1260000"/>
            <a:ext cx="2878920" cy="3240000"/>
          </a:xfrm>
          <a:prstGeom prst="rect">
            <a:avLst/>
          </a:prstGeom>
          <a:solidFill>
            <a:srgbClr val="f5ddd9">
              <a:alpha val="92000"/>
            </a:srgbClr>
          </a:solidFill>
          <a:ln cap="rnd" w="29160">
            <a:solidFill>
              <a:srgbClr val="622502">
                <a:alpha val="90000"/>
              </a:srgbClr>
            </a:solidFill>
            <a:bevel/>
          </a:ln>
        </p:spPr>
        <p:style>
          <a:lnRef idx="0"/>
          <a:fillRef idx="0"/>
          <a:effectRef idx="0"/>
          <a:fontRef idx="minor"/>
        </p:style>
        <p:txBody>
          <a:bodyPr numCol="1" spcCol="0" lIns="14760" rIns="14760" tIns="14760" bIns="14760" anchor="t">
            <a:normAutofit/>
          </a:bodyPr>
          <a:p>
            <a:pPr>
              <a:lnSpc>
                <a:spcPct val="100000"/>
              </a:lnSpc>
              <a:tabLst>
                <a:tab algn="l" pos="0"/>
              </a:tabLst>
            </a:pPr>
            <a:r>
              <a:rPr b="1" lang="en-IN" sz="1300" spc="-1" strike="noStrike">
                <a:solidFill>
                  <a:srgbClr val="000000"/>
                </a:solidFill>
                <a:latin typeface="Roboto Condensed"/>
                <a:ea typeface="Noto Sans CJK SC"/>
              </a:rPr>
              <a:t> </a:t>
            </a:r>
            <a:r>
              <a:rPr b="1" lang="en-IN" sz="1300" spc="-1" strike="noStrike">
                <a:solidFill>
                  <a:srgbClr val="000000"/>
                </a:solidFill>
                <a:latin typeface="Roboto Condensed"/>
                <a:ea typeface="Noto Sans CJK SC"/>
              </a:rPr>
              <a:t>Customer Engagement Strategies:</a:t>
            </a:r>
            <a:endParaRPr b="0" lang="en-IN" sz="13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Omnichannel communication with option for traditional or digital interaction</a:t>
            </a:r>
            <a:endParaRPr b="0" lang="en-IN" sz="10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Community-based initiatives promoting safe neighborhoods and driving habits</a:t>
            </a:r>
            <a:endParaRPr b="0" lang="en-IN" sz="1000" spc="-1" strike="noStrike">
              <a:solidFill>
                <a:srgbClr val="000000"/>
              </a:solidFill>
              <a:latin typeface="Arial"/>
            </a:endParaRPr>
          </a:p>
          <a:p>
            <a:pPr>
              <a:lnSpc>
                <a:spcPct val="150000"/>
              </a:lnSpc>
              <a:tabLst>
                <a:tab algn="l" pos="0"/>
              </a:tabLst>
            </a:pPr>
            <a:r>
              <a:rPr b="1" lang="en-IN" sz="1300" spc="-1" strike="noStrike">
                <a:solidFill>
                  <a:srgbClr val="000000"/>
                </a:solidFill>
                <a:latin typeface="Roboto Condensed"/>
                <a:ea typeface="DejaVu Sans"/>
              </a:rPr>
              <a:t> </a:t>
            </a:r>
            <a:r>
              <a:rPr b="1" lang="en-IN" sz="1300" spc="-1" strike="noStrike">
                <a:solidFill>
                  <a:srgbClr val="000000"/>
                </a:solidFill>
                <a:latin typeface="Roboto Condensed"/>
                <a:ea typeface="DejaVu Sans"/>
              </a:rPr>
              <a:t>Roadmap:</a:t>
            </a:r>
            <a:endParaRPr b="0" lang="en-IN" sz="1300" spc="-1" strike="noStrike">
              <a:solidFill>
                <a:srgbClr val="000000"/>
              </a:solidFill>
              <a:latin typeface="Arial"/>
            </a:endParaRPr>
          </a:p>
          <a:p>
            <a:pPr marL="378000" indent="-270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Refine marketing messages  and channels based on the customer segment and implications</a:t>
            </a:r>
            <a:endParaRPr b="0" lang="en-IN" sz="1000" spc="-1" strike="noStrike">
              <a:solidFill>
                <a:srgbClr val="000000"/>
              </a:solidFill>
              <a:latin typeface="Arial"/>
            </a:endParaRPr>
          </a:p>
          <a:p>
            <a:pPr marL="378000" indent="-270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Develop and launch tailored products</a:t>
            </a:r>
            <a:endParaRPr b="0" lang="en-IN" sz="1000" spc="-1" strike="noStrike">
              <a:solidFill>
                <a:srgbClr val="000000"/>
              </a:solidFill>
              <a:latin typeface="Arial"/>
            </a:endParaRPr>
          </a:p>
          <a:p>
            <a:pPr marL="378000" indent="-270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Implement cross-selling strategies and loyalty programs.</a:t>
            </a:r>
            <a:endParaRPr b="0" lang="en-IN" sz="1000" spc="-1" strike="noStrike">
              <a:solidFill>
                <a:srgbClr val="000000"/>
              </a:solidFill>
              <a:latin typeface="Arial"/>
            </a:endParaRPr>
          </a:p>
          <a:p>
            <a:pPr marL="378000" indent="-270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Enhance customer engagement platforms and personalized services.</a:t>
            </a:r>
            <a:endParaRPr b="0" lang="en-IN" sz="1000" spc="-1" strike="noStrike">
              <a:solidFill>
                <a:srgbClr val="000000"/>
              </a:solidFill>
              <a:latin typeface="Arial"/>
            </a:endParaRPr>
          </a:p>
          <a:p>
            <a:pPr>
              <a:lnSpc>
                <a:spcPct val="150000"/>
              </a:lnSpc>
              <a:tabLst>
                <a:tab algn="l" pos="0"/>
              </a:tabLst>
            </a:pPr>
            <a:endParaRPr b="0" lang="en-IN" sz="1800" spc="-1" strike="noStrike">
              <a:solidFill>
                <a:srgbClr val="000000"/>
              </a:solidFill>
              <a:latin typeface="Arial"/>
            </a:endParaRPr>
          </a:p>
          <a:p>
            <a:pPr>
              <a:lnSpc>
                <a:spcPct val="150000"/>
              </a:lnSpc>
              <a:tabLst>
                <a:tab algn="l" pos="0"/>
              </a:tabLst>
            </a:pPr>
            <a:endParaRPr b="0" lang="en-IN" sz="1200" spc="-1" strike="noStrike">
              <a:solidFill>
                <a:srgbClr val="000000"/>
              </a:solidFill>
              <a:latin typeface="Arial"/>
            </a:endParaRPr>
          </a:p>
        </p:txBody>
      </p:sp>
      <p:sp>
        <p:nvSpPr>
          <p:cNvPr id="170" name=""/>
          <p:cNvSpPr/>
          <p:nvPr/>
        </p:nvSpPr>
        <p:spPr>
          <a:xfrm>
            <a:off x="3348000" y="756000"/>
            <a:ext cx="139680" cy="4567680"/>
          </a:xfrm>
          <a:prstGeom prst="rect">
            <a:avLst/>
          </a:prstGeom>
          <a:solidFill>
            <a:srgbClr val="db2d67">
              <a:alpha val="52000"/>
            </a:srgbClr>
          </a:solidFill>
          <a:ln w="0">
            <a:noFill/>
          </a:ln>
          <a:effectLst>
            <a:glow rad="25560">
              <a:srgbClr val="622502">
                <a:alpha val="71000"/>
              </a:srgbClr>
            </a:glow>
            <a:softEdge rad="38160"/>
          </a:effectLst>
        </p:spPr>
        <p:style>
          <a:lnRef idx="0"/>
          <a:fillRef idx="0"/>
          <a:effectRef idx="0"/>
          <a:fontRef idx="minor"/>
        </p:style>
        <p:txBody>
          <a:bodyPr wrap="none" lIns="0" rIns="0" tIns="0" bIns="0" anchor="ctr">
            <a:noAutofit/>
          </a:bodyPr>
          <a:p>
            <a:endParaRPr b="1" lang="en-IN" sz="1400" spc="-1" strike="noStrike">
              <a:solidFill>
                <a:srgbClr val="ffffff"/>
              </a:solidFill>
              <a:highlight>
                <a:srgbClr val="43c330"/>
              </a:highlight>
              <a:latin typeface="Arial"/>
              <a:ea typeface="DejaVu Sans"/>
            </a:endParaRPr>
          </a:p>
        </p:txBody>
      </p:sp>
      <p:sp>
        <p:nvSpPr>
          <p:cNvPr id="171" name=""/>
          <p:cNvSpPr/>
          <p:nvPr/>
        </p:nvSpPr>
        <p:spPr>
          <a:xfrm>
            <a:off x="6591600" y="756000"/>
            <a:ext cx="139680" cy="4567680"/>
          </a:xfrm>
          <a:prstGeom prst="rect">
            <a:avLst/>
          </a:prstGeom>
          <a:solidFill>
            <a:srgbClr val="db2d67">
              <a:alpha val="52000"/>
            </a:srgbClr>
          </a:solidFill>
          <a:ln w="0">
            <a:noFill/>
          </a:ln>
          <a:effectLst>
            <a:glow rad="25560">
              <a:srgbClr val="622502">
                <a:alpha val="71000"/>
              </a:srgbClr>
            </a:glow>
            <a:softEdge rad="38160"/>
          </a:effectLst>
        </p:spPr>
        <p:style>
          <a:lnRef idx="0"/>
          <a:fillRef idx="0"/>
          <a:effectRef idx="0"/>
          <a:fontRef idx="minor"/>
        </p:style>
        <p:txBody>
          <a:bodyPr wrap="none" lIns="0" rIns="0" tIns="0" bIns="0" anchor="ctr">
            <a:noAutofit/>
          </a:bodyPr>
          <a:p>
            <a:endParaRPr b="1" lang="en-IN" sz="1400" spc="-1" strike="noStrike">
              <a:solidFill>
                <a:srgbClr val="ffffff"/>
              </a:solidFill>
              <a:highlight>
                <a:srgbClr val="43c330"/>
              </a:highlight>
              <a:latin typeface="Arial"/>
              <a:ea typeface="DejaVu Sans"/>
            </a:endParaRPr>
          </a:p>
        </p:txBody>
      </p:sp>
      <p:pic>
        <p:nvPicPr>
          <p:cNvPr id="172" name="" descr=""/>
          <p:cNvPicPr/>
          <p:nvPr/>
        </p:nvPicPr>
        <p:blipFill>
          <a:blip r:embed="rId4"/>
          <a:stretch/>
        </p:blipFill>
        <p:spPr>
          <a:xfrm>
            <a:off x="3518640" y="108000"/>
            <a:ext cx="549360" cy="393480"/>
          </a:xfrm>
          <a:prstGeom prst="rect">
            <a:avLst/>
          </a:prstGeom>
          <a:ln w="0">
            <a:noFill/>
          </a:ln>
        </p:spPr>
      </p:pic>
      <p:pic>
        <p:nvPicPr>
          <p:cNvPr id="173" name="" descr=""/>
          <p:cNvPicPr/>
          <p:nvPr/>
        </p:nvPicPr>
        <p:blipFill>
          <a:blip r:embed="rId5"/>
          <a:stretch/>
        </p:blipFill>
        <p:spPr>
          <a:xfrm>
            <a:off x="6002640" y="108360"/>
            <a:ext cx="549360" cy="393480"/>
          </a:xfrm>
          <a:prstGeom prst="rect">
            <a:avLst/>
          </a:prstGeom>
          <a:ln w="0">
            <a:noFill/>
          </a:ln>
        </p:spPr>
      </p:pic>
      <p:pic>
        <p:nvPicPr>
          <p:cNvPr id="174" name="" descr=""/>
          <p:cNvPicPr/>
          <p:nvPr/>
        </p:nvPicPr>
        <p:blipFill>
          <a:blip r:embed="rId6"/>
          <a:stretch/>
        </p:blipFill>
        <p:spPr>
          <a:xfrm>
            <a:off x="6756840" y="194400"/>
            <a:ext cx="309600" cy="309600"/>
          </a:xfrm>
          <a:prstGeom prst="rect">
            <a:avLst/>
          </a:prstGeom>
          <a:ln w="0">
            <a:noFill/>
          </a:ln>
        </p:spPr>
      </p:pic>
      <p:pic>
        <p:nvPicPr>
          <p:cNvPr id="175" name="" descr=""/>
          <p:cNvPicPr/>
          <p:nvPr/>
        </p:nvPicPr>
        <p:blipFill>
          <a:blip r:embed="rId7"/>
          <a:stretch/>
        </p:blipFill>
        <p:spPr>
          <a:xfrm>
            <a:off x="9468000" y="216000"/>
            <a:ext cx="309600" cy="309600"/>
          </a:xfrm>
          <a:prstGeom prst="rect">
            <a:avLst/>
          </a:prstGeom>
          <a:ln w="0">
            <a:noFill/>
          </a:ln>
        </p:spPr>
      </p:pic>
      <p:pic>
        <p:nvPicPr>
          <p:cNvPr id="176" name="" descr=""/>
          <p:cNvPicPr/>
          <p:nvPr/>
        </p:nvPicPr>
        <p:blipFill>
          <a:blip r:embed="rId8"/>
          <a:stretch/>
        </p:blipFill>
        <p:spPr>
          <a:xfrm>
            <a:off x="216000" y="144000"/>
            <a:ext cx="360000" cy="360000"/>
          </a:xfrm>
          <a:prstGeom prst="rect">
            <a:avLst/>
          </a:prstGeom>
          <a:ln w="0">
            <a:noFill/>
          </a:ln>
        </p:spPr>
      </p:pic>
      <p:pic>
        <p:nvPicPr>
          <p:cNvPr id="177" name="" descr=""/>
          <p:cNvPicPr/>
          <p:nvPr/>
        </p:nvPicPr>
        <p:blipFill>
          <a:blip r:embed="rId9"/>
          <a:stretch/>
        </p:blipFill>
        <p:spPr>
          <a:xfrm>
            <a:off x="3024000" y="144000"/>
            <a:ext cx="360000" cy="360000"/>
          </a:xfrm>
          <a:prstGeom prst="rect">
            <a:avLst/>
          </a:prstGeom>
          <a:ln w="0">
            <a:noFill/>
          </a:ln>
        </p:spPr>
      </p:pic>
    </p:spTree>
  </p:cSld>
  <p:transition spd="slow">
    <p:push dir="u"/>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0" y="756000"/>
            <a:ext cx="10075680" cy="715680"/>
          </a:xfrm>
          <a:prstGeom prst="rect">
            <a:avLst/>
          </a:prstGeom>
          <a:noFill/>
          <a:ln w="0">
            <a:noFill/>
          </a:ln>
        </p:spPr>
        <p:txBody>
          <a:bodyPr lIns="0" rIns="0" tIns="0" bIns="0" anchor="ctr">
            <a:noAutofit/>
          </a:bodyPr>
          <a:p>
            <a:pPr indent="0" algn="ctr">
              <a:lnSpc>
                <a:spcPct val="100000"/>
              </a:lnSpc>
              <a:buNone/>
              <a:tabLst>
                <a:tab algn="l" pos="0"/>
              </a:tabLst>
            </a:pPr>
            <a:r>
              <a:rPr b="0" lang="en-IN" sz="3600" spc="-1" strike="noStrike">
                <a:solidFill>
                  <a:schemeClr val="lt2"/>
                </a:solidFill>
                <a:latin typeface="Arial"/>
              </a:rPr>
              <a:t>Project Objectives</a:t>
            </a:r>
            <a:endParaRPr b="0" lang="en-IN" sz="3600" spc="-1" strike="noStrike">
              <a:solidFill>
                <a:srgbClr val="ffffff"/>
              </a:solidFill>
              <a:latin typeface="Arial"/>
            </a:endParaRPr>
          </a:p>
        </p:txBody>
      </p:sp>
      <p:sp>
        <p:nvSpPr>
          <p:cNvPr id="40" name="PlaceHolder 2"/>
          <p:cNvSpPr>
            <a:spLocks noGrp="1"/>
          </p:cNvSpPr>
          <p:nvPr>
            <p:ph/>
          </p:nvPr>
        </p:nvSpPr>
        <p:spPr>
          <a:xfrm>
            <a:off x="1979280" y="2195640"/>
            <a:ext cx="5935680" cy="2089080"/>
          </a:xfrm>
          <a:prstGeom prst="rect">
            <a:avLst/>
          </a:prstGeom>
          <a:noFill/>
          <a:ln w="0">
            <a:noFill/>
          </a:ln>
        </p:spPr>
        <p:txBody>
          <a:bodyPr numCol="1" spcCol="0" lIns="0" rIns="0" tIns="0" bIns="0" anchor="t">
            <a:normAutofit fontScale="71666"/>
          </a:bodyPr>
          <a:p>
            <a:pPr marL="216000" indent="-216000" algn="just">
              <a:lnSpc>
                <a:spcPct val="200000"/>
              </a:lnSpc>
              <a:buClr>
                <a:srgbClr val="f5ddd9"/>
              </a:buClr>
              <a:buSzPct val="110000"/>
              <a:buFont typeface="Source Code Pro"/>
              <a:buChar char="♦"/>
            </a:pPr>
            <a:r>
              <a:rPr b="0" lang="en-IN" sz="1800" spc="-1" strike="noStrike">
                <a:solidFill>
                  <a:srgbClr val="fafafa"/>
                </a:solidFill>
                <a:latin typeface="Roboto Condensed"/>
              </a:rPr>
              <a:t>Apply clustering algorithms to group policyholders based on characteristics and behavior</a:t>
            </a:r>
            <a:endParaRPr b="0" lang="en-IN" sz="1800" spc="-1" strike="noStrike">
              <a:solidFill>
                <a:srgbClr val="ffffff"/>
              </a:solidFill>
              <a:latin typeface="Arial"/>
            </a:endParaRPr>
          </a:p>
          <a:p>
            <a:pPr marL="216000" indent="-216000" algn="just">
              <a:lnSpc>
                <a:spcPct val="200000"/>
              </a:lnSpc>
              <a:buClr>
                <a:srgbClr val="f5ddd9"/>
              </a:buClr>
              <a:buSzPct val="110000"/>
              <a:buFont typeface="Source Code Pro"/>
              <a:buChar char="♦"/>
            </a:pPr>
            <a:r>
              <a:rPr b="0" lang="en-IN" sz="1800" spc="-1" strike="noStrike">
                <a:solidFill>
                  <a:srgbClr val="fafafa"/>
                </a:solidFill>
                <a:latin typeface="Roboto Condensed"/>
              </a:rPr>
              <a:t>Identify customer segments with common insurance needs and preferences</a:t>
            </a:r>
            <a:endParaRPr b="0" lang="en-IN" sz="1800" spc="-1" strike="noStrike">
              <a:solidFill>
                <a:srgbClr val="ffffff"/>
              </a:solidFill>
              <a:latin typeface="Arial"/>
            </a:endParaRPr>
          </a:p>
          <a:p>
            <a:pPr marL="216000" indent="-216000" algn="just">
              <a:lnSpc>
                <a:spcPct val="200000"/>
              </a:lnSpc>
              <a:buClr>
                <a:srgbClr val="f5ddd9"/>
              </a:buClr>
              <a:buSzPct val="110000"/>
              <a:buFont typeface="Source Code Pro"/>
              <a:buChar char="♦"/>
            </a:pPr>
            <a:r>
              <a:rPr b="0" lang="en-IN" sz="1800" spc="-1" strike="noStrike">
                <a:solidFill>
                  <a:srgbClr val="fafafa"/>
                </a:solidFill>
                <a:latin typeface="Roboto Condensed"/>
              </a:rPr>
              <a:t>Tailor marketing strategies and product offerings to specific clusters</a:t>
            </a:r>
            <a:endParaRPr b="0" lang="en-IN" sz="1800" spc="-1" strike="noStrike">
              <a:solidFill>
                <a:srgbClr val="ffffff"/>
              </a:solidFill>
              <a:latin typeface="Arial"/>
            </a:endParaRPr>
          </a:p>
          <a:p>
            <a:pPr marL="216000" indent="-216000" algn="just">
              <a:lnSpc>
                <a:spcPct val="200000"/>
              </a:lnSpc>
              <a:buClr>
                <a:srgbClr val="f5ddd9"/>
              </a:buClr>
              <a:buSzPct val="110000"/>
              <a:buFont typeface="Source Code Pro"/>
              <a:buChar char="♦"/>
            </a:pPr>
            <a:r>
              <a:rPr b="0" lang="en-IN" sz="1800" spc="-1" strike="noStrike">
                <a:solidFill>
                  <a:srgbClr val="fafafa"/>
                </a:solidFill>
                <a:latin typeface="Roboto Condensed"/>
              </a:rPr>
              <a:t>Enhance customer engagement and increase cross-selling opportunities</a:t>
            </a:r>
            <a:endParaRPr b="0" lang="en-IN" sz="1800" spc="-1" strike="noStrike">
              <a:solidFill>
                <a:srgbClr val="ffffff"/>
              </a:solidFill>
              <a:latin typeface="Arial"/>
            </a:endParaRPr>
          </a:p>
        </p:txBody>
      </p:sp>
      <p:sp>
        <p:nvSpPr>
          <p:cNvPr id="41" name=""/>
          <p:cNvSpPr/>
          <p:nvPr/>
        </p:nvSpPr>
        <p:spPr>
          <a:xfrm>
            <a:off x="3671640" y="1584000"/>
            <a:ext cx="2515680" cy="360"/>
          </a:xfrm>
          <a:custGeom>
            <a:avLst/>
            <a:gdLst>
              <a:gd name="textAreaLeft" fmla="*/ 0 w 2515680"/>
              <a:gd name="textAreaRight" fmla="*/ 2520000 w 2515680"/>
              <a:gd name="textAreaTop" fmla="*/ 0 h 360"/>
              <a:gd name="textAreaBottom" fmla="*/ 1474560 h 360"/>
            </a:gdLst>
            <a:ahLst/>
            <a:rect l="textAreaLeft" t="textAreaTop" r="textAreaRight" b="textAreaBottom"/>
            <a:pathLst>
              <a:path fill="none" w="7000" h="0">
                <a:moveTo>
                  <a:pt x="0" y="0"/>
                </a:moveTo>
                <a:cubicBezTo>
                  <a:pt x="2333" y="0"/>
                  <a:pt x="4667" y="0"/>
                  <a:pt x="7000" y="0"/>
                </a:cubicBezTo>
              </a:path>
            </a:pathLst>
          </a:custGeom>
          <a:noFill/>
          <a:ln w="36000">
            <a:solidFill>
              <a:srgbClr val="3465a4"/>
            </a:solidFill>
            <a:round/>
            <a:headEnd len="med" type="triangle" w="med"/>
            <a:tailEnd len="med" type="triangle" w="med"/>
          </a:ln>
        </p:spPr>
        <p:style>
          <a:lnRef idx="0"/>
          <a:fillRef idx="0"/>
          <a:effectRef idx="0"/>
          <a:fontRef idx="minor"/>
        </p:style>
        <p:txBody>
          <a:bodyPr lIns="108000" rIns="108000" tIns="-63000" bIns="-63000" anchor="ctr">
            <a:noAutofit/>
          </a:bodyPr>
          <a:p>
            <a:pPr>
              <a:lnSpc>
                <a:spcPct val="100000"/>
              </a:lnSpc>
            </a:pPr>
            <a:endParaRPr b="0" lang="en-IN" sz="1800" spc="-1" strike="noStrike">
              <a:solidFill>
                <a:srgbClr val="000000"/>
              </a:solidFill>
              <a:latin typeface="Arial"/>
              <a:ea typeface="DejaVu Sans"/>
            </a:endParaRPr>
          </a:p>
        </p:txBody>
      </p:sp>
    </p:spTree>
  </p:cSld>
  <p:transition spd="slow">
    <p:push dir="u"/>
  </p:transition>
  <p:timing>
    <p:tnLst>
      <p:par>
        <p:cTn id="14" dur="indefinite" restart="never" nodeType="tmRoot">
          <p:childTnLst>
            <p:seq>
              <p:cTn id="15" dur="indefinite" nodeType="mainSeq">
                <p:childTnLst>
                  <p:par>
                    <p:cTn id="16" fill="hold">
                      <p:stCondLst>
                        <p:cond delay="0"/>
                      </p:stCondLst>
                      <p:childTnLst>
                        <p:par>
                          <p:cTn id="17" fill="hold">
                            <p:stCondLst>
                              <p:cond delay="0"/>
                            </p:stCondLst>
                            <p:childTnLst>
                              <p:par>
                                <p:cTn id="18" nodeType="afterEffect" fill="hold" presetClass="entr" presetID="5" presetSubtype="10">
                                  <p:stCondLst>
                                    <p:cond delay="500"/>
                                  </p:stCondLst>
                                  <p:childTnLst>
                                    <p:set>
                                      <p:cBhvr>
                                        <p:cTn id="19" dur="2" fill="hold">
                                          <p:stCondLst>
                                            <p:cond delay="0"/>
                                          </p:stCondLst>
                                        </p:cTn>
                                        <p:tgtEl>
                                          <p:spTgt spid="39"/>
                                        </p:tgtEl>
                                        <p:attrNameLst>
                                          <p:attrName>style.visibility</p:attrName>
                                        </p:attrNameLst>
                                      </p:cBhvr>
                                      <p:to>
                                        <p:strVal val="visible"/>
                                      </p:to>
                                    </p:set>
                                    <p:animEffect filter="checkerboard(across)" transition="in">
                                      <p:cBhvr additive="repl">
                                        <p:cTn id="20" dur="1000"/>
                                        <p:tgtEl>
                                          <p:spTgt spid="39"/>
                                        </p:tgtEl>
                                      </p:cBhvr>
                                    </p:animEffect>
                                  </p:childTnLst>
                                </p:cTn>
                              </p:par>
                            </p:childTnLst>
                          </p:cTn>
                        </p:par>
                        <p:par>
                          <p:cTn id="21" fill="hold">
                            <p:stCondLst>
                              <p:cond delay="1500"/>
                            </p:stCondLst>
                            <p:childTnLst>
                              <p:par>
                                <p:cTn id="22" nodeType="afterEffect" fill="hold" presetClass="entr" presetID="2" presetSubtype="8">
                                  <p:stCondLst>
                                    <p:cond delay="500"/>
                                  </p:stCondLst>
                                  <p:childTnLst>
                                    <p:set>
                                      <p:cBhvr>
                                        <p:cTn id="23" dur="1" fill="hold">
                                          <p:stCondLst>
                                            <p:cond delay="0"/>
                                          </p:stCondLst>
                                        </p:cTn>
                                        <p:tgtEl>
                                          <p:spTgt spid="41"/>
                                        </p:tgtEl>
                                        <p:attrNameLst>
                                          <p:attrName>style.visibility</p:attrName>
                                        </p:attrNameLst>
                                      </p:cBhvr>
                                      <p:to>
                                        <p:strVal val="visible"/>
                                      </p:to>
                                    </p:set>
                                    <p:anim calcmode="lin" valueType="num">
                                      <p:cBhvr additive="repl">
                                        <p:cTn id="24" dur="500" fill="hold"/>
                                        <p:tgtEl>
                                          <p:spTgt spid="41"/>
                                        </p:tgtEl>
                                        <p:attrNameLst>
                                          <p:attrName>ppt_x</p:attrName>
                                        </p:attrNameLst>
                                      </p:cBhvr>
                                      <p:tavLst>
                                        <p:tav tm="0">
                                          <p:val>
                                            <p:strVal val="0-#ppt_w/2"/>
                                          </p:val>
                                        </p:tav>
                                        <p:tav tm="100000">
                                          <p:val>
                                            <p:strVal val="#ppt_x"/>
                                          </p:val>
                                        </p:tav>
                                      </p:tavLst>
                                    </p:anim>
                                    <p:anim calcmode="lin" valueType="num">
                                      <p:cBhvr additive="repl">
                                        <p:cTn id="25" dur="500" fill="hold"/>
                                        <p:tgtEl>
                                          <p:spTgt spid="41"/>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nodeType="afterEffect" fill="hold" presetClass="entr" presetID="3" presetSubtype="10">
                                  <p:stCondLst>
                                    <p:cond delay="500"/>
                                  </p:stCondLst>
                                  <p:childTnLst>
                                    <p:set>
                                      <p:cBhvr>
                                        <p:cTn id="28" dur="1" fill="hold">
                                          <p:stCondLst>
                                            <p:cond delay="0"/>
                                          </p:stCondLst>
                                        </p:cTn>
                                        <p:tgtEl>
                                          <p:spTgt spid="40">
                                            <p:txEl>
                                              <p:pRg st="0" end="0"/>
                                            </p:txEl>
                                          </p:spTgt>
                                        </p:tgtEl>
                                        <p:attrNameLst>
                                          <p:attrName>style.visibility</p:attrName>
                                        </p:attrNameLst>
                                      </p:cBhvr>
                                      <p:to>
                                        <p:strVal val="visible"/>
                                      </p:to>
                                    </p:set>
                                    <p:animEffect filter="blinds(horizontal)" transition="in">
                                      <p:cBhvr additive="repl">
                                        <p:cTn id="29" dur="500"/>
                                        <p:tgtEl>
                                          <p:spTgt spid="40">
                                            <p:txEl>
                                              <p:pRg st="0" end="0"/>
                                            </p:txEl>
                                          </p:spTgt>
                                        </p:tgtEl>
                                      </p:cBhvr>
                                    </p:animEffect>
                                  </p:childTnLst>
                                </p:cTn>
                              </p:par>
                            </p:childTnLst>
                          </p:cTn>
                        </p:par>
                        <p:par>
                          <p:cTn id="30" fill="hold">
                            <p:stCondLst>
                              <p:cond delay="3500"/>
                            </p:stCondLst>
                            <p:childTnLst>
                              <p:par>
                                <p:cTn id="31" nodeType="afterEffect" fill="hold" presetClass="entr" presetID="3" presetSubtype="10">
                                  <p:stCondLst>
                                    <p:cond delay="500"/>
                                  </p:stCondLst>
                                  <p:childTnLst>
                                    <p:set>
                                      <p:cBhvr>
                                        <p:cTn id="32" dur="1" fill="hold">
                                          <p:stCondLst>
                                            <p:cond delay="0"/>
                                          </p:stCondLst>
                                        </p:cTn>
                                        <p:tgtEl>
                                          <p:spTgt spid="40">
                                            <p:txEl>
                                              <p:pRg st="1" end="1"/>
                                            </p:txEl>
                                          </p:spTgt>
                                        </p:tgtEl>
                                        <p:attrNameLst>
                                          <p:attrName>style.visibility</p:attrName>
                                        </p:attrNameLst>
                                      </p:cBhvr>
                                      <p:to>
                                        <p:strVal val="visible"/>
                                      </p:to>
                                    </p:set>
                                    <p:animEffect filter="blinds(horizontal)" transition="in">
                                      <p:cBhvr additive="repl">
                                        <p:cTn id="33" dur="500"/>
                                        <p:tgtEl>
                                          <p:spTgt spid="40">
                                            <p:txEl>
                                              <p:pRg st="1" end="1"/>
                                            </p:txEl>
                                          </p:spTgt>
                                        </p:tgtEl>
                                      </p:cBhvr>
                                    </p:animEffect>
                                  </p:childTnLst>
                                </p:cTn>
                              </p:par>
                            </p:childTnLst>
                          </p:cTn>
                        </p:par>
                        <p:par>
                          <p:cTn id="34" fill="hold">
                            <p:stCondLst>
                              <p:cond delay="4500"/>
                            </p:stCondLst>
                            <p:childTnLst>
                              <p:par>
                                <p:cTn id="35" nodeType="afterEffect" fill="hold" presetClass="entr" presetID="3" presetSubtype="10">
                                  <p:stCondLst>
                                    <p:cond delay="500"/>
                                  </p:stCondLst>
                                  <p:childTnLst>
                                    <p:set>
                                      <p:cBhvr>
                                        <p:cTn id="36" dur="1" fill="hold">
                                          <p:stCondLst>
                                            <p:cond delay="0"/>
                                          </p:stCondLst>
                                        </p:cTn>
                                        <p:tgtEl>
                                          <p:spTgt spid="40">
                                            <p:txEl>
                                              <p:pRg st="2" end="2"/>
                                            </p:txEl>
                                          </p:spTgt>
                                        </p:tgtEl>
                                        <p:attrNameLst>
                                          <p:attrName>style.visibility</p:attrName>
                                        </p:attrNameLst>
                                      </p:cBhvr>
                                      <p:to>
                                        <p:strVal val="visible"/>
                                      </p:to>
                                    </p:set>
                                    <p:animEffect filter="blinds(horizontal)" transition="in">
                                      <p:cBhvr additive="repl">
                                        <p:cTn id="37" dur="500"/>
                                        <p:tgtEl>
                                          <p:spTgt spid="40">
                                            <p:txEl>
                                              <p:pRg st="2" end="2"/>
                                            </p:txEl>
                                          </p:spTgt>
                                        </p:tgtEl>
                                      </p:cBhvr>
                                    </p:animEffect>
                                  </p:childTnLst>
                                </p:cTn>
                              </p:par>
                            </p:childTnLst>
                          </p:cTn>
                        </p:par>
                        <p:par>
                          <p:cTn id="38" fill="hold">
                            <p:stCondLst>
                              <p:cond delay="5500"/>
                            </p:stCondLst>
                            <p:childTnLst>
                              <p:par>
                                <p:cTn id="39" nodeType="afterEffect" fill="hold" presetClass="entr" presetID="3" presetSubtype="10">
                                  <p:stCondLst>
                                    <p:cond delay="500"/>
                                  </p:stCondLst>
                                  <p:childTnLst>
                                    <p:set>
                                      <p:cBhvr>
                                        <p:cTn id="40" dur="1" fill="hold">
                                          <p:stCondLst>
                                            <p:cond delay="0"/>
                                          </p:stCondLst>
                                        </p:cTn>
                                        <p:tgtEl>
                                          <p:spTgt spid="40">
                                            <p:txEl>
                                              <p:pRg st="3" end="3"/>
                                            </p:txEl>
                                          </p:spTgt>
                                        </p:tgtEl>
                                        <p:attrNameLst>
                                          <p:attrName>style.visibility</p:attrName>
                                        </p:attrNameLst>
                                      </p:cBhvr>
                                      <p:to>
                                        <p:strVal val="visible"/>
                                      </p:to>
                                    </p:set>
                                    <p:animEffect filter="blinds(horizontal)" transition="in">
                                      <p:cBhvr additive="repl">
                                        <p:cTn id="41" dur="500"/>
                                        <p:tgtEl>
                                          <p:spTgt spid="40">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0" y="0"/>
            <a:ext cx="10075680" cy="715680"/>
          </a:xfrm>
          <a:prstGeom prst="rect">
            <a:avLst/>
          </a:prstGeom>
          <a:noFill/>
          <a:ln w="0">
            <a:noFill/>
          </a:ln>
        </p:spPr>
        <p:txBody>
          <a:bodyPr lIns="0" rIns="0" tIns="0" bIns="0" anchor="ctr">
            <a:noAutofit/>
          </a:bodyPr>
          <a:p>
            <a:pPr indent="0" algn="ctr">
              <a:lnSpc>
                <a:spcPct val="100000"/>
              </a:lnSpc>
              <a:buNone/>
              <a:tabLst>
                <a:tab algn="l" pos="0"/>
              </a:tabLst>
            </a:pPr>
            <a:r>
              <a:rPr b="0" lang="en-IN" sz="3600" spc="-1" strike="noStrike">
                <a:solidFill>
                  <a:srgbClr val="ffffff"/>
                </a:solidFill>
                <a:latin typeface="Arial"/>
                <a:ea typeface="Noto Sans CJK SC"/>
              </a:rPr>
              <a:t>Project Methodology</a:t>
            </a:r>
            <a:endParaRPr b="0" lang="en-IN" sz="3600" spc="-1" strike="noStrike">
              <a:solidFill>
                <a:srgbClr val="ffffff"/>
              </a:solidFill>
              <a:latin typeface="Arial"/>
            </a:endParaRPr>
          </a:p>
        </p:txBody>
      </p:sp>
      <p:sp>
        <p:nvSpPr>
          <p:cNvPr id="43" name=""/>
          <p:cNvSpPr/>
          <p:nvPr/>
        </p:nvSpPr>
        <p:spPr>
          <a:xfrm>
            <a:off x="3419280" y="828000"/>
            <a:ext cx="3055680" cy="360"/>
          </a:xfrm>
          <a:custGeom>
            <a:avLst/>
            <a:gdLst>
              <a:gd name="textAreaLeft" fmla="*/ 0 w 3055680"/>
              <a:gd name="textAreaRight" fmla="*/ 3060000 w 3055680"/>
              <a:gd name="textAreaTop" fmla="*/ 0 h 360"/>
              <a:gd name="textAreaBottom" fmla="*/ 1474560 h 360"/>
            </a:gdLst>
            <a:ahLst/>
            <a:rect l="textAreaLeft" t="textAreaTop" r="textAreaRight" b="textAreaBottom"/>
            <a:pathLst>
              <a:path fill="none" w="8500" h="0">
                <a:moveTo>
                  <a:pt x="0" y="0"/>
                </a:moveTo>
                <a:cubicBezTo>
                  <a:pt x="2833" y="0"/>
                  <a:pt x="5667" y="0"/>
                  <a:pt x="8500" y="0"/>
                </a:cubicBezTo>
              </a:path>
            </a:pathLst>
          </a:custGeom>
          <a:noFill/>
          <a:ln w="36000">
            <a:solidFill>
              <a:srgbClr val="3465a4"/>
            </a:solidFill>
            <a:round/>
            <a:headEnd len="med" type="triangle" w="med"/>
            <a:tailEnd len="med" type="triangle" w="med"/>
          </a:ln>
        </p:spPr>
        <p:style>
          <a:lnRef idx="0"/>
          <a:fillRef idx="0"/>
          <a:effectRef idx="0"/>
          <a:fontRef idx="minor"/>
        </p:style>
        <p:txBody>
          <a:bodyPr lIns="108000" rIns="108000" tIns="-63000" bIns="-63000" anchor="ctr">
            <a:noAutofit/>
          </a:bodyPr>
          <a:p>
            <a:pPr>
              <a:lnSpc>
                <a:spcPct val="100000"/>
              </a:lnSpc>
            </a:pPr>
            <a:endParaRPr b="0" lang="en-IN" sz="1800" spc="-1" strike="noStrike">
              <a:solidFill>
                <a:srgbClr val="000000"/>
              </a:solidFill>
              <a:latin typeface="Arial"/>
              <a:ea typeface="DejaVu Sans"/>
            </a:endParaRPr>
          </a:p>
        </p:txBody>
      </p:sp>
      <p:sp>
        <p:nvSpPr>
          <p:cNvPr id="44" name=""/>
          <p:cNvSpPr/>
          <p:nvPr/>
        </p:nvSpPr>
        <p:spPr>
          <a:xfrm>
            <a:off x="1511640" y="1187640"/>
            <a:ext cx="2535120" cy="404640"/>
          </a:xfrm>
          <a:prstGeom prst="rect">
            <a:avLst/>
          </a:prstGeom>
          <a:solidFill>
            <a:srgbClr val="689ad0"/>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algn="ctr">
              <a:lnSpc>
                <a:spcPct val="100000"/>
              </a:lnSpc>
            </a:pPr>
            <a:r>
              <a:rPr b="0" lang="en-IN" sz="1500" spc="-1" strike="noStrike">
                <a:solidFill>
                  <a:srgbClr val="000000"/>
                </a:solidFill>
                <a:latin typeface="Arial"/>
                <a:ea typeface="DejaVu Sans"/>
              </a:rPr>
              <a:t>Data Collection</a:t>
            </a:r>
            <a:endParaRPr b="0" lang="en-IN" sz="1500" spc="-1" strike="noStrike">
              <a:solidFill>
                <a:srgbClr val="ffffff"/>
              </a:solidFill>
              <a:latin typeface="Arial"/>
            </a:endParaRPr>
          </a:p>
        </p:txBody>
      </p:sp>
      <p:sp>
        <p:nvSpPr>
          <p:cNvPr id="45" name=""/>
          <p:cNvSpPr/>
          <p:nvPr/>
        </p:nvSpPr>
        <p:spPr>
          <a:xfrm>
            <a:off x="1511640" y="1634400"/>
            <a:ext cx="2535120" cy="1421280"/>
          </a:xfrm>
          <a:prstGeom prst="rect">
            <a:avLst/>
          </a:prstGeom>
          <a:solidFill>
            <a:srgbClr val="93aecb"/>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algn="ctr">
              <a:lnSpc>
                <a:spcPct val="100000"/>
              </a:lnSpc>
            </a:pPr>
            <a:r>
              <a:rPr b="0" lang="en-IN" sz="1300" spc="-1" strike="noStrike">
                <a:solidFill>
                  <a:srgbClr val="000000"/>
                </a:solidFill>
                <a:latin typeface="Arial"/>
                <a:ea typeface="DejaVu Sans"/>
              </a:rPr>
              <a:t>Data Collected from website</a:t>
            </a:r>
            <a:endParaRPr b="0" lang="en-IN" sz="1300" spc="-1" strike="noStrike">
              <a:solidFill>
                <a:srgbClr val="000000"/>
              </a:solidFill>
              <a:latin typeface="Arial"/>
            </a:endParaRPr>
          </a:p>
        </p:txBody>
      </p:sp>
      <p:sp>
        <p:nvSpPr>
          <p:cNvPr id="46" name=""/>
          <p:cNvSpPr/>
          <p:nvPr/>
        </p:nvSpPr>
        <p:spPr>
          <a:xfrm>
            <a:off x="5859000" y="1187640"/>
            <a:ext cx="2535120" cy="404640"/>
          </a:xfrm>
          <a:prstGeom prst="rect">
            <a:avLst/>
          </a:prstGeom>
          <a:solidFill>
            <a:srgbClr val="689ad0"/>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algn="ctr">
              <a:lnSpc>
                <a:spcPct val="100000"/>
              </a:lnSpc>
            </a:pPr>
            <a:r>
              <a:rPr b="0" lang="en-IN" sz="1500" spc="-1" strike="noStrike">
                <a:solidFill>
                  <a:srgbClr val="000000"/>
                </a:solidFill>
                <a:latin typeface="Arial"/>
                <a:ea typeface="DejaVu Sans"/>
              </a:rPr>
              <a:t>Data Preprocessing</a:t>
            </a:r>
            <a:endParaRPr b="0" lang="en-IN" sz="1500" spc="-1" strike="noStrike">
              <a:solidFill>
                <a:srgbClr val="ffffff"/>
              </a:solidFill>
              <a:latin typeface="Arial"/>
            </a:endParaRPr>
          </a:p>
        </p:txBody>
      </p:sp>
      <p:sp>
        <p:nvSpPr>
          <p:cNvPr id="47" name=""/>
          <p:cNvSpPr/>
          <p:nvPr/>
        </p:nvSpPr>
        <p:spPr>
          <a:xfrm>
            <a:off x="5859000" y="1634400"/>
            <a:ext cx="2535120" cy="1421280"/>
          </a:xfrm>
          <a:prstGeom prst="rect">
            <a:avLst/>
          </a:prstGeom>
          <a:solidFill>
            <a:srgbClr val="93aecb"/>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marL="576000" indent="-216000" algn="just">
              <a:lnSpc>
                <a:spcPct val="115000"/>
              </a:lnSpc>
              <a:spcBef>
                <a:spcPts val="283"/>
              </a:spcBef>
              <a:spcAft>
                <a:spcPts val="283"/>
              </a:spcAft>
              <a:buClr>
                <a:srgbClr val="0d6cd3"/>
              </a:buClr>
              <a:buSzPct val="110000"/>
              <a:buFont typeface="Wingdings 2" charset="2"/>
              <a:buChar char=""/>
            </a:pPr>
            <a:r>
              <a:rPr b="0" lang="en-IN" sz="1300" spc="-1" strike="noStrike">
                <a:solidFill>
                  <a:srgbClr val="000000"/>
                </a:solidFill>
                <a:latin typeface="Arial"/>
                <a:ea typeface="DejaVu Sans"/>
              </a:rPr>
              <a:t>Cleaning</a:t>
            </a:r>
            <a:endParaRPr b="0" lang="en-IN" sz="1300" spc="-1" strike="noStrike">
              <a:solidFill>
                <a:srgbClr val="000000"/>
              </a:solidFill>
              <a:latin typeface="Arial"/>
            </a:endParaRPr>
          </a:p>
          <a:p>
            <a:pPr marL="576000" indent="-216000" algn="just">
              <a:lnSpc>
                <a:spcPct val="115000"/>
              </a:lnSpc>
              <a:spcBef>
                <a:spcPts val="283"/>
              </a:spcBef>
              <a:spcAft>
                <a:spcPts val="283"/>
              </a:spcAft>
              <a:buClr>
                <a:srgbClr val="0d6cd3"/>
              </a:buClr>
              <a:buSzPct val="110000"/>
              <a:buFont typeface="Wingdings 2" charset="2"/>
              <a:buChar char=""/>
            </a:pPr>
            <a:r>
              <a:rPr b="0" lang="en-IN" sz="1300" spc="-1" strike="noStrike">
                <a:solidFill>
                  <a:srgbClr val="000000"/>
                </a:solidFill>
                <a:latin typeface="Arial"/>
                <a:ea typeface="DejaVu Sans"/>
              </a:rPr>
              <a:t>Engineering</a:t>
            </a:r>
            <a:endParaRPr b="0" lang="en-IN" sz="1300" spc="-1" strike="noStrike">
              <a:solidFill>
                <a:srgbClr val="000000"/>
              </a:solidFill>
              <a:latin typeface="Arial"/>
            </a:endParaRPr>
          </a:p>
          <a:p>
            <a:pPr marL="576000" indent="-216000" algn="just">
              <a:lnSpc>
                <a:spcPct val="115000"/>
              </a:lnSpc>
              <a:spcBef>
                <a:spcPts val="283"/>
              </a:spcBef>
              <a:spcAft>
                <a:spcPts val="283"/>
              </a:spcAft>
              <a:buClr>
                <a:srgbClr val="0d6cd3"/>
              </a:buClr>
              <a:buSzPct val="110000"/>
              <a:buFont typeface="Wingdings 2" charset="2"/>
              <a:buChar char=""/>
            </a:pPr>
            <a:r>
              <a:rPr b="0" lang="en-IN" sz="1300" spc="-1" strike="noStrike">
                <a:solidFill>
                  <a:srgbClr val="000000"/>
                </a:solidFill>
                <a:latin typeface="Arial"/>
                <a:ea typeface="DejaVu Sans"/>
              </a:rPr>
              <a:t>Normalizing</a:t>
            </a:r>
            <a:endParaRPr b="0" lang="en-IN" sz="1300" spc="-1" strike="noStrike">
              <a:solidFill>
                <a:srgbClr val="000000"/>
              </a:solidFill>
              <a:latin typeface="Arial"/>
            </a:endParaRPr>
          </a:p>
        </p:txBody>
      </p:sp>
      <p:sp>
        <p:nvSpPr>
          <p:cNvPr id="48" name=""/>
          <p:cNvSpPr/>
          <p:nvPr/>
        </p:nvSpPr>
        <p:spPr>
          <a:xfrm>
            <a:off x="1512720" y="3607560"/>
            <a:ext cx="2535120" cy="404640"/>
          </a:xfrm>
          <a:prstGeom prst="rect">
            <a:avLst/>
          </a:prstGeom>
          <a:solidFill>
            <a:srgbClr val="689ad0"/>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algn="ctr">
              <a:lnSpc>
                <a:spcPct val="100000"/>
              </a:lnSpc>
            </a:pPr>
            <a:r>
              <a:rPr b="0" lang="en-IN" sz="1500" spc="-1" strike="noStrike">
                <a:solidFill>
                  <a:srgbClr val="000000"/>
                </a:solidFill>
                <a:latin typeface="Arial"/>
                <a:ea typeface="DejaVu Sans"/>
              </a:rPr>
              <a:t>Clustering Algo</a:t>
            </a:r>
            <a:endParaRPr b="0" lang="en-IN" sz="1500" spc="-1" strike="noStrike">
              <a:solidFill>
                <a:srgbClr val="ffffff"/>
              </a:solidFill>
              <a:latin typeface="Arial"/>
            </a:endParaRPr>
          </a:p>
        </p:txBody>
      </p:sp>
      <p:sp>
        <p:nvSpPr>
          <p:cNvPr id="49" name=""/>
          <p:cNvSpPr/>
          <p:nvPr/>
        </p:nvSpPr>
        <p:spPr>
          <a:xfrm>
            <a:off x="1512720" y="4053960"/>
            <a:ext cx="2535120" cy="1420920"/>
          </a:xfrm>
          <a:prstGeom prst="rect">
            <a:avLst/>
          </a:prstGeom>
          <a:solidFill>
            <a:srgbClr val="93aecb"/>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marL="576000" indent="-216000" algn="just">
              <a:lnSpc>
                <a:spcPct val="115000"/>
              </a:lnSpc>
              <a:spcBef>
                <a:spcPts val="283"/>
              </a:spcBef>
              <a:spcAft>
                <a:spcPts val="283"/>
              </a:spcAft>
              <a:buClr>
                <a:srgbClr val="0d6cd3"/>
              </a:buClr>
              <a:buSzPct val="110000"/>
              <a:buFont typeface="Wingdings 2" charset="2"/>
              <a:buChar char=""/>
            </a:pPr>
            <a:r>
              <a:rPr b="0" lang="en-IN" sz="1300" spc="-1" strike="noStrike">
                <a:solidFill>
                  <a:srgbClr val="000000"/>
                </a:solidFill>
                <a:latin typeface="Arial"/>
                <a:ea typeface="Noto Sans CJK SC"/>
              </a:rPr>
              <a:t>K Means</a:t>
            </a:r>
            <a:endParaRPr b="0" lang="en-IN" sz="1300" spc="-1" strike="noStrike">
              <a:solidFill>
                <a:srgbClr val="000000"/>
              </a:solidFill>
              <a:latin typeface="Arial"/>
            </a:endParaRPr>
          </a:p>
          <a:p>
            <a:pPr marL="576000" indent="-216000" algn="just">
              <a:lnSpc>
                <a:spcPct val="115000"/>
              </a:lnSpc>
              <a:spcBef>
                <a:spcPts val="283"/>
              </a:spcBef>
              <a:spcAft>
                <a:spcPts val="283"/>
              </a:spcAft>
              <a:buClr>
                <a:srgbClr val="0d6cd3"/>
              </a:buClr>
              <a:buSzPct val="110000"/>
              <a:buFont typeface="Wingdings 2" charset="2"/>
              <a:buChar char=""/>
            </a:pPr>
            <a:r>
              <a:rPr b="0" lang="en-IN" sz="1300" spc="-1" strike="noStrike">
                <a:solidFill>
                  <a:srgbClr val="000000"/>
                </a:solidFill>
                <a:latin typeface="Arial"/>
                <a:ea typeface="Noto Sans CJK SC"/>
              </a:rPr>
              <a:t>Feature Selection</a:t>
            </a:r>
            <a:endParaRPr b="0" lang="en-IN" sz="1300" spc="-1" strike="noStrike">
              <a:solidFill>
                <a:srgbClr val="000000"/>
              </a:solidFill>
              <a:latin typeface="Arial"/>
            </a:endParaRPr>
          </a:p>
          <a:p>
            <a:pPr marL="576000" indent="-216000" algn="just">
              <a:lnSpc>
                <a:spcPct val="115000"/>
              </a:lnSpc>
              <a:spcBef>
                <a:spcPts val="283"/>
              </a:spcBef>
              <a:spcAft>
                <a:spcPts val="283"/>
              </a:spcAft>
              <a:buClr>
                <a:srgbClr val="0d6cd3"/>
              </a:buClr>
              <a:buSzPct val="110000"/>
              <a:buFont typeface="Wingdings 2" charset="2"/>
              <a:buChar char=""/>
            </a:pPr>
            <a:r>
              <a:rPr b="0" lang="en-IN" sz="1300" spc="-1" strike="noStrike">
                <a:solidFill>
                  <a:srgbClr val="000000"/>
                </a:solidFill>
                <a:latin typeface="Arial"/>
                <a:ea typeface="Noto Sans CJK SC"/>
              </a:rPr>
              <a:t>Model Training</a:t>
            </a:r>
            <a:endParaRPr b="0" lang="en-IN" sz="1300" spc="-1" strike="noStrike">
              <a:solidFill>
                <a:srgbClr val="000000"/>
              </a:solidFill>
              <a:latin typeface="Arial"/>
            </a:endParaRPr>
          </a:p>
        </p:txBody>
      </p:sp>
      <p:sp>
        <p:nvSpPr>
          <p:cNvPr id="50" name=""/>
          <p:cNvSpPr/>
          <p:nvPr/>
        </p:nvSpPr>
        <p:spPr>
          <a:xfrm>
            <a:off x="5859000" y="3607200"/>
            <a:ext cx="2535120" cy="404640"/>
          </a:xfrm>
          <a:prstGeom prst="rect">
            <a:avLst/>
          </a:prstGeom>
          <a:solidFill>
            <a:srgbClr val="689ad0"/>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algn="ctr">
              <a:lnSpc>
                <a:spcPct val="100000"/>
              </a:lnSpc>
            </a:pPr>
            <a:r>
              <a:rPr b="0" lang="en-IN" sz="1500" spc="-1" strike="noStrike">
                <a:solidFill>
                  <a:srgbClr val="000000"/>
                </a:solidFill>
                <a:latin typeface="Arial"/>
                <a:ea typeface="DejaVu Sans"/>
              </a:rPr>
              <a:t>Evaluation</a:t>
            </a:r>
            <a:endParaRPr b="0" lang="en-IN" sz="1500" spc="-1" strike="noStrike">
              <a:solidFill>
                <a:srgbClr val="ffffff"/>
              </a:solidFill>
              <a:latin typeface="Arial"/>
            </a:endParaRPr>
          </a:p>
        </p:txBody>
      </p:sp>
      <p:sp>
        <p:nvSpPr>
          <p:cNvPr id="51" name=""/>
          <p:cNvSpPr/>
          <p:nvPr/>
        </p:nvSpPr>
        <p:spPr>
          <a:xfrm>
            <a:off x="5859000" y="4053960"/>
            <a:ext cx="2535120" cy="1420920"/>
          </a:xfrm>
          <a:prstGeom prst="rect">
            <a:avLst/>
          </a:prstGeom>
          <a:solidFill>
            <a:srgbClr val="93aecb"/>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marL="216000" indent="-216000" algn="just">
              <a:lnSpc>
                <a:spcPct val="115000"/>
              </a:lnSpc>
              <a:spcBef>
                <a:spcPts val="850"/>
              </a:spcBef>
              <a:spcAft>
                <a:spcPts val="850"/>
              </a:spcAft>
              <a:buClr>
                <a:srgbClr val="0d6cd3"/>
              </a:buClr>
              <a:buSzPct val="110000"/>
              <a:buFont typeface="Wingdings 2" charset="2"/>
              <a:buChar char=""/>
            </a:pPr>
            <a:r>
              <a:rPr b="0" lang="en-IN" sz="1300" spc="-1" strike="noStrike">
                <a:solidFill>
                  <a:srgbClr val="000000"/>
                </a:solidFill>
                <a:latin typeface="Arial"/>
                <a:ea typeface="Noto Sans CJK SC"/>
              </a:rPr>
              <a:t>Silhouette – 0.679</a:t>
            </a:r>
            <a:endParaRPr b="0" lang="en-IN" sz="1300" spc="-1" strike="noStrike">
              <a:solidFill>
                <a:srgbClr val="000000"/>
              </a:solidFill>
              <a:latin typeface="Arial"/>
            </a:endParaRPr>
          </a:p>
          <a:p>
            <a:pPr marL="216000" indent="-216000" algn="just">
              <a:lnSpc>
                <a:spcPct val="115000"/>
              </a:lnSpc>
              <a:spcBef>
                <a:spcPts val="850"/>
              </a:spcBef>
              <a:spcAft>
                <a:spcPts val="850"/>
              </a:spcAft>
              <a:buClr>
                <a:srgbClr val="0d6cd3"/>
              </a:buClr>
              <a:buSzPct val="110000"/>
              <a:buFont typeface="Wingdings 2" charset="2"/>
              <a:buChar char=""/>
            </a:pPr>
            <a:r>
              <a:rPr b="0" lang="en-IN" sz="1300" spc="-1" strike="noStrike">
                <a:solidFill>
                  <a:srgbClr val="000000"/>
                </a:solidFill>
                <a:latin typeface="Arial"/>
                <a:ea typeface="Noto Sans CJK SC"/>
              </a:rPr>
              <a:t>Calinski-Harabasz– 2443.51</a:t>
            </a:r>
            <a:endParaRPr b="0" lang="en-IN" sz="1300" spc="-1" strike="noStrike">
              <a:solidFill>
                <a:srgbClr val="000000"/>
              </a:solidFill>
              <a:latin typeface="Arial"/>
            </a:endParaRPr>
          </a:p>
          <a:p>
            <a:pPr marL="216000" indent="-216000" algn="just">
              <a:lnSpc>
                <a:spcPct val="115000"/>
              </a:lnSpc>
              <a:spcBef>
                <a:spcPts val="850"/>
              </a:spcBef>
              <a:spcAft>
                <a:spcPts val="850"/>
              </a:spcAft>
              <a:buClr>
                <a:srgbClr val="0d6cd3"/>
              </a:buClr>
              <a:buSzPct val="110000"/>
              <a:buFont typeface="Wingdings 2" charset="2"/>
              <a:buChar char=""/>
            </a:pPr>
            <a:r>
              <a:rPr b="0" lang="en-IN" sz="1300" spc="-1" strike="noStrike">
                <a:solidFill>
                  <a:srgbClr val="000000"/>
                </a:solidFill>
                <a:latin typeface="Arial"/>
                <a:ea typeface="Noto Sans CJK SC"/>
              </a:rPr>
              <a:t>Davies-Bouldin – 0.402</a:t>
            </a:r>
            <a:endParaRPr b="0" lang="en-IN" sz="1300" spc="-1" strike="noStrike">
              <a:solidFill>
                <a:srgbClr val="000000"/>
              </a:solidFill>
              <a:latin typeface="Arial"/>
            </a:endParaRPr>
          </a:p>
        </p:txBody>
      </p:sp>
    </p:spTree>
  </p:cSld>
  <p:transition spd="slow">
    <p:push dir="u"/>
  </p:transition>
  <p:timing>
    <p:tnLst>
      <p:par>
        <p:cTn id="42" dur="indefinite" restart="never" nodeType="tmRoot">
          <p:childTnLst>
            <p:seq>
              <p:cTn id="43" dur="indefinite" nodeType="mainSeq">
                <p:childTnLst>
                  <p:par>
                    <p:cTn id="44" fill="hold">
                      <p:stCondLst>
                        <p:cond delay="0"/>
                      </p:stCondLst>
                      <p:childTnLst>
                        <p:par>
                          <p:cTn id="45" fill="hold">
                            <p:stCondLst>
                              <p:cond delay="0"/>
                            </p:stCondLst>
                            <p:childTnLst>
                              <p:par>
                                <p:cTn id="46" nodeType="afterEffect" fill="hold" presetClass="entr">
                                  <p:stCondLst>
                                    <p:cond delay="0"/>
                                  </p:stCondLst>
                                  <p:childTnLst>
                                    <p:set>
                                      <p:cBhvr>
                                        <p:cTn id="47" fill="hold">
                                          <p:stCondLst>
                                            <p:cond delay="0"/>
                                          </p:stCondLst>
                                        </p:cTn>
                                        <p:tgtEl>
                                          <p:spTgt spid="42">
                                            <p:txEl>
                                              <p:pRg st="0" end="0"/>
                                            </p:txEl>
                                          </p:spTgt>
                                        </p:tgtEl>
                                        <p:attrNameLst>
                                          <p:attrName>style.visibility</p:attrName>
                                        </p:attrNameLst>
                                      </p:cBhvr>
                                      <p:to>
                                        <p:strVal val="visible"/>
                                      </p:to>
                                    </p:set>
                                    <p:animEffect filter="circle(in)" transition="in">
                                      <p:cBhvr additive="repl">
                                        <p:cTn id="48" dur="800"/>
                                        <p:tgtEl>
                                          <p:spTgt spid="42">
                                            <p:txEl>
                                              <p:pRg st="0" end="0"/>
                                            </p:txEl>
                                          </p:spTgt>
                                        </p:tgtEl>
                                      </p:cBhvr>
                                    </p:animEffect>
                                  </p:childTnLst>
                                </p:cTn>
                              </p:par>
                              <p:par>
                                <p:cTn id="49" nodeType="withEffect" fill="hold" presetClass="entr" presetID="20">
                                  <p:stCondLst>
                                    <p:cond delay="0"/>
                                  </p:stCondLst>
                                  <p:childTnLst>
                                    <p:set>
                                      <p:cBhvr>
                                        <p:cTn id="50" fill="hold">
                                          <p:stCondLst>
                                            <p:cond delay="0"/>
                                          </p:stCondLst>
                                        </p:cTn>
                                        <p:tgtEl>
                                          <p:spTgt spid="43"/>
                                        </p:tgtEl>
                                        <p:attrNameLst>
                                          <p:attrName>style.visibility</p:attrName>
                                        </p:attrNameLst>
                                      </p:cBhvr>
                                      <p:to>
                                        <p:strVal val="visible"/>
                                      </p:to>
                                    </p:set>
                                    <p:animEffect filter="wedge" transition="in">
                                      <p:cBhvr additive="repl">
                                        <p:cTn id="51" dur="1500"/>
                                        <p:tgtEl>
                                          <p:spTgt spid="43"/>
                                        </p:tgtEl>
                                      </p:cBhvr>
                                    </p:animEffect>
                                  </p:childTnLst>
                                </p:cTn>
                              </p:par>
                            </p:childTnLst>
                          </p:cTn>
                        </p:par>
                        <p:par>
                          <p:cTn id="52" fill="hold">
                            <p:stCondLst>
                              <p:cond delay="2000"/>
                            </p:stCondLst>
                            <p:childTnLst>
                              <p:par>
                                <p:cTn id="53" nodeType="afterEffect" fill="hold" presetClass="entr" presetID="2" presetSubtype="1">
                                  <p:stCondLst>
                                    <p:cond delay="500"/>
                                  </p:stCondLst>
                                  <p:childTnLst>
                                    <p:set>
                                      <p:cBhvr>
                                        <p:cTn id="54" dur="2" fill="hold">
                                          <p:stCondLst>
                                            <p:cond delay="0"/>
                                          </p:stCondLst>
                                        </p:cTn>
                                        <p:tgtEl>
                                          <p:spTgt spid="44"/>
                                        </p:tgtEl>
                                        <p:attrNameLst>
                                          <p:attrName>style.visibility</p:attrName>
                                        </p:attrNameLst>
                                      </p:cBhvr>
                                      <p:to>
                                        <p:strVal val="visible"/>
                                      </p:to>
                                    </p:set>
                                    <p:anim calcmode="lin" valueType="num">
                                      <p:cBhvr additive="repl">
                                        <p:cTn id="55" dur="1000" fill="hold"/>
                                        <p:tgtEl>
                                          <p:spTgt spid="44"/>
                                        </p:tgtEl>
                                        <p:attrNameLst>
                                          <p:attrName>ppt_x</p:attrName>
                                        </p:attrNameLst>
                                      </p:cBhvr>
                                      <p:tavLst>
                                        <p:tav tm="0">
                                          <p:val>
                                            <p:strVal val="#ppt_x"/>
                                          </p:val>
                                        </p:tav>
                                        <p:tav tm="100000">
                                          <p:val>
                                            <p:strVal val="#ppt_x"/>
                                          </p:val>
                                        </p:tav>
                                      </p:tavLst>
                                    </p:anim>
                                    <p:anim calcmode="lin" valueType="num">
                                      <p:cBhvr additive="repl">
                                        <p:cTn id="56" dur="1000" fill="hold"/>
                                        <p:tgtEl>
                                          <p:spTgt spid="44"/>
                                        </p:tgtEl>
                                        <p:attrNameLst>
                                          <p:attrName>ppt_y</p:attrName>
                                        </p:attrNameLst>
                                      </p:cBhvr>
                                      <p:tavLst>
                                        <p:tav tm="0">
                                          <p:val>
                                            <p:strVal val="0-#ppt_h/2"/>
                                          </p:val>
                                        </p:tav>
                                        <p:tav tm="100000">
                                          <p:val>
                                            <p:strVal val="#ppt_y"/>
                                          </p:val>
                                        </p:tav>
                                      </p:tavLst>
                                    </p:anim>
                                  </p:childTnLst>
                                </p:cTn>
                              </p:par>
                              <p:par>
                                <p:cTn id="57" nodeType="withEffect" fill="hold" presetClass="entr" presetID="2" presetSubtype="1">
                                  <p:stCondLst>
                                    <p:cond delay="500"/>
                                  </p:stCondLst>
                                  <p:childTnLst>
                                    <p:set>
                                      <p:cBhvr>
                                        <p:cTn id="58" dur="2" fill="hold">
                                          <p:stCondLst>
                                            <p:cond delay="0"/>
                                          </p:stCondLst>
                                        </p:cTn>
                                        <p:tgtEl>
                                          <p:spTgt spid="46"/>
                                        </p:tgtEl>
                                        <p:attrNameLst>
                                          <p:attrName>style.visibility</p:attrName>
                                        </p:attrNameLst>
                                      </p:cBhvr>
                                      <p:to>
                                        <p:strVal val="visible"/>
                                      </p:to>
                                    </p:set>
                                    <p:anim calcmode="lin" valueType="num">
                                      <p:cBhvr additive="repl">
                                        <p:cTn id="59" dur="1000" fill="hold"/>
                                        <p:tgtEl>
                                          <p:spTgt spid="46"/>
                                        </p:tgtEl>
                                        <p:attrNameLst>
                                          <p:attrName>ppt_x</p:attrName>
                                        </p:attrNameLst>
                                      </p:cBhvr>
                                      <p:tavLst>
                                        <p:tav tm="0">
                                          <p:val>
                                            <p:strVal val="#ppt_x"/>
                                          </p:val>
                                        </p:tav>
                                        <p:tav tm="100000">
                                          <p:val>
                                            <p:strVal val="#ppt_x"/>
                                          </p:val>
                                        </p:tav>
                                      </p:tavLst>
                                    </p:anim>
                                    <p:anim calcmode="lin" valueType="num">
                                      <p:cBhvr additive="repl">
                                        <p:cTn id="60" dur="1000" fill="hold"/>
                                        <p:tgtEl>
                                          <p:spTgt spid="46"/>
                                        </p:tgtEl>
                                        <p:attrNameLst>
                                          <p:attrName>ppt_y</p:attrName>
                                        </p:attrNameLst>
                                      </p:cBhvr>
                                      <p:tavLst>
                                        <p:tav tm="0">
                                          <p:val>
                                            <p:strVal val="0-#ppt_h/2"/>
                                          </p:val>
                                        </p:tav>
                                        <p:tav tm="100000">
                                          <p:val>
                                            <p:strVal val="#ppt_y"/>
                                          </p:val>
                                        </p:tav>
                                      </p:tavLst>
                                    </p:anim>
                                  </p:childTnLst>
                                </p:cTn>
                              </p:par>
                            </p:childTnLst>
                          </p:cTn>
                        </p:par>
                        <p:par>
                          <p:cTn id="61" fill="hold">
                            <p:stCondLst>
                              <p:cond delay="3500"/>
                            </p:stCondLst>
                            <p:childTnLst>
                              <p:par>
                                <p:cTn id="62" nodeType="afterEffect" fill="hold" presetClass="entr" presetID="2" presetSubtype="4">
                                  <p:stCondLst>
                                    <p:cond delay="500"/>
                                  </p:stCondLst>
                                  <p:childTnLst>
                                    <p:set>
                                      <p:cBhvr>
                                        <p:cTn id="63" dur="2" fill="hold">
                                          <p:stCondLst>
                                            <p:cond delay="0"/>
                                          </p:stCondLst>
                                        </p:cTn>
                                        <p:tgtEl>
                                          <p:spTgt spid="48"/>
                                        </p:tgtEl>
                                        <p:attrNameLst>
                                          <p:attrName>style.visibility</p:attrName>
                                        </p:attrNameLst>
                                      </p:cBhvr>
                                      <p:to>
                                        <p:strVal val="visible"/>
                                      </p:to>
                                    </p:set>
                                    <p:anim calcmode="lin" valueType="num">
                                      <p:cBhvr additive="repl">
                                        <p:cTn id="64" dur="1000" fill="hold"/>
                                        <p:tgtEl>
                                          <p:spTgt spid="48"/>
                                        </p:tgtEl>
                                        <p:attrNameLst>
                                          <p:attrName>ppt_x</p:attrName>
                                        </p:attrNameLst>
                                      </p:cBhvr>
                                      <p:tavLst>
                                        <p:tav tm="0">
                                          <p:val>
                                            <p:strVal val="#ppt_x"/>
                                          </p:val>
                                        </p:tav>
                                        <p:tav tm="100000">
                                          <p:val>
                                            <p:strVal val="#ppt_x"/>
                                          </p:val>
                                        </p:tav>
                                      </p:tavLst>
                                    </p:anim>
                                    <p:anim calcmode="lin" valueType="num">
                                      <p:cBhvr additive="repl">
                                        <p:cTn id="65" dur="1000" fill="hold"/>
                                        <p:tgtEl>
                                          <p:spTgt spid="48"/>
                                        </p:tgtEl>
                                        <p:attrNameLst>
                                          <p:attrName>ppt_y</p:attrName>
                                        </p:attrNameLst>
                                      </p:cBhvr>
                                      <p:tavLst>
                                        <p:tav tm="0">
                                          <p:val>
                                            <p:strVal val="1+#ppt_h/2"/>
                                          </p:val>
                                        </p:tav>
                                        <p:tav tm="100000">
                                          <p:val>
                                            <p:strVal val="#ppt_y"/>
                                          </p:val>
                                        </p:tav>
                                      </p:tavLst>
                                    </p:anim>
                                  </p:childTnLst>
                                </p:cTn>
                              </p:par>
                              <p:par>
                                <p:cTn id="66" nodeType="withEffect" fill="hold" presetClass="entr" presetID="2" presetSubtype="4">
                                  <p:stCondLst>
                                    <p:cond delay="500"/>
                                  </p:stCondLst>
                                  <p:childTnLst>
                                    <p:set>
                                      <p:cBhvr>
                                        <p:cTn id="67" dur="2" fill="hold">
                                          <p:stCondLst>
                                            <p:cond delay="0"/>
                                          </p:stCondLst>
                                        </p:cTn>
                                        <p:tgtEl>
                                          <p:spTgt spid="50"/>
                                        </p:tgtEl>
                                        <p:attrNameLst>
                                          <p:attrName>style.visibility</p:attrName>
                                        </p:attrNameLst>
                                      </p:cBhvr>
                                      <p:to>
                                        <p:strVal val="visible"/>
                                      </p:to>
                                    </p:set>
                                    <p:anim calcmode="lin" valueType="num">
                                      <p:cBhvr additive="repl">
                                        <p:cTn id="68" dur="1000" fill="hold"/>
                                        <p:tgtEl>
                                          <p:spTgt spid="50"/>
                                        </p:tgtEl>
                                        <p:attrNameLst>
                                          <p:attrName>ppt_x</p:attrName>
                                        </p:attrNameLst>
                                      </p:cBhvr>
                                      <p:tavLst>
                                        <p:tav tm="0">
                                          <p:val>
                                            <p:strVal val="#ppt_x"/>
                                          </p:val>
                                        </p:tav>
                                        <p:tav tm="100000">
                                          <p:val>
                                            <p:strVal val="#ppt_x"/>
                                          </p:val>
                                        </p:tav>
                                      </p:tavLst>
                                    </p:anim>
                                    <p:anim calcmode="lin" valueType="num">
                                      <p:cBhvr additive="repl">
                                        <p:cTn id="69" dur="1000" fill="hold"/>
                                        <p:tgtEl>
                                          <p:spTgt spid="50"/>
                                        </p:tgtEl>
                                        <p:attrNameLst>
                                          <p:attrName>ppt_y</p:attrName>
                                        </p:attrNameLst>
                                      </p:cBhvr>
                                      <p:tavLst>
                                        <p:tav tm="0">
                                          <p:val>
                                            <p:strVal val="1+#ppt_h/2"/>
                                          </p:val>
                                        </p:tav>
                                        <p:tav tm="100000">
                                          <p:val>
                                            <p:strVal val="#ppt_y"/>
                                          </p:val>
                                        </p:tav>
                                      </p:tavLst>
                                    </p:anim>
                                  </p:childTnLst>
                                </p:cTn>
                              </p:par>
                            </p:childTnLst>
                          </p:cTn>
                        </p:par>
                        <p:par>
                          <p:cTn id="70" fill="hold">
                            <p:stCondLst>
                              <p:cond delay="5000"/>
                            </p:stCondLst>
                            <p:childTnLst>
                              <p:par>
                                <p:cTn id="71" nodeType="afterEffect" fill="hold" presetClass="entr" presetID="4" presetSubtype="16">
                                  <p:stCondLst>
                                    <p:cond delay="500"/>
                                  </p:stCondLst>
                                  <p:childTnLst>
                                    <p:set>
                                      <p:cBhvr>
                                        <p:cTn id="72" dur="2" fill="hold">
                                          <p:stCondLst>
                                            <p:cond delay="0"/>
                                          </p:stCondLst>
                                        </p:cTn>
                                        <p:tgtEl>
                                          <p:spTgt spid="45"/>
                                        </p:tgtEl>
                                        <p:attrNameLst>
                                          <p:attrName>style.visibility</p:attrName>
                                        </p:attrNameLst>
                                      </p:cBhvr>
                                      <p:to>
                                        <p:strVal val="visible"/>
                                      </p:to>
                                    </p:set>
                                    <p:animEffect filter="box(in)" transition="in">
                                      <p:cBhvr additive="repl">
                                        <p:cTn id="73" dur="1000"/>
                                        <p:tgtEl>
                                          <p:spTgt spid="45"/>
                                        </p:tgtEl>
                                      </p:cBhvr>
                                    </p:animEffect>
                                  </p:childTnLst>
                                </p:cTn>
                              </p:par>
                              <p:par>
                                <p:cTn id="74" nodeType="withEffect" fill="hold" presetClass="entr" presetID="4" presetSubtype="16">
                                  <p:stCondLst>
                                    <p:cond delay="500"/>
                                  </p:stCondLst>
                                  <p:childTnLst>
                                    <p:set>
                                      <p:cBhvr>
                                        <p:cTn id="75" dur="2" fill="hold">
                                          <p:stCondLst>
                                            <p:cond delay="0"/>
                                          </p:stCondLst>
                                        </p:cTn>
                                        <p:tgtEl>
                                          <p:spTgt spid="47"/>
                                        </p:tgtEl>
                                        <p:attrNameLst>
                                          <p:attrName>style.visibility</p:attrName>
                                        </p:attrNameLst>
                                      </p:cBhvr>
                                      <p:to>
                                        <p:strVal val="visible"/>
                                      </p:to>
                                    </p:set>
                                    <p:animEffect filter="box(in)" transition="in">
                                      <p:cBhvr additive="repl">
                                        <p:cTn id="76" dur="1000"/>
                                        <p:tgtEl>
                                          <p:spTgt spid="47"/>
                                        </p:tgtEl>
                                      </p:cBhvr>
                                    </p:animEffect>
                                  </p:childTnLst>
                                </p:cTn>
                              </p:par>
                            </p:childTnLst>
                          </p:cTn>
                        </p:par>
                        <p:par>
                          <p:cTn id="77" fill="hold">
                            <p:stCondLst>
                              <p:cond delay="6500"/>
                            </p:stCondLst>
                            <p:childTnLst>
                              <p:par>
                                <p:cTn id="78" nodeType="afterEffect" fill="hold" presetClass="entr" presetID="4" presetSubtype="16">
                                  <p:stCondLst>
                                    <p:cond delay="500"/>
                                  </p:stCondLst>
                                  <p:childTnLst>
                                    <p:set>
                                      <p:cBhvr>
                                        <p:cTn id="79" dur="2" fill="hold">
                                          <p:stCondLst>
                                            <p:cond delay="0"/>
                                          </p:stCondLst>
                                        </p:cTn>
                                        <p:tgtEl>
                                          <p:spTgt spid="49"/>
                                        </p:tgtEl>
                                        <p:attrNameLst>
                                          <p:attrName>style.visibility</p:attrName>
                                        </p:attrNameLst>
                                      </p:cBhvr>
                                      <p:to>
                                        <p:strVal val="visible"/>
                                      </p:to>
                                    </p:set>
                                    <p:animEffect filter="box(in)" transition="in">
                                      <p:cBhvr additive="repl">
                                        <p:cTn id="80" dur="1000"/>
                                        <p:tgtEl>
                                          <p:spTgt spid="49"/>
                                        </p:tgtEl>
                                      </p:cBhvr>
                                    </p:animEffect>
                                  </p:childTnLst>
                                </p:cTn>
                              </p:par>
                              <p:par>
                                <p:cTn id="81" nodeType="withEffect" fill="hold" presetClass="entr" presetID="4" presetSubtype="16">
                                  <p:stCondLst>
                                    <p:cond delay="500"/>
                                  </p:stCondLst>
                                  <p:childTnLst>
                                    <p:set>
                                      <p:cBhvr>
                                        <p:cTn id="82" dur="2" fill="hold">
                                          <p:stCondLst>
                                            <p:cond delay="0"/>
                                          </p:stCondLst>
                                        </p:cTn>
                                        <p:tgtEl>
                                          <p:spTgt spid="51"/>
                                        </p:tgtEl>
                                        <p:attrNameLst>
                                          <p:attrName>style.visibility</p:attrName>
                                        </p:attrNameLst>
                                      </p:cBhvr>
                                      <p:to>
                                        <p:strVal val="visible"/>
                                      </p:to>
                                    </p:set>
                                    <p:animEffect filter="box(in)" transition="in">
                                      <p:cBhvr additive="repl">
                                        <p:cTn id="83" dur="1000"/>
                                        <p:tgtEl>
                                          <p:spTgt spid="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52" name="PlaceHolder 1"/>
          <p:cNvSpPr>
            <a:spLocks noGrp="1"/>
          </p:cNvSpPr>
          <p:nvPr>
            <p:ph type="title"/>
          </p:nvPr>
        </p:nvSpPr>
        <p:spPr>
          <a:xfrm>
            <a:off x="0" y="4680"/>
            <a:ext cx="10075680" cy="597960"/>
          </a:xfrm>
          <a:prstGeom prst="rect">
            <a:avLst/>
          </a:prstGeom>
          <a:noFill/>
          <a:ln w="0">
            <a:noFill/>
          </a:ln>
        </p:spPr>
        <p:txBody>
          <a:bodyPr lIns="0" rIns="0" tIns="0" bIns="0" anchor="ctr">
            <a:noAutofit/>
          </a:bodyPr>
          <a:p>
            <a:pPr indent="0">
              <a:lnSpc>
                <a:spcPct val="100000"/>
              </a:lnSpc>
              <a:buNone/>
              <a:tabLst>
                <a:tab algn="l" pos="0"/>
              </a:tabLst>
            </a:pPr>
            <a:r>
              <a:rPr b="0" lang="en-IN" sz="2400" spc="-1" strike="noStrike">
                <a:solidFill>
                  <a:srgbClr val="ffffff"/>
                </a:solidFill>
                <a:latin typeface="Roboto Condensed"/>
                <a:ea typeface="Noto Sans CJK SC"/>
              </a:rPr>
              <a:t>  </a:t>
            </a:r>
            <a:r>
              <a:rPr b="0" lang="en-IN" sz="2400" spc="-1" strike="noStrike">
                <a:solidFill>
                  <a:srgbClr val="ffffff"/>
                </a:solidFill>
                <a:latin typeface="Roboto Condensed"/>
                <a:ea typeface="Noto Sans CJK SC"/>
              </a:rPr>
              <a:t>Customer</a:t>
            </a:r>
            <a:r>
              <a:rPr b="0" lang="en-IN" sz="3600" spc="-1" strike="noStrike">
                <a:solidFill>
                  <a:srgbClr val="ffffff"/>
                </a:solidFill>
                <a:latin typeface="Roboto Condensed"/>
                <a:ea typeface="Noto Sans CJK SC"/>
              </a:rPr>
              <a:t> </a:t>
            </a:r>
            <a:r>
              <a:rPr b="0" lang="en-IN" sz="2400" spc="-1" strike="noStrike">
                <a:solidFill>
                  <a:srgbClr val="ffffff"/>
                </a:solidFill>
                <a:latin typeface="Roboto Condensed"/>
                <a:ea typeface="Noto Sans CJK SC"/>
              </a:rPr>
              <a:t>Segment Overview                      Customer Segment Scatter</a:t>
            </a:r>
            <a:endParaRPr b="0" lang="en-IN" sz="2400" spc="-1" strike="noStrike">
              <a:solidFill>
                <a:srgbClr val="ffffff"/>
              </a:solidFill>
              <a:latin typeface="Arial"/>
            </a:endParaRPr>
          </a:p>
        </p:txBody>
      </p:sp>
      <p:sp>
        <p:nvSpPr>
          <p:cNvPr id="53" name="PlaceHolder 2"/>
          <p:cNvSpPr>
            <a:spLocks noGrp="1"/>
          </p:cNvSpPr>
          <p:nvPr>
            <p:ph/>
          </p:nvPr>
        </p:nvSpPr>
        <p:spPr>
          <a:xfrm>
            <a:off x="323640" y="3600000"/>
            <a:ext cx="3273120" cy="1795680"/>
          </a:xfrm>
          <a:prstGeom prst="rect">
            <a:avLst/>
          </a:prstGeom>
          <a:solidFill>
            <a:srgbClr val="f5ddd9">
              <a:alpha val="92000"/>
            </a:srgbClr>
          </a:solidFill>
          <a:ln w="6480">
            <a:solidFill>
              <a:srgbClr val="000d1d">
                <a:alpha val="80000"/>
              </a:srgbClr>
            </a:solidFill>
            <a:miter/>
          </a:ln>
        </p:spPr>
        <p:txBody>
          <a:bodyPr numCol="1" spcCol="0" lIns="3240" rIns="3240" tIns="3240" bIns="3240" anchor="t">
            <a:normAutofit/>
          </a:bodyPr>
          <a:p>
            <a:pPr indent="0">
              <a:lnSpc>
                <a:spcPct val="100000"/>
              </a:lnSpc>
              <a:spcAft>
                <a:spcPts val="283"/>
              </a:spcAft>
              <a:buNone/>
              <a:tabLst>
                <a:tab algn="l" pos="0"/>
              </a:tabLst>
            </a:pPr>
            <a:r>
              <a:rPr b="1" lang="en-IN" sz="1600" spc="-1" strike="noStrike">
                <a:solidFill>
                  <a:srgbClr val="000000"/>
                </a:solidFill>
                <a:latin typeface="Roboto Condensed"/>
                <a:ea typeface="Noto Sans CJK SC"/>
              </a:rPr>
              <a:t> </a:t>
            </a:r>
            <a:r>
              <a:rPr b="1" lang="en-IN" sz="1600" spc="-1" strike="noStrike" u="sng">
                <a:solidFill>
                  <a:srgbClr val="000000"/>
                </a:solidFill>
                <a:uFillTx/>
                <a:latin typeface="Roboto Condensed"/>
                <a:ea typeface="Noto Sans CJK SC"/>
              </a:rPr>
              <a:t>Key differentiating factors:</a:t>
            </a:r>
            <a:endParaRPr b="0" lang="en-IN" sz="1600" spc="-1" strike="noStrike">
              <a:solidFill>
                <a:srgbClr val="000000"/>
              </a:solidFill>
              <a:latin typeface="Arial"/>
            </a:endParaRPr>
          </a:p>
          <a:p>
            <a:pPr marL="324000" indent="-216000">
              <a:lnSpc>
                <a:spcPct val="100000"/>
              </a:lnSpc>
              <a:spcBef>
                <a:spcPts val="850"/>
              </a:spcBef>
              <a:buSzPct val="100000"/>
              <a:buBlip>
                <a:blip r:embed="rId1"/>
              </a:buBlip>
              <a:tabLst>
                <a:tab algn="l" pos="0"/>
              </a:tabLst>
            </a:pPr>
            <a:r>
              <a:rPr b="0" lang="en-IN" sz="1200" spc="-1" strike="noStrike">
                <a:solidFill>
                  <a:srgbClr val="000000"/>
                </a:solidFill>
                <a:latin typeface="Roboto"/>
                <a:ea typeface="Noto Sans CJK SC"/>
              </a:rPr>
              <a:t>Age of policyholders</a:t>
            </a:r>
            <a:endParaRPr b="0" lang="en-IN" sz="1200" spc="-1" strike="noStrike">
              <a:solidFill>
                <a:srgbClr val="000000"/>
              </a:solidFill>
              <a:latin typeface="Arial"/>
            </a:endParaRPr>
          </a:p>
          <a:p>
            <a:pPr marL="324000" indent="-216000">
              <a:lnSpc>
                <a:spcPct val="100000"/>
              </a:lnSpc>
              <a:spcBef>
                <a:spcPts val="850"/>
              </a:spcBef>
              <a:buSzPct val="100000"/>
              <a:buBlip>
                <a:blip r:embed="rId2"/>
              </a:buBlip>
              <a:tabLst>
                <a:tab algn="l" pos="0"/>
              </a:tabLst>
            </a:pPr>
            <a:r>
              <a:rPr b="0" lang="en-IN" sz="1200" spc="-1" strike="noStrike">
                <a:solidFill>
                  <a:srgbClr val="000000"/>
                </a:solidFill>
                <a:latin typeface="Roboto"/>
                <a:ea typeface="Noto Sans CJK SC"/>
              </a:rPr>
              <a:t>Claim amounts and frequency</a:t>
            </a:r>
            <a:endParaRPr b="0" lang="en-IN" sz="1200" spc="-1" strike="noStrike">
              <a:solidFill>
                <a:srgbClr val="000000"/>
              </a:solidFill>
              <a:latin typeface="Arial"/>
            </a:endParaRPr>
          </a:p>
          <a:p>
            <a:pPr marL="324000" indent="-216000">
              <a:lnSpc>
                <a:spcPct val="100000"/>
              </a:lnSpc>
              <a:spcBef>
                <a:spcPts val="850"/>
              </a:spcBef>
              <a:buSzPct val="100000"/>
              <a:buBlip>
                <a:blip r:embed="rId3"/>
              </a:buBlip>
              <a:tabLst>
                <a:tab algn="l" pos="0"/>
              </a:tabLst>
            </a:pPr>
            <a:r>
              <a:rPr b="0" lang="en-IN" sz="1200" spc="-1" strike="noStrike">
                <a:solidFill>
                  <a:srgbClr val="000000"/>
                </a:solidFill>
                <a:latin typeface="Roboto"/>
                <a:ea typeface="Noto Sans CJK SC"/>
              </a:rPr>
              <a:t>Policy premiums</a:t>
            </a:r>
            <a:endParaRPr b="0" lang="en-IN" sz="1200" spc="-1" strike="noStrike">
              <a:solidFill>
                <a:srgbClr val="000000"/>
              </a:solidFill>
              <a:latin typeface="Arial"/>
            </a:endParaRPr>
          </a:p>
          <a:p>
            <a:pPr marL="324000" indent="-216000">
              <a:lnSpc>
                <a:spcPct val="100000"/>
              </a:lnSpc>
              <a:spcBef>
                <a:spcPts val="850"/>
              </a:spcBef>
              <a:buSzPct val="100000"/>
              <a:buBlip>
                <a:blip r:embed="rId4"/>
              </a:buBlip>
              <a:tabLst>
                <a:tab algn="l" pos="0"/>
              </a:tabLst>
            </a:pPr>
            <a:r>
              <a:rPr b="0" lang="en-IN" sz="1200" spc="-1" strike="noStrike">
                <a:solidFill>
                  <a:srgbClr val="000000"/>
                </a:solidFill>
                <a:latin typeface="Roboto"/>
                <a:ea typeface="Noto Sans CJK SC"/>
              </a:rPr>
              <a:t>Vehicle age and claim patterns</a:t>
            </a:r>
            <a:endParaRPr b="0" lang="en-IN" sz="1200" spc="-1" strike="noStrike">
              <a:solidFill>
                <a:srgbClr val="000000"/>
              </a:solidFill>
              <a:latin typeface="Arial"/>
            </a:endParaRPr>
          </a:p>
        </p:txBody>
      </p:sp>
      <p:sp>
        <p:nvSpPr>
          <p:cNvPr id="54" name=""/>
          <p:cNvSpPr/>
          <p:nvPr/>
        </p:nvSpPr>
        <p:spPr>
          <a:xfrm>
            <a:off x="3852000" y="647640"/>
            <a:ext cx="6116760" cy="465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400" spc="-1" strike="noStrike">
                <a:solidFill>
                  <a:srgbClr val="729fcf"/>
                </a:solidFill>
                <a:latin typeface="Roboto Condensed"/>
                <a:ea typeface="DejaVu Sans"/>
              </a:rPr>
              <a:t>Based on the Key differentiating factors Machine Learning model created 3 clusters which clearly visible in the scatter plot below.</a:t>
            </a:r>
            <a:endParaRPr b="0" lang="en-IN" sz="1400" spc="-1" strike="noStrike">
              <a:solidFill>
                <a:srgbClr val="ffffff"/>
              </a:solidFill>
              <a:latin typeface="Arial"/>
            </a:endParaRPr>
          </a:p>
        </p:txBody>
      </p:sp>
      <p:pic>
        <p:nvPicPr>
          <p:cNvPr id="55" name="" descr=""/>
          <p:cNvPicPr/>
          <p:nvPr/>
        </p:nvPicPr>
        <p:blipFill>
          <a:blip r:embed="rId5"/>
          <a:stretch/>
        </p:blipFill>
        <p:spPr>
          <a:xfrm>
            <a:off x="3960000" y="1260000"/>
            <a:ext cx="5756760" cy="4136760"/>
          </a:xfrm>
          <a:prstGeom prst="rect">
            <a:avLst/>
          </a:prstGeom>
          <a:ln cap="rnd" w="12600">
            <a:solidFill>
              <a:srgbClr val="ffd700">
                <a:alpha val="70000"/>
              </a:srgbClr>
            </a:solidFill>
            <a:bevel/>
          </a:ln>
          <a:effectLst>
            <a:outerShdw blurRad="25560" dir="10800000" dist="38160" rotWithShape="0">
              <a:srgbClr val="003366"/>
            </a:outerShdw>
          </a:effectLst>
        </p:spPr>
      </p:pic>
      <p:grpSp>
        <p:nvGrpSpPr>
          <p:cNvPr id="56" name=""/>
          <p:cNvGrpSpPr/>
          <p:nvPr/>
        </p:nvGrpSpPr>
        <p:grpSpPr>
          <a:xfrm>
            <a:off x="613800" y="1170720"/>
            <a:ext cx="2506680" cy="2242080"/>
            <a:chOff x="613800" y="1170720"/>
            <a:chExt cx="2506680" cy="2242080"/>
          </a:xfrm>
        </p:grpSpPr>
        <p:sp>
          <p:nvSpPr>
            <p:cNvPr id="57" name=""/>
            <p:cNvSpPr/>
            <p:nvPr/>
          </p:nvSpPr>
          <p:spPr>
            <a:xfrm>
              <a:off x="1917000" y="1170720"/>
              <a:ext cx="1203480" cy="1211040"/>
            </a:xfrm>
            <a:custGeom>
              <a:avLst/>
              <a:gdLst>
                <a:gd name="textAreaLeft" fmla="*/ 0 w 1203480"/>
                <a:gd name="textAreaRight" fmla="*/ 1207080 w 1203480"/>
                <a:gd name="textAreaTop" fmla="*/ 0 h 1211040"/>
                <a:gd name="textAreaBottom" fmla="*/ 1214640 h 121104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003366">
                <a:alpha val="65000"/>
              </a:srgbClr>
            </a:solidFill>
            <a:ln w="29160">
              <a:solidFill>
                <a:srgbClr val="003366"/>
              </a:solidFill>
              <a:round/>
            </a:ln>
          </p:spPr>
          <p:style>
            <a:lnRef idx="0"/>
            <a:fillRef idx="0"/>
            <a:effectRef idx="0"/>
            <a:fontRef idx="minor"/>
          </p:style>
          <p:txBody>
            <a:bodyPr lIns="286200" rIns="286200" tIns="316440" bIns="316440" anchor="ctr" anchorCtr="1">
              <a:noAutofit/>
            </a:bodyPr>
            <a:p>
              <a:pPr algn="ctr">
                <a:lnSpc>
                  <a:spcPct val="100000"/>
                </a:lnSpc>
                <a:spcBef>
                  <a:spcPts val="1417"/>
                </a:spcBef>
                <a:tabLst>
                  <a:tab algn="l" pos="0"/>
                </a:tabLst>
              </a:pPr>
              <a:r>
                <a:rPr b="1" lang="en-IN" sz="1200" spc="-1" strike="noStrike">
                  <a:solidFill>
                    <a:srgbClr val="fafafa"/>
                  </a:solidFill>
                  <a:latin typeface="Roboto"/>
                  <a:ea typeface="Noto Sans CJK SC"/>
                </a:rPr>
                <a:t>Cluster 1  </a:t>
              </a:r>
              <a:r>
                <a:rPr b="0" lang="en-IN" sz="1200" spc="-1" strike="noStrike">
                  <a:solidFill>
                    <a:srgbClr val="fafafa"/>
                  </a:solidFill>
                  <a:latin typeface="Roboto"/>
                  <a:ea typeface="Noto Sans CJK SC"/>
                </a:rPr>
                <a:t>Young Premium Payers</a:t>
              </a:r>
              <a:endParaRPr b="0" lang="en-IN" sz="1200" spc="-1" strike="noStrike">
                <a:solidFill>
                  <a:srgbClr val="ffffff"/>
                </a:solidFill>
                <a:latin typeface="Arial"/>
              </a:endParaRPr>
            </a:p>
          </p:txBody>
        </p:sp>
        <p:sp>
          <p:nvSpPr>
            <p:cNvPr id="58" name=""/>
            <p:cNvSpPr/>
            <p:nvPr/>
          </p:nvSpPr>
          <p:spPr>
            <a:xfrm>
              <a:off x="613800" y="1170720"/>
              <a:ext cx="1203480" cy="1211040"/>
            </a:xfrm>
            <a:custGeom>
              <a:avLst/>
              <a:gdLst>
                <a:gd name="textAreaLeft" fmla="*/ 0 w 1203480"/>
                <a:gd name="textAreaRight" fmla="*/ 1207080 w 1203480"/>
                <a:gd name="textAreaTop" fmla="*/ 0 h 1211040"/>
                <a:gd name="textAreaBottom" fmla="*/ 1214640 h 121104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008080">
                <a:alpha val="65000"/>
              </a:srgbClr>
            </a:solidFill>
            <a:ln w="29160">
              <a:solidFill>
                <a:srgbClr val="008080"/>
              </a:solidFill>
              <a:round/>
            </a:ln>
          </p:spPr>
          <p:style>
            <a:lnRef idx="0"/>
            <a:fillRef idx="0"/>
            <a:effectRef idx="0"/>
            <a:fontRef idx="minor"/>
          </p:style>
          <p:txBody>
            <a:bodyPr lIns="205920" rIns="205920" tIns="236520" bIns="236520" anchor="ctr" anchorCtr="1">
              <a:noAutofit/>
            </a:bodyPr>
            <a:p>
              <a:pPr algn="ctr">
                <a:lnSpc>
                  <a:spcPct val="100000"/>
                </a:lnSpc>
                <a:spcBef>
                  <a:spcPts val="1417"/>
                </a:spcBef>
                <a:tabLst>
                  <a:tab algn="l" pos="0"/>
                </a:tabLst>
              </a:pPr>
              <a:r>
                <a:rPr b="1" lang="en-IN" sz="1200" spc="-1" strike="noStrike">
                  <a:solidFill>
                    <a:srgbClr val="fafafa"/>
                  </a:solidFill>
                  <a:latin typeface="Roboto"/>
                  <a:ea typeface="Noto Sans CJK SC"/>
                </a:rPr>
                <a:t>Cluster 0  </a:t>
              </a:r>
              <a:r>
                <a:rPr b="0" lang="en-IN" sz="1200" spc="-1" strike="noStrike">
                  <a:solidFill>
                    <a:srgbClr val="fafafa"/>
                  </a:solidFill>
                  <a:latin typeface="Roboto"/>
                  <a:ea typeface="Noto Sans CJK SC"/>
                </a:rPr>
                <a:t>Mature High Value Segment</a:t>
              </a:r>
              <a:endParaRPr b="0" lang="en-IN" sz="1200" spc="-1" strike="noStrike">
                <a:solidFill>
                  <a:srgbClr val="ffffff"/>
                </a:solidFill>
                <a:latin typeface="Arial"/>
              </a:endParaRPr>
            </a:p>
          </p:txBody>
        </p:sp>
        <p:sp>
          <p:nvSpPr>
            <p:cNvPr id="59" name=""/>
            <p:cNvSpPr/>
            <p:nvPr/>
          </p:nvSpPr>
          <p:spPr>
            <a:xfrm>
              <a:off x="1262880" y="2201760"/>
              <a:ext cx="1203840" cy="1211040"/>
            </a:xfrm>
            <a:custGeom>
              <a:avLst/>
              <a:gdLst>
                <a:gd name="textAreaLeft" fmla="*/ 0 w 1203840"/>
                <a:gd name="textAreaRight" fmla="*/ 1207440 w 1203840"/>
                <a:gd name="textAreaTop" fmla="*/ 0 h 1211040"/>
                <a:gd name="textAreaBottom" fmla="*/ 1214640 h 121104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e69500">
                <a:alpha val="65000"/>
              </a:srgbClr>
            </a:solidFill>
            <a:ln w="29160">
              <a:solidFill>
                <a:srgbClr val="e8a202"/>
              </a:solidFill>
              <a:round/>
            </a:ln>
          </p:spPr>
          <p:style>
            <a:lnRef idx="0"/>
            <a:fillRef idx="0"/>
            <a:effectRef idx="0"/>
            <a:fontRef idx="minor"/>
          </p:style>
          <p:txBody>
            <a:bodyPr lIns="286200" rIns="286200" tIns="316440" bIns="316440" anchor="ctr" anchorCtr="1">
              <a:noAutofit/>
            </a:bodyPr>
            <a:p>
              <a:pPr algn="ctr">
                <a:lnSpc>
                  <a:spcPct val="100000"/>
                </a:lnSpc>
                <a:spcBef>
                  <a:spcPts val="1417"/>
                </a:spcBef>
                <a:tabLst>
                  <a:tab algn="l" pos="0"/>
                </a:tabLst>
              </a:pPr>
              <a:r>
                <a:rPr b="1" lang="en-IN" sz="1200" spc="-1" strike="noStrike">
                  <a:solidFill>
                    <a:srgbClr val="fafafa"/>
                  </a:solidFill>
                  <a:latin typeface="Roboto"/>
                  <a:ea typeface="Noto Sans CJK SC"/>
                </a:rPr>
                <a:t>Cluster 2 </a:t>
              </a:r>
              <a:r>
                <a:rPr b="0" lang="en-IN" sz="1200" spc="-1" strike="noStrike">
                  <a:solidFill>
                    <a:srgbClr val="fafafa"/>
                  </a:solidFill>
                  <a:latin typeface="Roboto"/>
                  <a:ea typeface="Noto Sans CJK SC"/>
                </a:rPr>
                <a:t>Balanced Risk Group</a:t>
              </a:r>
              <a:endParaRPr b="0" lang="en-IN" sz="1200" spc="-1" strike="noStrike">
                <a:solidFill>
                  <a:srgbClr val="ffffff"/>
                </a:solidFill>
                <a:latin typeface="Arial"/>
              </a:endParaRPr>
            </a:p>
          </p:txBody>
        </p:sp>
      </p:grpSp>
      <p:sp>
        <p:nvSpPr>
          <p:cNvPr id="60" name=""/>
          <p:cNvSpPr/>
          <p:nvPr/>
        </p:nvSpPr>
        <p:spPr>
          <a:xfrm>
            <a:off x="27360" y="650520"/>
            <a:ext cx="3821400" cy="354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400" spc="-1" strike="noStrike">
                <a:solidFill>
                  <a:srgbClr val="729fcf"/>
                </a:solidFill>
                <a:latin typeface="Roboto Condensed"/>
                <a:ea typeface="DejaVu Sans"/>
              </a:rPr>
              <a:t> </a:t>
            </a:r>
            <a:r>
              <a:rPr b="0" lang="en-IN" sz="1400" spc="-1" strike="noStrike">
                <a:solidFill>
                  <a:srgbClr val="729fcf"/>
                </a:solidFill>
                <a:latin typeface="Roboto Condensed"/>
                <a:ea typeface="DejaVu Sans"/>
              </a:rPr>
              <a:t>Three distinct customer segments identified</a:t>
            </a:r>
            <a:endParaRPr b="0" lang="en-IN" sz="1400" spc="-1" strike="noStrike">
              <a:solidFill>
                <a:srgbClr val="ffffff"/>
              </a:solidFill>
              <a:latin typeface="Arial"/>
            </a:endParaRPr>
          </a:p>
        </p:txBody>
      </p:sp>
    </p:spTree>
  </p:cSld>
  <p:transition spd="slow">
    <p:push dir="u"/>
  </p:transition>
  <p:timing>
    <p:tnLst>
      <p:par>
        <p:cTn id="84" dur="indefinite" restart="never" nodeType="tmRoot">
          <p:childTnLst>
            <p:seq>
              <p:cTn id="85" dur="indefinite" nodeType="mainSeq">
                <p:childTnLst>
                  <p:par>
                    <p:cTn id="86" fill="hold">
                      <p:stCondLst>
                        <p:cond delay="0"/>
                      </p:stCondLst>
                      <p:childTnLst>
                        <p:par>
                          <p:cTn id="87" fill="hold">
                            <p:stCondLst>
                              <p:cond delay="0"/>
                            </p:stCondLst>
                            <p:childTnLst>
                              <p:par>
                                <p:cTn id="88" nodeType="afterEffect" fill="hold" presetClass="entr" presetID="15">
                                  <p:stCondLst>
                                    <p:cond delay="500"/>
                                  </p:stCondLst>
                                  <p:childTnLst>
                                    <p:set>
                                      <p:cBhvr>
                                        <p:cTn id="89" dur="1" fill="hold">
                                          <p:stCondLst>
                                            <p:cond delay="0"/>
                                          </p:stCondLst>
                                        </p:cTn>
                                        <p:tgtEl>
                                          <p:spTgt spid="52">
                                            <p:txEl>
                                              <p:pRg st="0" end="0"/>
                                            </p:txEl>
                                          </p:spTgt>
                                        </p:tgtEl>
                                        <p:attrNameLst>
                                          <p:attrName>style.visibility</p:attrName>
                                        </p:attrNameLst>
                                      </p:cBhvr>
                                      <p:to>
                                        <p:strVal val="visible"/>
                                      </p:to>
                                    </p:set>
                                    <p:anim calcmode="lin" valueType="num">
                                      <p:cBhvr additive="repl">
                                        <p:cTn id="90" dur="1000" fill="hold"/>
                                        <p:tgtEl>
                                          <p:spTgt spid="52">
                                            <p:txEl>
                                              <p:pRg st="0" end="0"/>
                                            </p:txEl>
                                          </p:spTgt>
                                        </p:tgtEl>
                                        <p:attrNameLst>
                                          <p:attrName>ppt_w</p:attrName>
                                        </p:attrNameLst>
                                      </p:cBhvr>
                                      <p:tavLst>
                                        <p:tav tm="0">
                                          <p:val>
                                            <p:strVal val="0"/>
                                          </p:val>
                                        </p:tav>
                                        <p:tav tm="100000">
                                          <p:val>
                                            <p:strVal val="#ppt_w"/>
                                          </p:val>
                                        </p:tav>
                                      </p:tavLst>
                                    </p:anim>
                                    <p:anim calcmode="lin" valueType="num">
                                      <p:cBhvr additive="repl">
                                        <p:cTn id="91" dur="1000" fill="hold"/>
                                        <p:tgtEl>
                                          <p:spTgt spid="52">
                                            <p:txEl>
                                              <p:pRg st="0" end="0"/>
                                            </p:txEl>
                                          </p:spTgt>
                                        </p:tgtEl>
                                        <p:attrNameLst>
                                          <p:attrName>ppt_h</p:attrName>
                                        </p:attrNameLst>
                                      </p:cBhvr>
                                      <p:tavLst>
                                        <p:tav tm="0">
                                          <p:val>
                                            <p:strVal val="0"/>
                                          </p:val>
                                        </p:tav>
                                        <p:tav tm="100000">
                                          <p:val>
                                            <p:strVal val="#ppt_h"/>
                                          </p:val>
                                        </p:tav>
                                      </p:tavLst>
                                    </p:anim>
                                    <p:anim calcmode="lin" valueType="num">
                                      <p:cBhvr additive="repl">
                                        <p:cTn id="92" dur="1000" fill="hold"/>
                                        <p:tgtEl>
                                          <p:spTgt spid="52">
                                            <p:txEl>
                                              <p:pRg st="0" end="0"/>
                                            </p:txEl>
                                          </p:spTgt>
                                        </p:tgtEl>
                                        <p:attrNameLst>
                                          <p:attrName>ppt_x</p:attrName>
                                        </p:attrNameLst>
                                      </p:cBhvr>
                                      <p:tavLst>
                                        <p:tav fmla="x+(cos(-2*pi*(1-$))*-x-sin(-2*pi*(1-$))*(1-y))*(1-$)" tm="0">
                                          <p:val>
                                            <p:strVal val="0"/>
                                          </p:val>
                                        </p:tav>
                                        <p:tav fmla="x+(cos(-2*pi*(1-$))*-x-sin(-2*pi*(1-$))*(1-y))*(1-$)" tm="100000">
                                          <p:val>
                                            <p:strVal val="1"/>
                                          </p:val>
                                        </p:tav>
                                      </p:tavLst>
                                    </p:anim>
                                    <p:anim calcmode="lin" valueType="num">
                                      <p:cBhvr additive="repl">
                                        <p:cTn id="93" dur="1000" fill="hold"/>
                                        <p:tgtEl>
                                          <p:spTgt spid="52">
                                            <p:txEl>
                                              <p:pRg st="0" end="0"/>
                                            </p:txEl>
                                          </p:spTgt>
                                        </p:tgtEl>
                                        <p:attrNameLst>
                                          <p:attrName>ppt_y</p:attrName>
                                        </p:attrNameLst>
                                      </p:cBhvr>
                                      <p:tavLst>
                                        <p:tav fmla="y+(sin(-2*pi*(1-$))*-x+cos(-2*pi*(1-$))*(1-y))*(1-$)" tm="0">
                                          <p:val>
                                            <p:strVal val="0"/>
                                          </p:val>
                                        </p:tav>
                                        <p:tav fmla="y+(sin(-2*pi*(1-$))*-x+cos(-2*pi*(1-$))*(1-y))*(1-$)" tm="100000">
                                          <p:val>
                                            <p:strVal val="1"/>
                                          </p:val>
                                        </p:tav>
                                      </p:tavLst>
                                    </p:anim>
                                  </p:childTnLst>
                                </p:cTn>
                              </p:par>
                            </p:childTnLst>
                          </p:cTn>
                        </p:par>
                        <p:par>
                          <p:cTn id="94" fill="hold">
                            <p:stCondLst>
                              <p:cond delay="1500"/>
                            </p:stCondLst>
                            <p:childTnLst>
                              <p:par>
                                <p:cTn id="95" nodeType="afterEffect" fill="hold" presetClass="entr" presetID="34">
                                  <p:stCondLst>
                                    <p:cond delay="500"/>
                                  </p:stCondLst>
                                  <p:childTnLst>
                                    <p:set>
                                      <p:cBhvr>
                                        <p:cTn id="96" dur="1" fill="hold">
                                          <p:stCondLst>
                                            <p:cond delay="0"/>
                                          </p:stCondLst>
                                        </p:cTn>
                                        <p:tgtEl>
                                          <p:spTgt spid="60"/>
                                        </p:tgtEl>
                                        <p:attrNameLst>
                                          <p:attrName>style.visibility</p:attrName>
                                        </p:attrNameLst>
                                      </p:cBhvr>
                                      <p:to>
                                        <p:strVal val="visible"/>
                                      </p:to>
                                    </p:set>
                                    <p:anim calcmode="lin" valueType="num" from="(-#ppt_w/2)" to="(#ppt_x)">
                                      <p:cBhvr additive="repl">
                                        <p:cTn id="97" dur="600" fill="hold">
                                          <p:stCondLst>
                                            <p:cond delay="0"/>
                                          </p:stCondLst>
                                        </p:cTn>
                                        <p:tgtEl>
                                          <p:spTgt spid="60"/>
                                        </p:tgtEl>
                                        <p:attrNameLst>
                                          <p:attrName>ppt_x</p:attrName>
                                        </p:attrNameLst>
                                      </p:cBhvr>
                                    </p:anim>
                                    <p:anim calcmode="lin" valueType="num" from="0" to="-1">
                                      <p:cBhvr additive="repl">
                                        <p:cTn id="98" dur="200" autoRev="1" fill="hold">
                                          <p:stCondLst>
                                            <p:cond delay="600"/>
                                          </p:stCondLst>
                                        </p:cTn>
                                        <p:tgtEl>
                                          <p:spTgt spid="60"/>
                                        </p:tgtEl>
                                        <p:attrNameLst>
                                          <p:attrName>xshear</p:attrName>
                                        </p:attrNameLst>
                                      </p:cBhvr>
                                    </p:anim>
                                    <p:animScale>
                                      <p:cBhvr>
                                        <p:cTn id="99" dur="200" autoRev="1" fill="hold">
                                          <p:stCondLst>
                                            <p:cond delay="600"/>
                                          </p:stCondLst>
                                        </p:cTn>
                                        <p:tgtEl>
                                          <p:spTgt spid="60"/>
                                        </p:tgtEl>
                                      </p:cBhvr>
                                      <p:from x="100000" y="100000"/>
                                      <p:to x="80000" y="100000"/>
                                    </p:animScale>
                                    <p:anim calcmode="lin" valueType="num" by="(#ppt_h/3+#ppt_w*0.1)">
                                      <p:cBhvr additive="repl">
                                        <p:cTn id="100" dur="200" autoRev="1" fill="hold">
                                          <p:stCondLst>
                                            <p:cond delay="600"/>
                                          </p:stCondLst>
                                        </p:cTn>
                                        <p:tgtEl>
                                          <p:spTgt spid="60"/>
                                        </p:tgtEl>
                                        <p:attrNameLst>
                                          <p:attrName>ppt_x</p:attrName>
                                        </p:attrNameLst>
                                      </p:cBhvr>
                                    </p:anim>
                                  </p:childTnLst>
                                </p:cTn>
                              </p:par>
                              <p:par>
                                <p:cTn id="101" nodeType="withEffect" fill="hold" presetClass="entr" presetID="34">
                                  <p:stCondLst>
                                    <p:cond delay="500"/>
                                  </p:stCondLst>
                                  <p:childTnLst>
                                    <p:set>
                                      <p:cBhvr>
                                        <p:cTn id="102" dur="1" fill="hold">
                                          <p:stCondLst>
                                            <p:cond delay="0"/>
                                          </p:stCondLst>
                                        </p:cTn>
                                        <p:tgtEl>
                                          <p:spTgt spid="54"/>
                                        </p:tgtEl>
                                        <p:attrNameLst>
                                          <p:attrName>style.visibility</p:attrName>
                                        </p:attrNameLst>
                                      </p:cBhvr>
                                      <p:to>
                                        <p:strVal val="visible"/>
                                      </p:to>
                                    </p:set>
                                    <p:anim calcmode="lin" valueType="num" from="(-#ppt_w/2)" to="(#ppt_x)">
                                      <p:cBhvr additive="repl">
                                        <p:cTn id="103" dur="750" fill="hold">
                                          <p:stCondLst>
                                            <p:cond delay="0"/>
                                          </p:stCondLst>
                                        </p:cTn>
                                        <p:tgtEl>
                                          <p:spTgt spid="54"/>
                                        </p:tgtEl>
                                        <p:attrNameLst>
                                          <p:attrName>ppt_x</p:attrName>
                                        </p:attrNameLst>
                                      </p:cBhvr>
                                    </p:anim>
                                    <p:anim calcmode="lin" valueType="num" from="0" to="-1">
                                      <p:cBhvr additive="repl">
                                        <p:cTn id="104" dur="250" autoRev="1" fill="hold">
                                          <p:stCondLst>
                                            <p:cond delay="750"/>
                                          </p:stCondLst>
                                        </p:cTn>
                                        <p:tgtEl>
                                          <p:spTgt spid="54"/>
                                        </p:tgtEl>
                                        <p:attrNameLst>
                                          <p:attrName>xshear</p:attrName>
                                        </p:attrNameLst>
                                      </p:cBhvr>
                                    </p:anim>
                                    <p:animScale>
                                      <p:cBhvr>
                                        <p:cTn id="105" dur="250" autoRev="1" fill="hold">
                                          <p:stCondLst>
                                            <p:cond delay="750"/>
                                          </p:stCondLst>
                                        </p:cTn>
                                        <p:tgtEl>
                                          <p:spTgt spid="54"/>
                                        </p:tgtEl>
                                      </p:cBhvr>
                                      <p:from x="100000" y="100000"/>
                                      <p:to x="80000" y="100000"/>
                                    </p:animScale>
                                    <p:anim calcmode="lin" valueType="num" by="(#ppt_h/3+#ppt_w*0.1)">
                                      <p:cBhvr additive="repl">
                                        <p:cTn id="106" dur="250" autoRev="1" fill="hold">
                                          <p:stCondLst>
                                            <p:cond delay="750"/>
                                          </p:stCondLst>
                                        </p:cTn>
                                        <p:tgtEl>
                                          <p:spTgt spid="54"/>
                                        </p:tgtEl>
                                        <p:attrNameLst>
                                          <p:attrName>ppt_x</p:attrName>
                                        </p:attrNameLst>
                                      </p:cBhvr>
                                    </p:anim>
                                  </p:childTnLst>
                                </p:cTn>
                              </p:par>
                            </p:childTnLst>
                          </p:cTn>
                        </p:par>
                        <p:par>
                          <p:cTn id="107" fill="hold">
                            <p:stCondLst>
                              <p:cond delay="3000"/>
                            </p:stCondLst>
                            <p:childTnLst>
                              <p:par>
                                <p:cTn id="108" nodeType="afterEffect" fill="hold" presetClass="entr" presetID="25">
                                  <p:stCondLst>
                                    <p:cond delay="500"/>
                                  </p:stCondLst>
                                  <p:childTnLst>
                                    <p:set>
                                      <p:cBhvr>
                                        <p:cTn id="109" fill="hold">
                                          <p:stCondLst>
                                            <p:cond delay="0"/>
                                          </p:stCondLst>
                                        </p:cTn>
                                        <p:tgtEl>
                                          <p:spTgt spid="56"/>
                                        </p:tgtEl>
                                        <p:attrNameLst>
                                          <p:attrName>style.visibility</p:attrName>
                                        </p:attrNameLst>
                                      </p:cBhvr>
                                      <p:to>
                                        <p:strVal val="visible"/>
                                      </p:to>
                                    </p:set>
                                    <p:anim calcmode="lin" valueType="num">
                                      <p:cBhvr additive="repl">
                                        <p:cTn id="110" dur="166" fill="hold">
                                          <p:stCondLst>
                                            <p:cond delay="0"/>
                                          </p:stCondLst>
                                        </p:cTn>
                                        <p:tgtEl>
                                          <p:spTgt spid="56"/>
                                        </p:tgtEl>
                                        <p:attrNameLst>
                                          <p:attrName>r</p:attrName>
                                        </p:attrNameLst>
                                      </p:cBhvr>
                                      <p:tavLst>
                                        <p:tav tm="0">
                                          <p:val>
                                            <p:strVal val="-90"/>
                                          </p:val>
                                        </p:tav>
                                        <p:tav tm="100000">
                                          <p:val>
                                            <p:strVal val="0"/>
                                          </p:val>
                                        </p:tav>
                                      </p:tavLst>
                                    </p:anim>
                                    <p:anim calcmode="lin" valueType="num">
                                      <p:cBhvr additive="repl">
                                        <p:cTn id="111" dur="166" fill="hold">
                                          <p:stCondLst>
                                            <p:cond delay="0"/>
                                          </p:stCondLst>
                                        </p:cTn>
                                        <p:tgtEl>
                                          <p:spTgt spid="56"/>
                                        </p:tgtEl>
                                        <p:attrNameLst>
                                          <p:attrName>ppt_w</p:attrName>
                                        </p:attrNameLst>
                                      </p:cBhvr>
                                      <p:tavLst>
                                        <p:tav tm="0">
                                          <p:val>
                                            <p:strVal val="#ppt_w"/>
                                          </p:val>
                                        </p:tav>
                                        <p:tav tm="100000">
                                          <p:val>
                                            <p:strVal val="#ppt_w*.05"/>
                                          </p:val>
                                        </p:tav>
                                      </p:tavLst>
                                    </p:anim>
                                    <p:anim calcmode="lin" valueType="num">
                                      <p:cBhvr additive="repl">
                                        <p:cTn id="112" dur="166" fill="hold">
                                          <p:stCondLst>
                                            <p:cond delay="166"/>
                                          </p:stCondLst>
                                        </p:cTn>
                                        <p:tgtEl>
                                          <p:spTgt spid="56"/>
                                        </p:tgtEl>
                                        <p:attrNameLst>
                                          <p:attrName>ppt_w</p:attrName>
                                        </p:attrNameLst>
                                      </p:cBhvr>
                                      <p:tavLst>
                                        <p:tav tm="0">
                                          <p:val>
                                            <p:strVal val="#ppt_w*.05"/>
                                          </p:val>
                                        </p:tav>
                                        <p:tav tm="100000">
                                          <p:val>
                                            <p:strVal val="#ppt_w"/>
                                          </p:val>
                                        </p:tav>
                                      </p:tavLst>
                                    </p:anim>
                                    <p:anim calcmode="lin" valueType="num">
                                      <p:cBhvr additive="repl">
                                        <p:cTn id="113" dur="333" fill="hold"/>
                                        <p:tgtEl>
                                          <p:spTgt spid="56"/>
                                        </p:tgtEl>
                                        <p:attrNameLst>
                                          <p:attrName>ppt_h</p:attrName>
                                        </p:attrNameLst>
                                      </p:cBhvr>
                                      <p:tavLst>
                                        <p:tav tm="0">
                                          <p:val>
                                            <p:strVal val="#ppt_h"/>
                                          </p:val>
                                        </p:tav>
                                        <p:tav tm="100000">
                                          <p:val>
                                            <p:strVal val="#ppt_h"/>
                                          </p:val>
                                        </p:tav>
                                      </p:tavLst>
                                    </p:anim>
                                    <p:anim calcmode="lin" valueType="num">
                                      <p:cBhvr additive="repl">
                                        <p:cTn id="114" dur="166" fill="hold">
                                          <p:stCondLst>
                                            <p:cond delay="0"/>
                                          </p:stCondLst>
                                        </p:cTn>
                                        <p:tgtEl>
                                          <p:spTgt spid="56"/>
                                        </p:tgtEl>
                                        <p:attrNameLst>
                                          <p:attrName>ppt_x</p:attrName>
                                        </p:attrNameLst>
                                      </p:cBhvr>
                                      <p:tavLst>
                                        <p:tav tm="0">
                                          <p:val>
                                            <p:strVal val="#ppt_x+.4"/>
                                          </p:val>
                                        </p:tav>
                                        <p:tav tm="100000">
                                          <p:val>
                                            <p:strVal val="#ppt_x"/>
                                          </p:val>
                                        </p:tav>
                                      </p:tavLst>
                                    </p:anim>
                                    <p:anim calcmode="lin" valueType="num">
                                      <p:cBhvr additive="repl">
                                        <p:cTn id="115" dur="166" fill="hold">
                                          <p:stCondLst>
                                            <p:cond delay="0"/>
                                          </p:stCondLst>
                                        </p:cTn>
                                        <p:tgtEl>
                                          <p:spTgt spid="56"/>
                                        </p:tgtEl>
                                        <p:attrNameLst>
                                          <p:attrName>ppt_y</p:attrName>
                                        </p:attrNameLst>
                                      </p:cBhvr>
                                      <p:tavLst>
                                        <p:tav tm="0">
                                          <p:val>
                                            <p:strVal val="#ppt_y-.2"/>
                                          </p:val>
                                        </p:tav>
                                        <p:tav tm="100000">
                                          <p:val>
                                            <p:strVal val="#ppt_y+.1"/>
                                          </p:val>
                                        </p:tav>
                                      </p:tavLst>
                                    </p:anim>
                                    <p:anim calcmode="lin" valueType="num">
                                      <p:cBhvr additive="repl">
                                        <p:cTn id="116" dur="166" fill="hold">
                                          <p:stCondLst>
                                            <p:cond delay="166"/>
                                          </p:stCondLst>
                                        </p:cTn>
                                        <p:tgtEl>
                                          <p:spTgt spid="56"/>
                                        </p:tgtEl>
                                        <p:attrNameLst>
                                          <p:attrName>ppt_y</p:attrName>
                                        </p:attrNameLst>
                                      </p:cBhvr>
                                      <p:tavLst>
                                        <p:tav tm="0">
                                          <p:val>
                                            <p:strVal val="#ppt_y+.1"/>
                                          </p:val>
                                        </p:tav>
                                        <p:tav tm="100000">
                                          <p:val>
                                            <p:strVal val="#ppt_y"/>
                                          </p:val>
                                        </p:tav>
                                      </p:tavLst>
                                    </p:anim>
                                    <p:animEffect filter="fade" transition="in">
                                      <p:cBhvr additive="repl">
                                        <p:cTn id="117" dur="333">
                                          <p:stCondLst>
                                            <p:cond delay="0"/>
                                          </p:stCondLst>
                                        </p:cTn>
                                        <p:tgtEl>
                                          <p:spTgt spid="56"/>
                                        </p:tgtEl>
                                      </p:cBhvr>
                                    </p:animEffect>
                                  </p:childTnLst>
                                </p:cTn>
                              </p:par>
                              <p:par>
                                <p:cTn id="118" nodeType="withEffect" fill="hold" presetClass="entr" presetID="25">
                                  <p:stCondLst>
                                    <p:cond delay="0"/>
                                  </p:stCondLst>
                                  <p:childTnLst>
                                    <p:set>
                                      <p:cBhvr>
                                        <p:cTn id="119" dur="1" fill="hold">
                                          <p:stCondLst>
                                            <p:cond delay="0"/>
                                          </p:stCondLst>
                                        </p:cTn>
                                        <p:tgtEl>
                                          <p:spTgt spid="55"/>
                                        </p:tgtEl>
                                        <p:attrNameLst>
                                          <p:attrName>style.visibility</p:attrName>
                                        </p:attrNameLst>
                                      </p:cBhvr>
                                      <p:to>
                                        <p:strVal val="visible"/>
                                      </p:to>
                                    </p:set>
                                    <p:anim calcmode="lin" valueType="num">
                                      <p:cBhvr additive="repl">
                                        <p:cTn id="120" dur="500" fill="hold">
                                          <p:stCondLst>
                                            <p:cond delay="0"/>
                                          </p:stCondLst>
                                        </p:cTn>
                                        <p:tgtEl>
                                          <p:spTgt spid="55"/>
                                        </p:tgtEl>
                                        <p:attrNameLst>
                                          <p:attrName>r</p:attrName>
                                        </p:attrNameLst>
                                      </p:cBhvr>
                                      <p:tavLst>
                                        <p:tav tm="0">
                                          <p:val>
                                            <p:strVal val="-90"/>
                                          </p:val>
                                        </p:tav>
                                        <p:tav tm="100000">
                                          <p:val>
                                            <p:strVal val="0"/>
                                          </p:val>
                                        </p:tav>
                                      </p:tavLst>
                                    </p:anim>
                                    <p:anim calcmode="lin" valueType="num">
                                      <p:cBhvr additive="repl">
                                        <p:cTn id="121" dur="500" fill="hold">
                                          <p:stCondLst>
                                            <p:cond delay="0"/>
                                          </p:stCondLst>
                                        </p:cTn>
                                        <p:tgtEl>
                                          <p:spTgt spid="55"/>
                                        </p:tgtEl>
                                        <p:attrNameLst>
                                          <p:attrName>ppt_w</p:attrName>
                                        </p:attrNameLst>
                                      </p:cBhvr>
                                      <p:tavLst>
                                        <p:tav tm="0">
                                          <p:val>
                                            <p:strVal val="#ppt_w"/>
                                          </p:val>
                                        </p:tav>
                                        <p:tav tm="100000">
                                          <p:val>
                                            <p:strVal val="#ppt_w*.05"/>
                                          </p:val>
                                        </p:tav>
                                      </p:tavLst>
                                    </p:anim>
                                    <p:anim calcmode="lin" valueType="num">
                                      <p:cBhvr additive="repl">
                                        <p:cTn id="122" dur="500" fill="hold">
                                          <p:stCondLst>
                                            <p:cond delay="500"/>
                                          </p:stCondLst>
                                        </p:cTn>
                                        <p:tgtEl>
                                          <p:spTgt spid="55"/>
                                        </p:tgtEl>
                                        <p:attrNameLst>
                                          <p:attrName>ppt_w</p:attrName>
                                        </p:attrNameLst>
                                      </p:cBhvr>
                                      <p:tavLst>
                                        <p:tav tm="0">
                                          <p:val>
                                            <p:strVal val="#ppt_w*.05"/>
                                          </p:val>
                                        </p:tav>
                                        <p:tav tm="100000">
                                          <p:val>
                                            <p:strVal val="#ppt_w"/>
                                          </p:val>
                                        </p:tav>
                                      </p:tavLst>
                                    </p:anim>
                                    <p:anim calcmode="lin" valueType="num">
                                      <p:cBhvr additive="repl">
                                        <p:cTn id="123" dur="1000" fill="hold"/>
                                        <p:tgtEl>
                                          <p:spTgt spid="55"/>
                                        </p:tgtEl>
                                        <p:attrNameLst>
                                          <p:attrName>ppt_h</p:attrName>
                                        </p:attrNameLst>
                                      </p:cBhvr>
                                      <p:tavLst>
                                        <p:tav tm="0">
                                          <p:val>
                                            <p:strVal val="#ppt_h"/>
                                          </p:val>
                                        </p:tav>
                                        <p:tav tm="100000">
                                          <p:val>
                                            <p:strVal val="#ppt_h"/>
                                          </p:val>
                                        </p:tav>
                                      </p:tavLst>
                                    </p:anim>
                                    <p:anim calcmode="lin" valueType="num">
                                      <p:cBhvr additive="repl">
                                        <p:cTn id="124" dur="500" fill="hold">
                                          <p:stCondLst>
                                            <p:cond delay="0"/>
                                          </p:stCondLst>
                                        </p:cTn>
                                        <p:tgtEl>
                                          <p:spTgt spid="55"/>
                                        </p:tgtEl>
                                        <p:attrNameLst>
                                          <p:attrName>ppt_x</p:attrName>
                                        </p:attrNameLst>
                                      </p:cBhvr>
                                      <p:tavLst>
                                        <p:tav tm="0">
                                          <p:val>
                                            <p:strVal val="#ppt_x+.4"/>
                                          </p:val>
                                        </p:tav>
                                        <p:tav tm="100000">
                                          <p:val>
                                            <p:strVal val="#ppt_x"/>
                                          </p:val>
                                        </p:tav>
                                      </p:tavLst>
                                    </p:anim>
                                    <p:anim calcmode="lin" valueType="num">
                                      <p:cBhvr additive="repl">
                                        <p:cTn id="125" dur="500" fill="hold">
                                          <p:stCondLst>
                                            <p:cond delay="0"/>
                                          </p:stCondLst>
                                        </p:cTn>
                                        <p:tgtEl>
                                          <p:spTgt spid="55"/>
                                        </p:tgtEl>
                                        <p:attrNameLst>
                                          <p:attrName>ppt_y</p:attrName>
                                        </p:attrNameLst>
                                      </p:cBhvr>
                                      <p:tavLst>
                                        <p:tav tm="0">
                                          <p:val>
                                            <p:strVal val="#ppt_y-.2"/>
                                          </p:val>
                                        </p:tav>
                                        <p:tav tm="100000">
                                          <p:val>
                                            <p:strVal val="#ppt_y+.1"/>
                                          </p:val>
                                        </p:tav>
                                      </p:tavLst>
                                    </p:anim>
                                    <p:anim calcmode="lin" valueType="num">
                                      <p:cBhvr additive="repl">
                                        <p:cTn id="126" dur="500" fill="hold">
                                          <p:stCondLst>
                                            <p:cond delay="500"/>
                                          </p:stCondLst>
                                        </p:cTn>
                                        <p:tgtEl>
                                          <p:spTgt spid="55"/>
                                        </p:tgtEl>
                                        <p:attrNameLst>
                                          <p:attrName>ppt_y</p:attrName>
                                        </p:attrNameLst>
                                      </p:cBhvr>
                                      <p:tavLst>
                                        <p:tav tm="0">
                                          <p:val>
                                            <p:strVal val="#ppt_y+.1"/>
                                          </p:val>
                                        </p:tav>
                                        <p:tav tm="100000">
                                          <p:val>
                                            <p:strVal val="#ppt_y"/>
                                          </p:val>
                                        </p:tav>
                                      </p:tavLst>
                                    </p:anim>
                                    <p:animEffect filter="fade" transition="in">
                                      <p:cBhvr additive="repl">
                                        <p:cTn id="127" dur="1000">
                                          <p:stCondLst>
                                            <p:cond delay="0"/>
                                          </p:stCondLst>
                                        </p:cTn>
                                        <p:tgtEl>
                                          <p:spTgt spid="55"/>
                                        </p:tgtEl>
                                      </p:cBhvr>
                                    </p:animEffect>
                                  </p:childTnLst>
                                </p:cTn>
                              </p:par>
                            </p:childTnLst>
                          </p:cTn>
                        </p:par>
                        <p:par>
                          <p:cTn id="128" fill="hold">
                            <p:stCondLst>
                              <p:cond delay="4500"/>
                            </p:stCondLst>
                            <p:childTnLst>
                              <p:par>
                                <p:cTn id="129" nodeType="afterEffect" fill="hold" presetClass="entr" presetID="53">
                                  <p:stCondLst>
                                    <p:cond delay="500"/>
                                  </p:stCondLst>
                                  <p:childTnLst>
                                    <p:set>
                                      <p:cBhvr>
                                        <p:cTn id="130" fill="hold">
                                          <p:stCondLst>
                                            <p:cond delay="0"/>
                                          </p:stCondLst>
                                        </p:cTn>
                                        <p:tgtEl>
                                          <p:spTgt spid="53"/>
                                        </p:tgtEl>
                                        <p:attrNameLst>
                                          <p:attrName>style.visibility</p:attrName>
                                        </p:attrNameLst>
                                      </p:cBhvr>
                                      <p:to>
                                        <p:strVal val="visible"/>
                                      </p:to>
                                    </p:set>
                                    <p:anim calcmode="lin" valueType="num">
                                      <p:cBhvr additive="repl">
                                        <p:cTn id="131" dur="250" fill="hold"/>
                                        <p:tgtEl>
                                          <p:spTgt spid="53"/>
                                        </p:tgtEl>
                                        <p:attrNameLst>
                                          <p:attrName>ppt_w</p:attrName>
                                        </p:attrNameLst>
                                      </p:cBhvr>
                                      <p:tavLst>
                                        <p:tav tm="0">
                                          <p:val>
                                            <p:strVal val="0"/>
                                          </p:val>
                                        </p:tav>
                                        <p:tav tm="100000">
                                          <p:val>
                                            <p:strVal val="#ppt_w"/>
                                          </p:val>
                                        </p:tav>
                                      </p:tavLst>
                                    </p:anim>
                                    <p:anim calcmode="lin" valueType="num">
                                      <p:cBhvr additive="repl">
                                        <p:cTn id="132" dur="250" fill="hold"/>
                                        <p:tgtEl>
                                          <p:spTgt spid="53"/>
                                        </p:tgtEl>
                                        <p:attrNameLst>
                                          <p:attrName>ppt_h</p:attrName>
                                        </p:attrNameLst>
                                      </p:cBhvr>
                                      <p:tavLst>
                                        <p:tav tm="0">
                                          <p:val>
                                            <p:strVal val="0"/>
                                          </p:val>
                                        </p:tav>
                                        <p:tav tm="100000">
                                          <p:val>
                                            <p:strVal val="#ppt_h"/>
                                          </p:val>
                                        </p:tav>
                                      </p:tavLst>
                                    </p:anim>
                                    <p:animEffect filter="fade" transition="in">
                                      <p:cBhvr additive="repl">
                                        <p:cTn id="133" dur="250"/>
                                        <p:tgtEl>
                                          <p:spTgt spid="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61" name="PlaceHolder 1"/>
          <p:cNvSpPr>
            <a:spLocks noGrp="1"/>
          </p:cNvSpPr>
          <p:nvPr>
            <p:ph type="title"/>
          </p:nvPr>
        </p:nvSpPr>
        <p:spPr>
          <a:xfrm>
            <a:off x="0" y="0"/>
            <a:ext cx="10075680" cy="602640"/>
          </a:xfrm>
          <a:prstGeom prst="rect">
            <a:avLst/>
          </a:prstGeom>
          <a:noFill/>
          <a:ln w="0">
            <a:noFill/>
          </a:ln>
        </p:spPr>
        <p:txBody>
          <a:bodyPr lIns="0" rIns="0" tIns="0" bIns="0" anchor="ctr">
            <a:noAutofit/>
          </a:bodyPr>
          <a:p>
            <a:pPr indent="0" algn="ctr">
              <a:lnSpc>
                <a:spcPct val="100000"/>
              </a:lnSpc>
              <a:buNone/>
              <a:tabLst>
                <a:tab algn="l" pos="0"/>
              </a:tabLst>
            </a:pPr>
            <a:r>
              <a:rPr b="0" lang="en-IN" sz="2400" spc="-1" strike="noStrike">
                <a:solidFill>
                  <a:srgbClr val="ffffff"/>
                </a:solidFill>
                <a:latin typeface="Roboto Condensed"/>
              </a:rPr>
              <a:t>Customer Characteristics</a:t>
            </a:r>
            <a:endParaRPr b="0" lang="en-IN" sz="2400" spc="-1" strike="noStrike">
              <a:solidFill>
                <a:srgbClr val="ffffff"/>
              </a:solidFill>
              <a:latin typeface="Arial"/>
            </a:endParaRPr>
          </a:p>
        </p:txBody>
      </p:sp>
      <p:sp>
        <p:nvSpPr>
          <p:cNvPr id="62" name="PlaceHolder 2"/>
          <p:cNvSpPr>
            <a:spLocks noGrp="1"/>
          </p:cNvSpPr>
          <p:nvPr>
            <p:ph/>
          </p:nvPr>
        </p:nvSpPr>
        <p:spPr>
          <a:xfrm>
            <a:off x="180000" y="720000"/>
            <a:ext cx="2877120" cy="2877120"/>
          </a:xfrm>
          <a:prstGeom prst="rect">
            <a:avLst/>
          </a:prstGeom>
          <a:solidFill>
            <a:srgbClr val="f5ddd9">
              <a:alpha val="92000"/>
            </a:srgbClr>
          </a:solidFill>
          <a:ln w="6480">
            <a:solidFill>
              <a:srgbClr val="000d1d">
                <a:alpha val="80000"/>
              </a:srgbClr>
            </a:solidFill>
            <a:miter/>
          </a:ln>
        </p:spPr>
        <p:txBody>
          <a:bodyPr numCol="1" spcCol="0" lIns="3240" rIns="3240" tIns="3240" bIns="3240" anchor="t">
            <a:normAutofit/>
          </a:bodyPr>
          <a:p>
            <a:pPr indent="0">
              <a:lnSpc>
                <a:spcPct val="100000"/>
              </a:lnSpc>
              <a:spcBef>
                <a:spcPts val="850"/>
              </a:spcBef>
              <a:spcAft>
                <a:spcPts val="567"/>
              </a:spcAft>
              <a:buNone/>
              <a:tabLst>
                <a:tab algn="l" pos="0"/>
              </a:tabLst>
            </a:pPr>
            <a:r>
              <a:rPr b="1" lang="en-IN" sz="1600" spc="-1" strike="noStrike" u="sng">
                <a:solidFill>
                  <a:srgbClr val="000000"/>
                </a:solidFill>
                <a:uFillTx/>
                <a:latin typeface="Roboto Condensed"/>
              </a:rPr>
              <a:t>Cluster 0 - Mature High-Value Segment</a:t>
            </a:r>
            <a:endParaRPr b="0" lang="en-IN" sz="160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Oldest average age</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Highest total claim amount and vehicle claim amount</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Higher likelihood of bodily injuries</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Most incidents occur at 10 AM</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Oldest average vehicle age</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Multi-car policies</a:t>
            </a:r>
            <a:endParaRPr b="0" lang="en-IN" sz="1050" spc="-1" strike="noStrike">
              <a:solidFill>
                <a:srgbClr val="000000"/>
              </a:solidFill>
              <a:latin typeface="Arial"/>
            </a:endParaRPr>
          </a:p>
        </p:txBody>
      </p:sp>
      <p:sp>
        <p:nvSpPr>
          <p:cNvPr id="63" name="PlaceHolder 6"/>
          <p:cNvSpPr/>
          <p:nvPr/>
        </p:nvSpPr>
        <p:spPr>
          <a:xfrm>
            <a:off x="3528000" y="2342160"/>
            <a:ext cx="2877120" cy="2155680"/>
          </a:xfrm>
          <a:prstGeom prst="rect">
            <a:avLst/>
          </a:prstGeom>
          <a:solidFill>
            <a:srgbClr val="f5ddd9">
              <a:alpha val="92000"/>
            </a:srgbClr>
          </a:solidFill>
          <a:ln w="6480">
            <a:solidFill>
              <a:srgbClr val="000d1d">
                <a:alpha val="80000"/>
              </a:srgbClr>
            </a:solidFill>
            <a:miter/>
          </a:ln>
        </p:spPr>
        <p:style>
          <a:lnRef idx="0"/>
          <a:fillRef idx="0"/>
          <a:effectRef idx="0"/>
          <a:fontRef idx="minor"/>
        </p:style>
        <p:txBody>
          <a:bodyPr numCol="1" spcCol="0" lIns="3240" rIns="3240" tIns="3240" bIns="3240" anchor="t">
            <a:normAutofit/>
          </a:bodyPr>
          <a:p>
            <a:pPr>
              <a:lnSpc>
                <a:spcPct val="100000"/>
              </a:lnSpc>
              <a:spcBef>
                <a:spcPts val="850"/>
              </a:spcBef>
              <a:spcAft>
                <a:spcPts val="567"/>
              </a:spcAft>
              <a:tabLst>
                <a:tab algn="l" pos="0"/>
              </a:tabLst>
            </a:pPr>
            <a:r>
              <a:rPr b="1" lang="en-IN" sz="1600" spc="-1" strike="noStrike" u="sng">
                <a:solidFill>
                  <a:srgbClr val="000000"/>
                </a:solidFill>
                <a:uFillTx/>
                <a:latin typeface="Roboto Condensed"/>
                <a:ea typeface="Noto Sans CJK SC"/>
              </a:rPr>
              <a:t>Cluster 1 - Young Premium Payers</a:t>
            </a:r>
            <a:endParaRPr b="0" lang="en-IN" sz="160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Youngest average age</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Highest policy annual premium</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Lowest total claim amount</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Most incidents occur at 5 PM</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Mid-range vehicle age Singl-car policies</a:t>
            </a:r>
            <a:endParaRPr b="0" lang="en-IN" sz="1050" spc="-1" strike="noStrike">
              <a:solidFill>
                <a:srgbClr val="000000"/>
              </a:solidFill>
              <a:latin typeface="Arial"/>
            </a:endParaRPr>
          </a:p>
        </p:txBody>
      </p:sp>
      <p:sp>
        <p:nvSpPr>
          <p:cNvPr id="64" name="PlaceHolder 7"/>
          <p:cNvSpPr/>
          <p:nvPr/>
        </p:nvSpPr>
        <p:spPr>
          <a:xfrm>
            <a:off x="7019640" y="3384000"/>
            <a:ext cx="2877120" cy="2156760"/>
          </a:xfrm>
          <a:prstGeom prst="rect">
            <a:avLst/>
          </a:prstGeom>
          <a:solidFill>
            <a:srgbClr val="f5ddd9">
              <a:alpha val="92000"/>
            </a:srgbClr>
          </a:solidFill>
          <a:ln w="6480">
            <a:solidFill>
              <a:srgbClr val="000d1d">
                <a:alpha val="80000"/>
              </a:srgbClr>
            </a:solidFill>
            <a:miter/>
          </a:ln>
        </p:spPr>
        <p:style>
          <a:lnRef idx="0"/>
          <a:fillRef idx="0"/>
          <a:effectRef idx="0"/>
          <a:fontRef idx="minor"/>
        </p:style>
        <p:txBody>
          <a:bodyPr numCol="1" spcCol="0" lIns="3240" rIns="3240" tIns="3240" bIns="3240" anchor="t">
            <a:normAutofit/>
          </a:bodyPr>
          <a:p>
            <a:pPr>
              <a:lnSpc>
                <a:spcPct val="100000"/>
              </a:lnSpc>
              <a:spcBef>
                <a:spcPts val="850"/>
              </a:spcBef>
              <a:spcAft>
                <a:spcPts val="567"/>
              </a:spcAft>
              <a:tabLst>
                <a:tab algn="l" pos="0"/>
              </a:tabLst>
            </a:pPr>
            <a:r>
              <a:rPr b="1" lang="en-IN" sz="1600" spc="-1" strike="noStrike" u="sng">
                <a:solidFill>
                  <a:srgbClr val="000000"/>
                </a:solidFill>
                <a:uFillTx/>
                <a:latin typeface="Roboto Condensed"/>
                <a:ea typeface="DejaVu Sans"/>
              </a:rPr>
              <a:t>Cluster 2 - Balanced Risk Group</a:t>
            </a:r>
            <a:endParaRPr b="0" lang="en-IN" sz="160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Oldest average age</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Lowest policy annual premium</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Moderate total claim amount</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Most incidents occur at 4 AM</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Newest average vehicle age</a:t>
            </a:r>
            <a:endParaRPr b="0" lang="en-IN" sz="1050" spc="-1" strike="noStrike">
              <a:solidFill>
                <a:srgbClr val="000000"/>
              </a:solidFill>
              <a:latin typeface="Arial"/>
            </a:endParaRPr>
          </a:p>
        </p:txBody>
      </p:sp>
      <p:sp>
        <p:nvSpPr>
          <p:cNvPr id="65" name=""/>
          <p:cNvSpPr/>
          <p:nvPr/>
        </p:nvSpPr>
        <p:spPr>
          <a:xfrm>
            <a:off x="3780000" y="722160"/>
            <a:ext cx="2805480" cy="717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400" spc="-1" strike="noStrike">
                <a:solidFill>
                  <a:srgbClr val="729fcf"/>
                </a:solidFill>
                <a:latin typeface="Roboto Condensed"/>
                <a:ea typeface="DejaVu Sans"/>
              </a:rPr>
              <a:t>This cluster represents older, potentially higher-risk customers with more expensive claims. They may benefit from comprehensive coverage options and risk mitigation services.</a:t>
            </a:r>
            <a:endParaRPr b="0" lang="en-IN" sz="1400" spc="-1" strike="noStrike">
              <a:solidFill>
                <a:srgbClr val="ffffff"/>
              </a:solidFill>
              <a:latin typeface="Arial"/>
            </a:endParaRPr>
          </a:p>
        </p:txBody>
      </p:sp>
      <p:sp>
        <p:nvSpPr>
          <p:cNvPr id="66" name="left-point-arrow 3"/>
          <p:cNvSpPr/>
          <p:nvPr/>
        </p:nvSpPr>
        <p:spPr>
          <a:xfrm>
            <a:off x="3060000" y="1044000"/>
            <a:ext cx="537840" cy="357480"/>
          </a:xfrm>
          <a:custGeom>
            <a:avLst/>
            <a:gdLst>
              <a:gd name="textAreaLeft" fmla="*/ 0 w 537840"/>
              <a:gd name="textAreaRight" fmla="*/ 540360 w 537840"/>
              <a:gd name="textAreaTop" fmla="*/ 0 h 357480"/>
              <a:gd name="textAreaBottom" fmla="*/ 360360 h 357480"/>
            </a:gdLst>
            <a:ahLst/>
            <a:rect l="textAreaLeft" t="textAreaTop" r="textAreaRight" b="textAreaBottom"/>
            <a:pathLst>
              <a:path w="4000" h="1500">
                <a:moveTo>
                  <a:pt x="4000" y="750"/>
                </a:moveTo>
                <a:lnTo>
                  <a:pt x="2909" y="1500"/>
                </a:lnTo>
                <a:lnTo>
                  <a:pt x="2909" y="1125"/>
                </a:lnTo>
                <a:lnTo>
                  <a:pt x="0" y="750"/>
                </a:lnTo>
                <a:lnTo>
                  <a:pt x="2909" y="375"/>
                </a:lnTo>
                <a:lnTo>
                  <a:pt x="2909" y="0"/>
                </a:lnTo>
                <a:lnTo>
                  <a:pt x="4000" y="750"/>
                </a:lnTo>
                <a:close/>
              </a:path>
            </a:pathLst>
          </a:custGeom>
          <a:solidFill>
            <a:srgbClr val="f5ddd9">
              <a:alpha val="92000"/>
            </a:srgbClr>
          </a:solidFill>
          <a:ln w="6480">
            <a:solidFill>
              <a:srgbClr val="000d1d">
                <a:alpha val="80000"/>
              </a:srgbClr>
            </a:solidFill>
            <a:miter/>
          </a:ln>
        </p:spPr>
        <p:style>
          <a:lnRef idx="0"/>
          <a:fillRef idx="0"/>
          <a:effectRef idx="0"/>
          <a:fontRef idx="minor"/>
        </p:style>
        <p:txBody>
          <a:bodyPr lIns="3240" rIns="3240" tIns="3240" bIns="3240" anchor="t">
            <a:normAutofit/>
          </a:bodyPr>
          <a:p>
            <a:pPr>
              <a:lnSpc>
                <a:spcPct val="100000"/>
              </a:lnSpc>
            </a:pPr>
            <a:endParaRPr b="0" lang="en-IN" sz="1800" spc="-1" strike="noStrike">
              <a:solidFill>
                <a:srgbClr val="000000"/>
              </a:solidFill>
              <a:latin typeface="Arial"/>
              <a:ea typeface="Noto Sans CJK SC"/>
            </a:endParaRPr>
          </a:p>
        </p:txBody>
      </p:sp>
      <p:sp>
        <p:nvSpPr>
          <p:cNvPr id="67" name=""/>
          <p:cNvSpPr/>
          <p:nvPr/>
        </p:nvSpPr>
        <p:spPr>
          <a:xfrm>
            <a:off x="180360" y="3816000"/>
            <a:ext cx="2697480" cy="147132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IN" sz="1400" spc="-1" strike="noStrike">
                <a:solidFill>
                  <a:srgbClr val="729fcf"/>
                </a:solidFill>
                <a:latin typeface="Roboto Condensed"/>
                <a:ea typeface="DejaVu Sans"/>
              </a:rPr>
              <a:t>This cluster consists of younger policyholders paying higher premiums but with lower claim amounts. They might be interested in usage-based insurance or rewards programs for safe driving.</a:t>
            </a:r>
            <a:endParaRPr b="0" lang="en-IN" sz="1400" spc="-1" strike="noStrike">
              <a:solidFill>
                <a:srgbClr val="ffffff"/>
              </a:solidFill>
              <a:latin typeface="Arial"/>
            </a:endParaRPr>
          </a:p>
        </p:txBody>
      </p:sp>
      <p:sp>
        <p:nvSpPr>
          <p:cNvPr id="68" name="left-point-arrow 4"/>
          <p:cNvSpPr/>
          <p:nvPr/>
        </p:nvSpPr>
        <p:spPr>
          <a:xfrm flipH="1" rot="20308800">
            <a:off x="2868840" y="3699000"/>
            <a:ext cx="640440" cy="356760"/>
          </a:xfrm>
          <a:custGeom>
            <a:avLst/>
            <a:gdLst>
              <a:gd name="textAreaLeft" fmla="*/ 1080 w 640440"/>
              <a:gd name="textAreaRight" fmla="*/ 643680 w 640440"/>
              <a:gd name="textAreaTop" fmla="*/ 0 h 356760"/>
              <a:gd name="textAreaBottom" fmla="*/ 359280 h 356760"/>
            </a:gdLst>
            <a:ahLst/>
            <a:rect l="textAreaLeft" t="textAreaTop" r="textAreaRight" b="textAreaBottom"/>
            <a:pathLst>
              <a:path w="4000" h="1500">
                <a:moveTo>
                  <a:pt x="4000" y="750"/>
                </a:moveTo>
                <a:lnTo>
                  <a:pt x="2909" y="1500"/>
                </a:lnTo>
                <a:lnTo>
                  <a:pt x="2909" y="1125"/>
                </a:lnTo>
                <a:lnTo>
                  <a:pt x="0" y="750"/>
                </a:lnTo>
                <a:lnTo>
                  <a:pt x="2909" y="375"/>
                </a:lnTo>
                <a:lnTo>
                  <a:pt x="2909" y="0"/>
                </a:lnTo>
                <a:lnTo>
                  <a:pt x="4000" y="750"/>
                </a:lnTo>
                <a:close/>
              </a:path>
            </a:pathLst>
          </a:custGeom>
          <a:solidFill>
            <a:srgbClr val="f5ddd9">
              <a:alpha val="92000"/>
            </a:srgbClr>
          </a:solidFill>
          <a:ln w="6480">
            <a:solidFill>
              <a:srgbClr val="000d1d">
                <a:alpha val="80000"/>
              </a:srgbClr>
            </a:solidFill>
            <a:miter/>
          </a:ln>
        </p:spPr>
        <p:style>
          <a:lnRef idx="0"/>
          <a:fillRef idx="0"/>
          <a:effectRef idx="0"/>
          <a:fontRef idx="minor"/>
        </p:style>
        <p:txBody>
          <a:bodyPr lIns="3240" rIns="3240" tIns="3240" bIns="3240" anchor="t">
            <a:normAutofit/>
          </a:bodyPr>
          <a:p>
            <a:pPr>
              <a:lnSpc>
                <a:spcPct val="100000"/>
              </a:lnSpc>
            </a:pPr>
            <a:endParaRPr b="0" lang="en-IN" sz="1800" spc="-1" strike="noStrike">
              <a:solidFill>
                <a:srgbClr val="000000"/>
              </a:solidFill>
              <a:latin typeface="Arial"/>
              <a:ea typeface="Noto Sans CJK SC"/>
            </a:endParaRPr>
          </a:p>
        </p:txBody>
      </p:sp>
      <p:sp>
        <p:nvSpPr>
          <p:cNvPr id="69" name="left-point-arrow 5"/>
          <p:cNvSpPr/>
          <p:nvPr/>
        </p:nvSpPr>
        <p:spPr>
          <a:xfrm flipH="1" rot="5370600">
            <a:off x="8001360" y="2864160"/>
            <a:ext cx="679680" cy="357480"/>
          </a:xfrm>
          <a:custGeom>
            <a:avLst/>
            <a:gdLst>
              <a:gd name="textAreaLeft" fmla="*/ -1080 w 679680"/>
              <a:gd name="textAreaRight" fmla="*/ 681480 w 679680"/>
              <a:gd name="textAreaTop" fmla="*/ 0 h 357480"/>
              <a:gd name="textAreaBottom" fmla="*/ 360360 h 357480"/>
            </a:gdLst>
            <a:ahLst/>
            <a:rect l="textAreaLeft" t="textAreaTop" r="textAreaRight" b="textAreaBottom"/>
            <a:pathLst>
              <a:path w="4000" h="1500">
                <a:moveTo>
                  <a:pt x="4000" y="750"/>
                </a:moveTo>
                <a:lnTo>
                  <a:pt x="2909" y="1500"/>
                </a:lnTo>
                <a:lnTo>
                  <a:pt x="2909" y="1125"/>
                </a:lnTo>
                <a:lnTo>
                  <a:pt x="0" y="750"/>
                </a:lnTo>
                <a:lnTo>
                  <a:pt x="2909" y="375"/>
                </a:lnTo>
                <a:lnTo>
                  <a:pt x="2909" y="0"/>
                </a:lnTo>
                <a:lnTo>
                  <a:pt x="4000" y="750"/>
                </a:lnTo>
                <a:close/>
              </a:path>
            </a:pathLst>
          </a:custGeom>
          <a:solidFill>
            <a:srgbClr val="f5ddd9">
              <a:alpha val="92000"/>
            </a:srgbClr>
          </a:solidFill>
          <a:ln w="6480">
            <a:solidFill>
              <a:srgbClr val="000d1d">
                <a:alpha val="80000"/>
              </a:srgbClr>
            </a:solidFill>
            <a:miter/>
          </a:ln>
        </p:spPr>
        <p:style>
          <a:lnRef idx="0"/>
          <a:fillRef idx="0"/>
          <a:effectRef idx="0"/>
          <a:fontRef idx="minor"/>
        </p:style>
        <p:txBody>
          <a:bodyPr lIns="3240" rIns="3240" tIns="3240" bIns="3240" anchor="t">
            <a:normAutofit/>
          </a:bodyPr>
          <a:p>
            <a:pPr>
              <a:lnSpc>
                <a:spcPct val="100000"/>
              </a:lnSpc>
            </a:pPr>
            <a:endParaRPr b="0" lang="en-IN" sz="1800" spc="-1" strike="noStrike">
              <a:solidFill>
                <a:srgbClr val="000000"/>
              </a:solidFill>
              <a:latin typeface="Arial"/>
              <a:ea typeface="Noto Sans CJK SC"/>
            </a:endParaRPr>
          </a:p>
        </p:txBody>
      </p:sp>
      <p:sp>
        <p:nvSpPr>
          <p:cNvPr id="70" name=""/>
          <p:cNvSpPr/>
          <p:nvPr/>
        </p:nvSpPr>
        <p:spPr>
          <a:xfrm>
            <a:off x="7164000" y="1260000"/>
            <a:ext cx="2282040" cy="141480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IN" sz="1400" spc="-1" strike="noStrike">
                <a:solidFill>
                  <a:srgbClr val="729fcf"/>
                </a:solidFill>
                <a:latin typeface="Roboto Condensed"/>
                <a:ea typeface="DejaVu Sans"/>
              </a:rPr>
              <a:t>This cluster represents a balanced group with moderate risk and claim amounts. They might be interested in customizable coverage options and loyalty programs.</a:t>
            </a:r>
            <a:endParaRPr b="0" lang="en-IN" sz="1400" spc="-1" strike="noStrike">
              <a:solidFill>
                <a:srgbClr val="ffffff"/>
              </a:solidFill>
              <a:latin typeface="Arial"/>
            </a:endParaRPr>
          </a:p>
        </p:txBody>
      </p:sp>
    </p:spTree>
  </p:cSld>
  <p:transition spd="slow">
    <p:push dir="u"/>
  </p:transition>
  <p:timing>
    <p:tnLst>
      <p:par>
        <p:cTn id="134" dur="indefinite" restart="never" nodeType="tmRoot">
          <p:childTnLst>
            <p:seq>
              <p:cTn id="135" dur="indefinite" nodeType="mainSeq">
                <p:childTnLst>
                  <p:par>
                    <p:cTn id="136" fill="hold">
                      <p:stCondLst>
                        <p:cond delay="0"/>
                      </p:stCondLst>
                      <p:childTnLst>
                        <p:par>
                          <p:cTn id="137" fill="hold">
                            <p:stCondLst>
                              <p:cond delay="0"/>
                            </p:stCondLst>
                            <p:childTnLst>
                              <p:par>
                                <p:cTn id="138" nodeType="afterEffect" fill="hold" presetClass="entr" presetID="20">
                                  <p:stCondLst>
                                    <p:cond delay="0"/>
                                  </p:stCondLst>
                                  <p:childTnLst>
                                    <p:set>
                                      <p:cBhvr>
                                        <p:cTn id="139" dur="1" fill="hold">
                                          <p:stCondLst>
                                            <p:cond delay="0"/>
                                          </p:stCondLst>
                                        </p:cTn>
                                        <p:tgtEl>
                                          <p:spTgt spid="61">
                                            <p:txEl>
                                              <p:pRg st="0" end="0"/>
                                            </p:txEl>
                                          </p:spTgt>
                                        </p:tgtEl>
                                        <p:attrNameLst>
                                          <p:attrName>style.visibility</p:attrName>
                                        </p:attrNameLst>
                                      </p:cBhvr>
                                      <p:to>
                                        <p:strVal val="visible"/>
                                      </p:to>
                                    </p:set>
                                    <p:animEffect filter="wedge" transition="in">
                                      <p:cBhvr additive="repl">
                                        <p:cTn id="140" dur="2000"/>
                                        <p:tgtEl>
                                          <p:spTgt spid="61">
                                            <p:txEl>
                                              <p:pRg st="0" end="0"/>
                                            </p:txEl>
                                          </p:spTgt>
                                        </p:tgtEl>
                                      </p:cBhvr>
                                    </p:animEffect>
                                  </p:childTnLst>
                                </p:cTn>
                              </p:par>
                            </p:childTnLst>
                          </p:cTn>
                        </p:par>
                        <p:par>
                          <p:cTn id="141" fill="hold">
                            <p:stCondLst>
                              <p:cond delay="2000"/>
                            </p:stCondLst>
                            <p:childTnLst>
                              <p:par>
                                <p:cTn id="142" nodeType="afterEffect" fill="hold" presetClass="entr" presetID="18" presetSubtype="12">
                                  <p:stCondLst>
                                    <p:cond delay="500"/>
                                  </p:stCondLst>
                                  <p:childTnLst>
                                    <p:set>
                                      <p:cBhvr>
                                        <p:cTn id="143" dur="2" fill="hold">
                                          <p:stCondLst>
                                            <p:cond delay="0"/>
                                          </p:stCondLst>
                                        </p:cTn>
                                        <p:tgtEl>
                                          <p:spTgt spid="62"/>
                                        </p:tgtEl>
                                        <p:attrNameLst>
                                          <p:attrName>style.visibility</p:attrName>
                                        </p:attrNameLst>
                                      </p:cBhvr>
                                      <p:to>
                                        <p:strVal val="visible"/>
                                      </p:to>
                                    </p:set>
                                    <p:animEffect filter="strips(downRight)" transition="in">
                                      <p:cBhvr additive="repl">
                                        <p:cTn id="144" dur="1000"/>
                                        <p:tgtEl>
                                          <p:spTgt spid="62"/>
                                        </p:tgtEl>
                                      </p:cBhvr>
                                    </p:animEffect>
                                  </p:childTnLst>
                                </p:cTn>
                              </p:par>
                              <p:par>
                                <p:cTn id="145" nodeType="withEffect" fill="hold" presetClass="entr" presetID="18" presetSubtype="6">
                                  <p:stCondLst>
                                    <p:cond delay="1000"/>
                                  </p:stCondLst>
                                  <p:childTnLst>
                                    <p:set>
                                      <p:cBhvr>
                                        <p:cTn id="146" dur="1" fill="hold">
                                          <p:stCondLst>
                                            <p:cond delay="0"/>
                                          </p:stCondLst>
                                        </p:cTn>
                                        <p:tgtEl>
                                          <p:spTgt spid="63"/>
                                        </p:tgtEl>
                                        <p:attrNameLst>
                                          <p:attrName>style.visibility</p:attrName>
                                        </p:attrNameLst>
                                      </p:cBhvr>
                                      <p:to>
                                        <p:strVal val="visible"/>
                                      </p:to>
                                    </p:set>
                                    <p:animEffect filter="strips(downLeft)" transition="in">
                                      <p:cBhvr additive="repl">
                                        <p:cTn id="147" dur="500"/>
                                        <p:tgtEl>
                                          <p:spTgt spid="63"/>
                                        </p:tgtEl>
                                      </p:cBhvr>
                                    </p:animEffect>
                                  </p:childTnLst>
                                </p:cTn>
                              </p:par>
                              <p:par>
                                <p:cTn id="148" nodeType="withEffect" fill="hold" presetClass="entr" presetID="18" presetSubtype="3">
                                  <p:stCondLst>
                                    <p:cond delay="1000"/>
                                  </p:stCondLst>
                                  <p:childTnLst>
                                    <p:set>
                                      <p:cBhvr>
                                        <p:cTn id="149" dur="1" fill="hold">
                                          <p:stCondLst>
                                            <p:cond delay="0"/>
                                          </p:stCondLst>
                                        </p:cTn>
                                        <p:tgtEl>
                                          <p:spTgt spid="64"/>
                                        </p:tgtEl>
                                        <p:attrNameLst>
                                          <p:attrName>style.visibility</p:attrName>
                                        </p:attrNameLst>
                                      </p:cBhvr>
                                      <p:to>
                                        <p:strVal val="visible"/>
                                      </p:to>
                                    </p:set>
                                    <p:animEffect filter="strips(upLeft)" transition="in">
                                      <p:cBhvr additive="repl">
                                        <p:cTn id="150" dur="500"/>
                                        <p:tgtEl>
                                          <p:spTgt spid="64"/>
                                        </p:tgtEl>
                                      </p:cBhvr>
                                    </p:animEffect>
                                  </p:childTnLst>
                                </p:cTn>
                              </p:par>
                            </p:childTnLst>
                          </p:cTn>
                        </p:par>
                        <p:par>
                          <p:cTn id="151" fill="hold">
                            <p:stCondLst>
                              <p:cond delay="4000"/>
                            </p:stCondLst>
                            <p:childTnLst>
                              <p:par>
                                <p:cTn id="152" nodeType="afterEffect" fill="hold" presetClass="entr" presetID="2" presetSubtype="8">
                                  <p:stCondLst>
                                    <p:cond delay="1000"/>
                                  </p:stCondLst>
                                  <p:childTnLst>
                                    <p:set>
                                      <p:cBhvr>
                                        <p:cTn id="153" dur="2" fill="hold">
                                          <p:stCondLst>
                                            <p:cond delay="0"/>
                                          </p:stCondLst>
                                        </p:cTn>
                                        <p:tgtEl>
                                          <p:spTgt spid="67"/>
                                        </p:tgtEl>
                                        <p:attrNameLst>
                                          <p:attrName>style.visibility</p:attrName>
                                        </p:attrNameLst>
                                      </p:cBhvr>
                                      <p:to>
                                        <p:strVal val="visible"/>
                                      </p:to>
                                    </p:set>
                                    <p:anim calcmode="lin" valueType="num">
                                      <p:cBhvr additive="repl">
                                        <p:cTn id="154" dur="1000" fill="hold"/>
                                        <p:tgtEl>
                                          <p:spTgt spid="67"/>
                                        </p:tgtEl>
                                        <p:attrNameLst>
                                          <p:attrName>ppt_x</p:attrName>
                                        </p:attrNameLst>
                                      </p:cBhvr>
                                      <p:tavLst>
                                        <p:tav tm="0">
                                          <p:val>
                                            <p:strVal val="0-#ppt_w/2"/>
                                          </p:val>
                                        </p:tav>
                                        <p:tav tm="100000">
                                          <p:val>
                                            <p:strVal val="#ppt_x"/>
                                          </p:val>
                                        </p:tav>
                                      </p:tavLst>
                                    </p:anim>
                                    <p:anim calcmode="lin" valueType="num">
                                      <p:cBhvr additive="repl">
                                        <p:cTn id="155" dur="1000" fill="hold"/>
                                        <p:tgtEl>
                                          <p:spTgt spid="67"/>
                                        </p:tgtEl>
                                        <p:attrNameLst>
                                          <p:attrName>ppt_y</p:attrName>
                                        </p:attrNameLst>
                                      </p:cBhvr>
                                      <p:tavLst>
                                        <p:tav tm="0">
                                          <p:val>
                                            <p:strVal val="#ppt_y"/>
                                          </p:val>
                                        </p:tav>
                                        <p:tav tm="100000">
                                          <p:val>
                                            <p:strVal val="#ppt_y"/>
                                          </p:val>
                                        </p:tav>
                                      </p:tavLst>
                                    </p:anim>
                                  </p:childTnLst>
                                </p:cTn>
                              </p:par>
                              <p:par>
                                <p:cTn id="156" nodeType="withEffect" fill="hold" presetClass="entr" presetID="2" presetSubtype="4">
                                  <p:stCondLst>
                                    <p:cond delay="1000"/>
                                  </p:stCondLst>
                                  <p:childTnLst>
                                    <p:set>
                                      <p:cBhvr>
                                        <p:cTn id="157" dur="2" fill="hold">
                                          <p:stCondLst>
                                            <p:cond delay="0"/>
                                          </p:stCondLst>
                                        </p:cTn>
                                        <p:tgtEl>
                                          <p:spTgt spid="65"/>
                                        </p:tgtEl>
                                        <p:attrNameLst>
                                          <p:attrName>style.visibility</p:attrName>
                                        </p:attrNameLst>
                                      </p:cBhvr>
                                      <p:to>
                                        <p:strVal val="visible"/>
                                      </p:to>
                                    </p:set>
                                    <p:anim calcmode="lin" valueType="num">
                                      <p:cBhvr additive="repl">
                                        <p:cTn id="158" dur="1000" fill="hold"/>
                                        <p:tgtEl>
                                          <p:spTgt spid="65"/>
                                        </p:tgtEl>
                                        <p:attrNameLst>
                                          <p:attrName>ppt_x</p:attrName>
                                        </p:attrNameLst>
                                      </p:cBhvr>
                                      <p:tavLst>
                                        <p:tav tm="0">
                                          <p:val>
                                            <p:strVal val="#ppt_x"/>
                                          </p:val>
                                        </p:tav>
                                        <p:tav tm="100000">
                                          <p:val>
                                            <p:strVal val="#ppt_x"/>
                                          </p:val>
                                        </p:tav>
                                      </p:tavLst>
                                    </p:anim>
                                    <p:anim calcmode="lin" valueType="num">
                                      <p:cBhvr additive="repl">
                                        <p:cTn id="159" dur="1000" fill="hold"/>
                                        <p:tgtEl>
                                          <p:spTgt spid="65"/>
                                        </p:tgtEl>
                                        <p:attrNameLst>
                                          <p:attrName>ppt_y</p:attrName>
                                        </p:attrNameLst>
                                      </p:cBhvr>
                                      <p:tavLst>
                                        <p:tav tm="0">
                                          <p:val>
                                            <p:strVal val="1+#ppt_h/2"/>
                                          </p:val>
                                        </p:tav>
                                        <p:tav tm="100000">
                                          <p:val>
                                            <p:strVal val="#ppt_y"/>
                                          </p:val>
                                        </p:tav>
                                      </p:tavLst>
                                    </p:anim>
                                  </p:childTnLst>
                                </p:cTn>
                              </p:par>
                              <p:par>
                                <p:cTn id="160" nodeType="withEffect" fill="hold" presetClass="entr" presetID="2" presetSubtype="1">
                                  <p:stCondLst>
                                    <p:cond delay="1000"/>
                                  </p:stCondLst>
                                  <p:childTnLst>
                                    <p:set>
                                      <p:cBhvr>
                                        <p:cTn id="161" dur="2" fill="hold">
                                          <p:stCondLst>
                                            <p:cond delay="0"/>
                                          </p:stCondLst>
                                        </p:cTn>
                                        <p:tgtEl>
                                          <p:spTgt spid="70"/>
                                        </p:tgtEl>
                                        <p:attrNameLst>
                                          <p:attrName>style.visibility</p:attrName>
                                        </p:attrNameLst>
                                      </p:cBhvr>
                                      <p:to>
                                        <p:strVal val="visible"/>
                                      </p:to>
                                    </p:set>
                                    <p:anim calcmode="lin" valueType="num">
                                      <p:cBhvr additive="repl">
                                        <p:cTn id="162" dur="1000" fill="hold"/>
                                        <p:tgtEl>
                                          <p:spTgt spid="70"/>
                                        </p:tgtEl>
                                        <p:attrNameLst>
                                          <p:attrName>ppt_x</p:attrName>
                                        </p:attrNameLst>
                                      </p:cBhvr>
                                      <p:tavLst>
                                        <p:tav tm="0">
                                          <p:val>
                                            <p:strVal val="#ppt_x"/>
                                          </p:val>
                                        </p:tav>
                                        <p:tav tm="100000">
                                          <p:val>
                                            <p:strVal val="#ppt_x"/>
                                          </p:val>
                                        </p:tav>
                                      </p:tavLst>
                                    </p:anim>
                                    <p:anim calcmode="lin" valueType="num">
                                      <p:cBhvr additive="repl">
                                        <p:cTn id="163" dur="1000" fill="hold"/>
                                        <p:tgtEl>
                                          <p:spTgt spid="70"/>
                                        </p:tgtEl>
                                        <p:attrNameLst>
                                          <p:attrName>ppt_y</p:attrName>
                                        </p:attrNameLst>
                                      </p:cBhvr>
                                      <p:tavLst>
                                        <p:tav tm="0">
                                          <p:val>
                                            <p:strVal val="0-#ppt_h/2"/>
                                          </p:val>
                                        </p:tav>
                                        <p:tav tm="100000">
                                          <p:val>
                                            <p:strVal val="#ppt_y"/>
                                          </p:val>
                                        </p:tav>
                                      </p:tavLst>
                                    </p:anim>
                                  </p:childTnLst>
                                </p:cTn>
                              </p:par>
                            </p:childTnLst>
                          </p:cTn>
                        </p:par>
                        <p:par>
                          <p:cTn id="164" fill="hold">
                            <p:stCondLst>
                              <p:cond delay="6000"/>
                            </p:stCondLst>
                            <p:childTnLst>
                              <p:par>
                                <p:cTn id="165" nodeType="afterEffect" fill="hold" presetClass="entr" presetID="2" presetSubtype="8">
                                  <p:stCondLst>
                                    <p:cond delay="1000"/>
                                  </p:stCondLst>
                                  <p:childTnLst>
                                    <p:set>
                                      <p:cBhvr>
                                        <p:cTn id="166" dur="2" fill="hold">
                                          <p:stCondLst>
                                            <p:cond delay="0"/>
                                          </p:stCondLst>
                                        </p:cTn>
                                        <p:tgtEl>
                                          <p:spTgt spid="66"/>
                                        </p:tgtEl>
                                        <p:attrNameLst>
                                          <p:attrName>style.visibility</p:attrName>
                                        </p:attrNameLst>
                                      </p:cBhvr>
                                      <p:to>
                                        <p:strVal val="visible"/>
                                      </p:to>
                                    </p:set>
                                    <p:anim calcmode="lin" valueType="num">
                                      <p:cBhvr additive="repl">
                                        <p:cTn id="167" dur="1000" fill="hold"/>
                                        <p:tgtEl>
                                          <p:spTgt spid="66"/>
                                        </p:tgtEl>
                                        <p:attrNameLst>
                                          <p:attrName>ppt_x</p:attrName>
                                        </p:attrNameLst>
                                      </p:cBhvr>
                                      <p:tavLst>
                                        <p:tav tm="0">
                                          <p:val>
                                            <p:strVal val="0-#ppt_w/2"/>
                                          </p:val>
                                        </p:tav>
                                        <p:tav tm="100000">
                                          <p:val>
                                            <p:strVal val="#ppt_x"/>
                                          </p:val>
                                        </p:tav>
                                      </p:tavLst>
                                    </p:anim>
                                    <p:anim calcmode="lin" valueType="num">
                                      <p:cBhvr additive="repl">
                                        <p:cTn id="168" dur="1000" fill="hold"/>
                                        <p:tgtEl>
                                          <p:spTgt spid="66"/>
                                        </p:tgtEl>
                                        <p:attrNameLst>
                                          <p:attrName>ppt_y</p:attrName>
                                        </p:attrNameLst>
                                      </p:cBhvr>
                                      <p:tavLst>
                                        <p:tav tm="0">
                                          <p:val>
                                            <p:strVal val="#ppt_y"/>
                                          </p:val>
                                        </p:tav>
                                        <p:tav tm="100000">
                                          <p:val>
                                            <p:strVal val="#ppt_y"/>
                                          </p:val>
                                        </p:tav>
                                      </p:tavLst>
                                    </p:anim>
                                  </p:childTnLst>
                                </p:cTn>
                              </p:par>
                              <p:par>
                                <p:cTn id="169" nodeType="withEffect" fill="hold" presetClass="entr" presetID="2" presetSubtype="3">
                                  <p:stCondLst>
                                    <p:cond delay="1000"/>
                                  </p:stCondLst>
                                  <p:childTnLst>
                                    <p:set>
                                      <p:cBhvr>
                                        <p:cTn id="170" dur="2" fill="hold">
                                          <p:stCondLst>
                                            <p:cond delay="0"/>
                                          </p:stCondLst>
                                        </p:cTn>
                                        <p:tgtEl>
                                          <p:spTgt spid="68"/>
                                        </p:tgtEl>
                                        <p:attrNameLst>
                                          <p:attrName>style.visibility</p:attrName>
                                        </p:attrNameLst>
                                      </p:cBhvr>
                                      <p:to>
                                        <p:strVal val="visible"/>
                                      </p:to>
                                    </p:set>
                                    <p:anim calcmode="lin" valueType="num">
                                      <p:cBhvr additive="repl">
                                        <p:cTn id="171" dur="1000" fill="hold"/>
                                        <p:tgtEl>
                                          <p:spTgt spid="68"/>
                                        </p:tgtEl>
                                        <p:attrNameLst>
                                          <p:attrName>ppt_x</p:attrName>
                                        </p:attrNameLst>
                                      </p:cBhvr>
                                      <p:tavLst>
                                        <p:tav tm="0">
                                          <p:val>
                                            <p:strVal val="1+#ppt_w/2"/>
                                          </p:val>
                                        </p:tav>
                                        <p:tav tm="100000">
                                          <p:val>
                                            <p:strVal val="#ppt_x"/>
                                          </p:val>
                                        </p:tav>
                                      </p:tavLst>
                                    </p:anim>
                                    <p:anim calcmode="lin" valueType="num">
                                      <p:cBhvr additive="repl">
                                        <p:cTn id="172" dur="1000" fill="hold"/>
                                        <p:tgtEl>
                                          <p:spTgt spid="68"/>
                                        </p:tgtEl>
                                        <p:attrNameLst>
                                          <p:attrName>ppt_y</p:attrName>
                                        </p:attrNameLst>
                                      </p:cBhvr>
                                      <p:tavLst>
                                        <p:tav tm="0">
                                          <p:val>
                                            <p:strVal val="0-#ppt_h/2"/>
                                          </p:val>
                                        </p:tav>
                                        <p:tav tm="100000">
                                          <p:val>
                                            <p:strVal val="#ppt_y"/>
                                          </p:val>
                                        </p:tav>
                                      </p:tavLst>
                                    </p:anim>
                                  </p:childTnLst>
                                </p:cTn>
                              </p:par>
                              <p:par>
                                <p:cTn id="173" nodeType="withEffect" fill="hold" presetClass="entr" presetID="2" presetSubtype="4">
                                  <p:stCondLst>
                                    <p:cond delay="1000"/>
                                  </p:stCondLst>
                                  <p:childTnLst>
                                    <p:set>
                                      <p:cBhvr>
                                        <p:cTn id="174" dur="2" fill="hold">
                                          <p:stCondLst>
                                            <p:cond delay="0"/>
                                          </p:stCondLst>
                                        </p:cTn>
                                        <p:tgtEl>
                                          <p:spTgt spid="69"/>
                                        </p:tgtEl>
                                        <p:attrNameLst>
                                          <p:attrName>style.visibility</p:attrName>
                                        </p:attrNameLst>
                                      </p:cBhvr>
                                      <p:to>
                                        <p:strVal val="visible"/>
                                      </p:to>
                                    </p:set>
                                    <p:anim calcmode="lin" valueType="num">
                                      <p:cBhvr additive="repl">
                                        <p:cTn id="175" dur="1000" fill="hold"/>
                                        <p:tgtEl>
                                          <p:spTgt spid="69"/>
                                        </p:tgtEl>
                                        <p:attrNameLst>
                                          <p:attrName>ppt_x</p:attrName>
                                        </p:attrNameLst>
                                      </p:cBhvr>
                                      <p:tavLst>
                                        <p:tav tm="0">
                                          <p:val>
                                            <p:strVal val="#ppt_x"/>
                                          </p:val>
                                        </p:tav>
                                        <p:tav tm="100000">
                                          <p:val>
                                            <p:strVal val="#ppt_x"/>
                                          </p:val>
                                        </p:tav>
                                      </p:tavLst>
                                    </p:anim>
                                    <p:anim calcmode="lin" valueType="num">
                                      <p:cBhvr additive="repl">
                                        <p:cTn id="176" dur="1000" fill="hold"/>
                                        <p:tgtEl>
                                          <p:spTgt spid="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71" name="PlaceHolder 1"/>
          <p:cNvSpPr>
            <a:spLocks noGrp="1"/>
          </p:cNvSpPr>
          <p:nvPr>
            <p:ph type="title"/>
          </p:nvPr>
        </p:nvSpPr>
        <p:spPr>
          <a:xfrm>
            <a:off x="0" y="4680"/>
            <a:ext cx="10075680" cy="597960"/>
          </a:xfrm>
          <a:prstGeom prst="rect">
            <a:avLst/>
          </a:prstGeom>
          <a:noFill/>
          <a:ln w="0">
            <a:noFill/>
          </a:ln>
        </p:spPr>
        <p:txBody>
          <a:bodyPr lIns="0" rIns="0" tIns="0" bIns="0" anchor="ctr">
            <a:noAutofit/>
          </a:bodyPr>
          <a:p>
            <a:pPr indent="0" algn="ctr">
              <a:lnSpc>
                <a:spcPct val="100000"/>
              </a:lnSpc>
              <a:buNone/>
              <a:tabLst>
                <a:tab algn="l" pos="0"/>
              </a:tabLst>
            </a:pPr>
            <a:r>
              <a:rPr b="0" lang="en-IN" sz="2400" spc="-1" strike="noStrike">
                <a:solidFill>
                  <a:srgbClr val="ffffff"/>
                </a:solidFill>
                <a:latin typeface="Roboto Condensed"/>
              </a:rPr>
              <a:t>Customer Characteristics – Visual Observation</a:t>
            </a:r>
            <a:endParaRPr b="0" lang="en-IN" sz="2400" spc="-1" strike="noStrike">
              <a:solidFill>
                <a:srgbClr val="ffffff"/>
              </a:solidFill>
              <a:latin typeface="Arial"/>
            </a:endParaRPr>
          </a:p>
        </p:txBody>
      </p:sp>
      <p:pic>
        <p:nvPicPr>
          <p:cNvPr id="72" name="" descr=""/>
          <p:cNvPicPr/>
          <p:nvPr/>
        </p:nvPicPr>
        <p:blipFill>
          <a:blip r:embed="rId1"/>
          <a:stretch/>
        </p:blipFill>
        <p:spPr>
          <a:xfrm>
            <a:off x="2880000" y="3240000"/>
            <a:ext cx="2569680" cy="2408760"/>
          </a:xfrm>
          <a:prstGeom prst="rect">
            <a:avLst/>
          </a:prstGeom>
          <a:ln w="0">
            <a:noFill/>
          </a:ln>
        </p:spPr>
      </p:pic>
      <p:pic>
        <p:nvPicPr>
          <p:cNvPr id="73" name="" descr=""/>
          <p:cNvPicPr/>
          <p:nvPr/>
        </p:nvPicPr>
        <p:blipFill>
          <a:blip r:embed="rId2"/>
          <a:stretch/>
        </p:blipFill>
        <p:spPr>
          <a:xfrm>
            <a:off x="5616000" y="3240000"/>
            <a:ext cx="2516760" cy="2408760"/>
          </a:xfrm>
          <a:prstGeom prst="rect">
            <a:avLst/>
          </a:prstGeom>
          <a:ln w="0">
            <a:noFill/>
          </a:ln>
        </p:spPr>
      </p:pic>
      <p:pic>
        <p:nvPicPr>
          <p:cNvPr id="74" name="" descr=""/>
          <p:cNvPicPr/>
          <p:nvPr/>
        </p:nvPicPr>
        <p:blipFill>
          <a:blip r:embed="rId3"/>
          <a:stretch/>
        </p:blipFill>
        <p:spPr>
          <a:xfrm>
            <a:off x="0" y="3276000"/>
            <a:ext cx="2696760" cy="2377080"/>
          </a:xfrm>
          <a:prstGeom prst="rect">
            <a:avLst/>
          </a:prstGeom>
          <a:ln w="0">
            <a:noFill/>
          </a:ln>
        </p:spPr>
      </p:pic>
      <p:pic>
        <p:nvPicPr>
          <p:cNvPr id="75" name="" descr=""/>
          <p:cNvPicPr/>
          <p:nvPr/>
        </p:nvPicPr>
        <p:blipFill>
          <a:blip r:embed="rId4"/>
          <a:stretch/>
        </p:blipFill>
        <p:spPr>
          <a:xfrm>
            <a:off x="0" y="540000"/>
            <a:ext cx="2696760" cy="2476440"/>
          </a:xfrm>
          <a:prstGeom prst="rect">
            <a:avLst/>
          </a:prstGeom>
          <a:ln w="0">
            <a:noFill/>
          </a:ln>
        </p:spPr>
      </p:pic>
      <p:pic>
        <p:nvPicPr>
          <p:cNvPr id="76" name="" descr=""/>
          <p:cNvPicPr/>
          <p:nvPr/>
        </p:nvPicPr>
        <p:blipFill>
          <a:blip r:embed="rId5"/>
          <a:stretch/>
        </p:blipFill>
        <p:spPr>
          <a:xfrm>
            <a:off x="2880000" y="605880"/>
            <a:ext cx="2516760" cy="2419560"/>
          </a:xfrm>
          <a:prstGeom prst="rect">
            <a:avLst/>
          </a:prstGeom>
          <a:ln w="0">
            <a:noFill/>
          </a:ln>
        </p:spPr>
      </p:pic>
      <p:pic>
        <p:nvPicPr>
          <p:cNvPr id="77" name="" descr=""/>
          <p:cNvPicPr/>
          <p:nvPr/>
        </p:nvPicPr>
        <p:blipFill>
          <a:blip r:embed="rId6"/>
          <a:stretch/>
        </p:blipFill>
        <p:spPr>
          <a:xfrm>
            <a:off x="5652720" y="603720"/>
            <a:ext cx="2446200" cy="2455200"/>
          </a:xfrm>
          <a:prstGeom prst="rect">
            <a:avLst/>
          </a:prstGeom>
          <a:ln w="0">
            <a:noFill/>
          </a:ln>
        </p:spPr>
      </p:pic>
    </p:spTree>
  </p:cSld>
  <p:transition spd="slow">
    <p:push dir="u"/>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0" y="4680"/>
            <a:ext cx="10075680" cy="597960"/>
          </a:xfrm>
          <a:prstGeom prst="rect">
            <a:avLst/>
          </a:prstGeom>
          <a:noFill/>
          <a:ln w="0">
            <a:noFill/>
          </a:ln>
        </p:spPr>
        <p:txBody>
          <a:bodyPr lIns="0" rIns="0" tIns="0" bIns="0" anchor="ctr">
            <a:noAutofit/>
          </a:bodyPr>
          <a:p>
            <a:pPr indent="0" algn="ctr">
              <a:lnSpc>
                <a:spcPct val="100000"/>
              </a:lnSpc>
              <a:buNone/>
              <a:tabLst>
                <a:tab algn="l" pos="0"/>
              </a:tabLst>
            </a:pPr>
            <a:r>
              <a:rPr b="0" lang="en-IN" sz="3600" spc="-1" strike="noStrike">
                <a:solidFill>
                  <a:srgbClr val="ffffff"/>
                </a:solidFill>
                <a:latin typeface="Roboto Condensed"/>
              </a:rPr>
              <a:t>Business Implications</a:t>
            </a:r>
            <a:endParaRPr b="0" lang="en-IN" sz="3600" spc="-1" strike="noStrike">
              <a:solidFill>
                <a:srgbClr val="ffffff"/>
              </a:solidFill>
              <a:latin typeface="Arial"/>
            </a:endParaRPr>
          </a:p>
        </p:txBody>
      </p:sp>
      <p:sp>
        <p:nvSpPr>
          <p:cNvPr id="79" name="PlaceHolder 2"/>
          <p:cNvSpPr>
            <a:spLocks noGrp="1"/>
          </p:cNvSpPr>
          <p:nvPr>
            <p:ph/>
          </p:nvPr>
        </p:nvSpPr>
        <p:spPr>
          <a:xfrm>
            <a:off x="180000" y="723240"/>
            <a:ext cx="2878920" cy="4675680"/>
          </a:xfrm>
          <a:prstGeom prst="rect">
            <a:avLst/>
          </a:prstGeom>
          <a:solidFill>
            <a:srgbClr val="f5ddd9">
              <a:alpha val="92000"/>
            </a:srgbClr>
          </a:solidFill>
          <a:ln cap="rnd" w="29160">
            <a:solidFill>
              <a:srgbClr val="622502">
                <a:alpha val="90000"/>
              </a:srgbClr>
            </a:solidFill>
            <a:bevel/>
          </a:ln>
        </p:spPr>
        <p:txBody>
          <a:bodyPr numCol="1" spcCol="0" lIns="14760" rIns="14760" tIns="14760" bIns="14760" anchor="t">
            <a:normAutofit fontScale="71666"/>
          </a:bodyPr>
          <a:p>
            <a:pPr indent="0" algn="ctr">
              <a:lnSpc>
                <a:spcPct val="150000"/>
              </a:lnSpc>
              <a:buNone/>
              <a:tabLst>
                <a:tab algn="l" pos="0"/>
              </a:tabLst>
            </a:pPr>
            <a:r>
              <a:rPr b="1" lang="en-IN" sz="1600" spc="-1" strike="noStrike" u="sng">
                <a:solidFill>
                  <a:srgbClr val="000000"/>
                </a:solidFill>
                <a:uFillTx/>
                <a:latin typeface="Roboto Condensed"/>
              </a:rPr>
              <a:t>Cluster 0</a:t>
            </a:r>
            <a:endParaRPr b="0" lang="en-IN" sz="1600" spc="-1" strike="noStrike">
              <a:solidFill>
                <a:srgbClr val="000000"/>
              </a:solidFill>
              <a:latin typeface="Arial"/>
            </a:endParaRPr>
          </a:p>
          <a:p>
            <a:pPr indent="0">
              <a:lnSpc>
                <a:spcPct val="150000"/>
              </a:lnSpc>
              <a:buNone/>
              <a:tabLst>
                <a:tab algn="l" pos="0"/>
              </a:tabLst>
            </a:pPr>
            <a:r>
              <a:rPr b="1" lang="en-IN" sz="1600" spc="-1" strike="noStrike">
                <a:solidFill>
                  <a:srgbClr val="000000"/>
                </a:solidFill>
                <a:latin typeface="Roboto Condensed"/>
              </a:rPr>
              <a:t> </a:t>
            </a:r>
            <a:r>
              <a:rPr b="1" lang="en-IN" sz="1600" spc="-1" strike="noStrike">
                <a:solidFill>
                  <a:srgbClr val="000000"/>
                </a:solidFill>
                <a:latin typeface="Roboto Condensed"/>
              </a:rPr>
              <a:t>Tailored Marketing Strategies:</a:t>
            </a:r>
            <a:endParaRPr b="0" lang="en-IN" sz="1600" spc="-1" strike="noStrike">
              <a:solidFill>
                <a:srgbClr val="000000"/>
              </a:solidFill>
              <a:latin typeface="Arial"/>
            </a:endParaRPr>
          </a:p>
          <a:p>
            <a:pPr lvl="1" marL="432000" indent="-216000">
              <a:lnSpc>
                <a:spcPct val="150000"/>
              </a:lnSpc>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Focus on comprehensive protection and expert risk management</a:t>
            </a:r>
            <a:endParaRPr b="0" lang="en-IN" sz="1200" spc="-1" strike="noStrike">
              <a:solidFill>
                <a:srgbClr val="000000"/>
              </a:solidFill>
              <a:latin typeface="Arial"/>
            </a:endParaRPr>
          </a:p>
          <a:p>
            <a:pPr lvl="1" marL="432000" indent="-216000">
              <a:lnSpc>
                <a:spcPct val="150000"/>
              </a:lnSpc>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Emphasize personalized service and high-value customer benefits</a:t>
            </a:r>
            <a:endParaRPr b="0" lang="en-IN" sz="1200" spc="-1" strike="noStrike">
              <a:solidFill>
                <a:srgbClr val="000000"/>
              </a:solidFill>
              <a:latin typeface="Arial"/>
            </a:endParaRPr>
          </a:p>
          <a:p>
            <a:pPr indent="0">
              <a:lnSpc>
                <a:spcPct val="150000"/>
              </a:lnSpc>
              <a:buNone/>
              <a:tabLst>
                <a:tab algn="l" pos="0"/>
              </a:tabLst>
            </a:pPr>
            <a:r>
              <a:rPr b="1" lang="en-IN" sz="1600" spc="-1" strike="noStrike">
                <a:solidFill>
                  <a:srgbClr val="000000"/>
                </a:solidFill>
                <a:latin typeface="Roboto Condensed"/>
                <a:ea typeface="Noto Sans CJK SC"/>
              </a:rPr>
              <a:t> </a:t>
            </a:r>
            <a:r>
              <a:rPr b="1" lang="en-IN" sz="1600" spc="-1" strike="noStrike">
                <a:solidFill>
                  <a:srgbClr val="000000"/>
                </a:solidFill>
                <a:latin typeface="Roboto Condensed"/>
                <a:ea typeface="Noto Sans CJK SC"/>
              </a:rPr>
              <a:t>Product Development Recommendations</a:t>
            </a:r>
            <a:endParaRPr b="0" lang="en-IN" sz="1600" spc="-1" strike="noStrike">
              <a:solidFill>
                <a:srgbClr val="000000"/>
              </a:solidFill>
              <a:latin typeface="Arial"/>
            </a:endParaRPr>
          </a:p>
          <a:p>
            <a:pPr lvl="1" marL="432000" indent="-216000">
              <a:lnSpc>
                <a:spcPct val="150000"/>
              </a:lnSpc>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Premium packages with extensive coverage and concierge services</a:t>
            </a:r>
            <a:endParaRPr b="0" lang="en-IN" sz="1200" spc="-1" strike="noStrike">
              <a:solidFill>
                <a:srgbClr val="000000"/>
              </a:solidFill>
              <a:latin typeface="Arial"/>
            </a:endParaRPr>
          </a:p>
          <a:p>
            <a:pPr lvl="1" marL="432000" indent="-216000">
              <a:lnSpc>
                <a:spcPct val="150000"/>
              </a:lnSpc>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Specialized policies for high-value vehicles and assets </a:t>
            </a:r>
            <a:endParaRPr b="0" lang="en-IN" sz="1200" spc="-1" strike="noStrike">
              <a:solidFill>
                <a:srgbClr val="000000"/>
              </a:solidFill>
              <a:latin typeface="Arial"/>
            </a:endParaRPr>
          </a:p>
          <a:p>
            <a:pPr indent="0">
              <a:lnSpc>
                <a:spcPct val="150000"/>
              </a:lnSpc>
              <a:buNone/>
              <a:tabLst>
                <a:tab algn="l" pos="0"/>
              </a:tabLst>
            </a:pPr>
            <a:r>
              <a:rPr b="1" lang="en-IN" sz="1600" spc="-1" strike="noStrike">
                <a:solidFill>
                  <a:srgbClr val="000000"/>
                </a:solidFill>
                <a:latin typeface="Roboto Condensed"/>
                <a:ea typeface="Noto Sans CJK SC"/>
              </a:rPr>
              <a:t> </a:t>
            </a:r>
            <a:r>
              <a:rPr b="1" lang="en-IN" sz="1600" spc="-1" strike="noStrike">
                <a:solidFill>
                  <a:srgbClr val="000000"/>
                </a:solidFill>
                <a:latin typeface="Roboto Condensed"/>
                <a:ea typeface="Noto Sans CJK SC"/>
              </a:rPr>
              <a:t>Cross-Selling Opportunities</a:t>
            </a:r>
            <a:endParaRPr b="0" lang="en-IN" sz="1600" spc="-1" strike="noStrike">
              <a:solidFill>
                <a:srgbClr val="000000"/>
              </a:solidFill>
              <a:latin typeface="Arial"/>
            </a:endParaRPr>
          </a:p>
          <a:p>
            <a:pPr lvl="1" marL="432000" indent="-216000">
              <a:lnSpc>
                <a:spcPct val="150000"/>
              </a:lnSpc>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High-value home insurance and umbrella policies</a:t>
            </a:r>
            <a:endParaRPr b="0" lang="en-IN" sz="1200" spc="-1" strike="noStrike">
              <a:solidFill>
                <a:srgbClr val="000000"/>
              </a:solidFill>
              <a:latin typeface="Arial"/>
            </a:endParaRPr>
          </a:p>
          <a:p>
            <a:pPr lvl="1" marL="432000" indent="-216000">
              <a:lnSpc>
                <a:spcPct val="150000"/>
              </a:lnSpc>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Executive life insurance and retirement planning services</a:t>
            </a:r>
            <a:endParaRPr b="0" lang="en-IN" sz="1200" spc="-1" strike="noStrike">
              <a:solidFill>
                <a:srgbClr val="000000"/>
              </a:solidFill>
              <a:latin typeface="Arial"/>
            </a:endParaRPr>
          </a:p>
          <a:p>
            <a:pPr indent="0">
              <a:lnSpc>
                <a:spcPct val="150000"/>
              </a:lnSpc>
              <a:buNone/>
              <a:tabLst>
                <a:tab algn="l" pos="0"/>
              </a:tabLst>
            </a:pPr>
            <a:r>
              <a:rPr b="1" lang="en-IN" sz="1600" spc="-1" strike="noStrike">
                <a:solidFill>
                  <a:srgbClr val="000000"/>
                </a:solidFill>
                <a:latin typeface="Roboto Condensed"/>
                <a:ea typeface="Noto Sans CJK SC"/>
              </a:rPr>
              <a:t> </a:t>
            </a:r>
            <a:r>
              <a:rPr b="1" lang="en-IN" sz="1600" spc="-1" strike="noStrike">
                <a:solidFill>
                  <a:srgbClr val="000000"/>
                </a:solidFill>
                <a:latin typeface="Roboto Condensed"/>
                <a:ea typeface="Noto Sans CJK SC"/>
              </a:rPr>
              <a:t>Customer Engagement Strategies</a:t>
            </a:r>
            <a:endParaRPr b="0" lang="en-IN" sz="1600" spc="-1" strike="noStrike">
              <a:solidFill>
                <a:srgbClr val="000000"/>
              </a:solidFill>
              <a:latin typeface="Arial"/>
            </a:endParaRPr>
          </a:p>
          <a:p>
            <a:pPr lvl="1" marL="432000" indent="-216000">
              <a:lnSpc>
                <a:spcPct val="150000"/>
              </a:lnSpc>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Personalized risk assessments and quarterly coverage reviews</a:t>
            </a:r>
            <a:endParaRPr b="0" lang="en-IN" sz="1200" spc="-1" strike="noStrike">
              <a:solidFill>
                <a:srgbClr val="000000"/>
              </a:solidFill>
              <a:latin typeface="Arial"/>
            </a:endParaRPr>
          </a:p>
          <a:p>
            <a:pPr lvl="1" marL="432000" indent="-216000">
              <a:lnSpc>
                <a:spcPct val="150000"/>
              </a:lnSpc>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Exclusive events and workshops on wealth protection</a:t>
            </a:r>
            <a:endParaRPr b="0" lang="en-IN" sz="1200" spc="-1" strike="noStrike">
              <a:solidFill>
                <a:srgbClr val="000000"/>
              </a:solidFill>
              <a:latin typeface="Arial"/>
            </a:endParaRPr>
          </a:p>
        </p:txBody>
      </p:sp>
      <p:sp>
        <p:nvSpPr>
          <p:cNvPr id="80" name=""/>
          <p:cNvSpPr/>
          <p:nvPr/>
        </p:nvSpPr>
        <p:spPr>
          <a:xfrm>
            <a:off x="3276000" y="720000"/>
            <a:ext cx="139680" cy="4567680"/>
          </a:xfrm>
          <a:prstGeom prst="rect">
            <a:avLst/>
          </a:prstGeom>
          <a:solidFill>
            <a:srgbClr val="db2d67">
              <a:alpha val="52000"/>
            </a:srgbClr>
          </a:solidFill>
          <a:ln w="0">
            <a:noFill/>
          </a:ln>
          <a:effectLst>
            <a:glow rad="25560">
              <a:srgbClr val="622502">
                <a:alpha val="71000"/>
              </a:srgbClr>
            </a:glow>
            <a:softEdge rad="38160"/>
          </a:effectLst>
        </p:spPr>
        <p:style>
          <a:lnRef idx="0"/>
          <a:fillRef idx="0"/>
          <a:effectRef idx="0"/>
          <a:fontRef idx="minor"/>
        </p:style>
        <p:txBody>
          <a:bodyPr wrap="none" lIns="0" rIns="0" tIns="0" bIns="0" anchor="ctr">
            <a:noAutofit/>
          </a:bodyPr>
          <a:p>
            <a:pPr>
              <a:lnSpc>
                <a:spcPct val="100000"/>
              </a:lnSpc>
            </a:pPr>
            <a:endParaRPr b="1" lang="en-IN" sz="1400" spc="-1" strike="noStrike">
              <a:solidFill>
                <a:srgbClr val="ffffff"/>
              </a:solidFill>
              <a:highlight>
                <a:srgbClr val="43c330"/>
              </a:highlight>
              <a:latin typeface="Arial"/>
              <a:ea typeface="DejaVu Sans"/>
            </a:endParaRPr>
          </a:p>
        </p:txBody>
      </p:sp>
      <p:sp>
        <p:nvSpPr>
          <p:cNvPr id="81" name="PlaceHolder 3"/>
          <p:cNvSpPr>
            <a:spLocks noGrp="1"/>
          </p:cNvSpPr>
          <p:nvPr>
            <p:ph/>
          </p:nvPr>
        </p:nvSpPr>
        <p:spPr>
          <a:xfrm>
            <a:off x="3600000" y="720000"/>
            <a:ext cx="2878920" cy="4675680"/>
          </a:xfrm>
          <a:prstGeom prst="rect">
            <a:avLst/>
          </a:prstGeom>
          <a:solidFill>
            <a:srgbClr val="f5ddd9">
              <a:alpha val="92000"/>
            </a:srgbClr>
          </a:solidFill>
          <a:ln cap="rnd" w="12600">
            <a:solidFill>
              <a:srgbClr val="622502">
                <a:alpha val="90000"/>
              </a:srgbClr>
            </a:solidFill>
            <a:bevel/>
          </a:ln>
        </p:spPr>
        <p:txBody>
          <a:bodyPr numCol="1" spcCol="0" lIns="6120" rIns="6120" tIns="6120" bIns="6120" anchor="t">
            <a:normAutofit/>
          </a:bodyPr>
          <a:p>
            <a:pPr indent="0" algn="ctr">
              <a:lnSpc>
                <a:spcPct val="150000"/>
              </a:lnSpc>
              <a:buNone/>
              <a:tabLst>
                <a:tab algn="l" pos="0"/>
              </a:tabLst>
            </a:pPr>
            <a:r>
              <a:rPr b="1" lang="en-IN" sz="1200" spc="-1" strike="noStrike" u="sng">
                <a:solidFill>
                  <a:srgbClr val="000000"/>
                </a:solidFill>
                <a:uFillTx/>
                <a:latin typeface="Roboto Condensed"/>
              </a:rPr>
              <a:t>Cluster 1</a:t>
            </a:r>
            <a:endParaRPr b="0" lang="en-IN" sz="1200" spc="-1" strike="noStrike">
              <a:solidFill>
                <a:srgbClr val="000000"/>
              </a:solidFill>
              <a:latin typeface="Arial"/>
            </a:endParaRPr>
          </a:p>
          <a:p>
            <a:pPr indent="0">
              <a:lnSpc>
                <a:spcPct val="150000"/>
              </a:lnSpc>
              <a:buNone/>
              <a:tabLst>
                <a:tab algn="l" pos="0"/>
              </a:tabLst>
            </a:pPr>
            <a:r>
              <a:rPr b="1" lang="en-IN" sz="1200" spc="-1" strike="noStrike">
                <a:solidFill>
                  <a:srgbClr val="000000"/>
                </a:solidFill>
                <a:latin typeface="Roboto Condensed"/>
                <a:ea typeface="Noto Sans CJK SC"/>
              </a:rPr>
              <a:t> </a:t>
            </a:r>
            <a:r>
              <a:rPr b="1" lang="en-IN" sz="1200" spc="-1" strike="noStrike">
                <a:solidFill>
                  <a:srgbClr val="000000"/>
                </a:solidFill>
                <a:latin typeface="Roboto Condensed"/>
                <a:ea typeface="Noto Sans CJK SC"/>
              </a:rPr>
              <a:t>Tailored Marketing Strategies:</a:t>
            </a:r>
            <a:endParaRPr b="0" lang="en-IN" sz="12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Highlight tech-driven solutions and flexible coverage options</a:t>
            </a:r>
            <a:endParaRPr b="0" lang="en-IN" sz="9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Showcase value proposition of higher premiums vs. lower claim likelihood </a:t>
            </a:r>
            <a:endParaRPr b="0" lang="en-IN" sz="900" spc="-1" strike="noStrike">
              <a:solidFill>
                <a:srgbClr val="000000"/>
              </a:solidFill>
              <a:latin typeface="Arial"/>
            </a:endParaRPr>
          </a:p>
          <a:p>
            <a:pPr indent="0">
              <a:lnSpc>
                <a:spcPct val="150000"/>
              </a:lnSpc>
              <a:buNone/>
              <a:tabLst>
                <a:tab algn="l" pos="0"/>
              </a:tabLst>
            </a:pPr>
            <a:r>
              <a:rPr b="1" lang="en-IN" sz="1150" spc="-1" strike="noStrike">
                <a:solidFill>
                  <a:srgbClr val="000000"/>
                </a:solidFill>
                <a:latin typeface="Roboto Condensed"/>
                <a:ea typeface="Noto Sans CJK SC"/>
              </a:rPr>
              <a:t> </a:t>
            </a:r>
            <a:r>
              <a:rPr b="1" lang="en-IN" sz="1150" spc="-1" strike="noStrike">
                <a:solidFill>
                  <a:srgbClr val="000000"/>
                </a:solidFill>
                <a:latin typeface="Roboto Condensed"/>
                <a:ea typeface="Noto Sans CJK SC"/>
              </a:rPr>
              <a:t>Product Development Recommendations</a:t>
            </a:r>
            <a:endParaRPr b="0" lang="en-IN" sz="115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Usage-based insurance with smartphone integration</a:t>
            </a:r>
            <a:endParaRPr b="0" lang="en-IN" sz="9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Bundled policies with lifestyle-specific add-ons (e.g., travel, gadget insurance)</a:t>
            </a:r>
            <a:endParaRPr b="0" lang="en-IN" sz="900" spc="-1" strike="noStrike">
              <a:solidFill>
                <a:srgbClr val="000000"/>
              </a:solidFill>
              <a:latin typeface="Arial"/>
            </a:endParaRPr>
          </a:p>
          <a:p>
            <a:pPr indent="0">
              <a:lnSpc>
                <a:spcPct val="150000"/>
              </a:lnSpc>
              <a:buNone/>
              <a:tabLst>
                <a:tab algn="l" pos="0"/>
              </a:tabLst>
            </a:pPr>
            <a:r>
              <a:rPr b="1" lang="en-IN" sz="1150" spc="-1" strike="noStrike">
                <a:solidFill>
                  <a:srgbClr val="000000"/>
                </a:solidFill>
                <a:latin typeface="Roboto Condensed"/>
                <a:ea typeface="Noto Sans CJK SC"/>
              </a:rPr>
              <a:t> </a:t>
            </a:r>
            <a:r>
              <a:rPr b="1" lang="en-IN" sz="1150" spc="-1" strike="noStrike">
                <a:solidFill>
                  <a:srgbClr val="000000"/>
                </a:solidFill>
                <a:latin typeface="Roboto Condensed"/>
                <a:ea typeface="Noto Sans CJK SC"/>
              </a:rPr>
              <a:t>Cross-Selling Opportunities</a:t>
            </a:r>
            <a:endParaRPr b="0" lang="en-IN" sz="115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Renters insurance and personal article policies</a:t>
            </a:r>
            <a:endParaRPr b="0" lang="en-IN" sz="9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Travel insurance and short-term vehicle coverage</a:t>
            </a:r>
            <a:endParaRPr b="0" lang="en-IN" sz="900" spc="-1" strike="noStrike">
              <a:solidFill>
                <a:srgbClr val="000000"/>
              </a:solidFill>
              <a:latin typeface="Arial"/>
            </a:endParaRPr>
          </a:p>
          <a:p>
            <a:pPr indent="0">
              <a:lnSpc>
                <a:spcPct val="150000"/>
              </a:lnSpc>
              <a:buNone/>
              <a:tabLst>
                <a:tab algn="l" pos="0"/>
              </a:tabLst>
            </a:pPr>
            <a:r>
              <a:rPr b="1" lang="en-IN" sz="1150" spc="-1" strike="noStrike">
                <a:solidFill>
                  <a:srgbClr val="000000"/>
                </a:solidFill>
                <a:latin typeface="Roboto Condensed"/>
                <a:ea typeface="Noto Sans CJK SC"/>
              </a:rPr>
              <a:t> </a:t>
            </a:r>
            <a:r>
              <a:rPr b="1" lang="en-IN" sz="1150" spc="-1" strike="noStrike">
                <a:solidFill>
                  <a:srgbClr val="000000"/>
                </a:solidFill>
                <a:latin typeface="Roboto Condensed"/>
                <a:ea typeface="Noto Sans CJK SC"/>
              </a:rPr>
              <a:t>Customer Engagement Strategies</a:t>
            </a:r>
            <a:endParaRPr b="0" lang="en-IN" sz="1150" spc="-1" strike="noStrike">
              <a:solidFill>
                <a:srgbClr val="000000"/>
              </a:solidFill>
              <a:latin typeface="Arial"/>
            </a:endParaRPr>
          </a:p>
          <a:p>
            <a:pPr marL="360000" indent="-216000">
              <a:lnSpc>
                <a:spcPct val="150000"/>
              </a:lnSpc>
              <a:spcBef>
                <a:spcPts val="57"/>
              </a:spcBef>
              <a:buClr>
                <a:srgbClr val="ffffff"/>
              </a:buClr>
              <a:buFont typeface="Symbol"/>
              <a:buChar char=""/>
              <a:tabLst>
                <a:tab algn="l" pos="0"/>
              </a:tabLst>
            </a:pPr>
            <a:r>
              <a:rPr b="0" lang="en-IN" sz="900" spc="-1" strike="noStrike">
                <a:solidFill>
                  <a:srgbClr val="000000"/>
                </a:solidFill>
                <a:latin typeface="Roboto"/>
                <a:ea typeface="Noto Sans CJK SC"/>
              </a:rPr>
              <a:t>Gamified mobile app for policy management and safe driving rewards</a:t>
            </a:r>
            <a:endParaRPr b="0" lang="en-IN" sz="900" spc="-1" strike="noStrike">
              <a:solidFill>
                <a:srgbClr val="000000"/>
              </a:solidFill>
              <a:latin typeface="Arial"/>
            </a:endParaRPr>
          </a:p>
          <a:p>
            <a:pPr marL="360000" indent="-216000">
              <a:lnSpc>
                <a:spcPct val="150000"/>
              </a:lnSpc>
              <a:spcBef>
                <a:spcPts val="57"/>
              </a:spcBef>
              <a:buClr>
                <a:srgbClr val="ffffff"/>
              </a:buClr>
              <a:buFont typeface="Symbol"/>
              <a:buChar char=""/>
              <a:tabLst>
                <a:tab algn="l" pos="0"/>
              </a:tabLst>
            </a:pPr>
            <a:r>
              <a:rPr b="0" lang="en-IN" sz="900" spc="-1" strike="noStrike">
                <a:solidFill>
                  <a:srgbClr val="000000"/>
                </a:solidFill>
                <a:latin typeface="Roboto"/>
                <a:ea typeface="Noto Sans CJK SC"/>
              </a:rPr>
              <a:t>Social media engagement and influencer partnerships</a:t>
            </a:r>
            <a:endParaRPr b="0" lang="en-IN" sz="900" spc="-1" strike="noStrike">
              <a:solidFill>
                <a:srgbClr val="000000"/>
              </a:solidFill>
              <a:latin typeface="Arial"/>
            </a:endParaRPr>
          </a:p>
        </p:txBody>
      </p:sp>
      <p:sp>
        <p:nvSpPr>
          <p:cNvPr id="82" name="PlaceHolder 4"/>
          <p:cNvSpPr>
            <a:spLocks noGrp="1"/>
          </p:cNvSpPr>
          <p:nvPr>
            <p:ph/>
          </p:nvPr>
        </p:nvSpPr>
        <p:spPr>
          <a:xfrm>
            <a:off x="7020000" y="720000"/>
            <a:ext cx="2878920" cy="4675680"/>
          </a:xfrm>
          <a:prstGeom prst="rect">
            <a:avLst/>
          </a:prstGeom>
          <a:solidFill>
            <a:srgbClr val="f5ddd9">
              <a:alpha val="92000"/>
            </a:srgbClr>
          </a:solidFill>
          <a:ln cap="rnd" w="29160">
            <a:solidFill>
              <a:srgbClr val="622502">
                <a:alpha val="90000"/>
              </a:srgbClr>
            </a:solidFill>
            <a:bevel/>
          </a:ln>
        </p:spPr>
        <p:txBody>
          <a:bodyPr numCol="1" spcCol="0" lIns="14400" rIns="14400" tIns="14400" bIns="14400" anchor="t">
            <a:normAutofit/>
          </a:bodyPr>
          <a:p>
            <a:pPr indent="0" algn="ctr">
              <a:lnSpc>
                <a:spcPct val="150000"/>
              </a:lnSpc>
              <a:buNone/>
              <a:tabLst>
                <a:tab algn="l" pos="0"/>
              </a:tabLst>
            </a:pPr>
            <a:r>
              <a:rPr b="1" lang="en-IN" sz="1200" spc="-1" strike="noStrike" u="sng">
                <a:solidFill>
                  <a:srgbClr val="000000"/>
                </a:solidFill>
                <a:uFillTx/>
                <a:latin typeface="Roboto Condensed"/>
              </a:rPr>
              <a:t>Cluster 2</a:t>
            </a:r>
            <a:endParaRPr b="0" lang="en-IN" sz="1200" spc="-1" strike="noStrike">
              <a:solidFill>
                <a:srgbClr val="000000"/>
              </a:solidFill>
              <a:latin typeface="Arial"/>
            </a:endParaRPr>
          </a:p>
          <a:p>
            <a:pPr indent="0">
              <a:lnSpc>
                <a:spcPct val="150000"/>
              </a:lnSpc>
              <a:buNone/>
              <a:tabLst>
                <a:tab algn="l" pos="0"/>
              </a:tabLst>
            </a:pPr>
            <a:r>
              <a:rPr b="1" lang="en-IN" sz="1200" spc="-1" strike="noStrike">
                <a:solidFill>
                  <a:srgbClr val="000000"/>
                </a:solidFill>
                <a:latin typeface="Roboto Condensed"/>
              </a:rPr>
              <a:t> </a:t>
            </a:r>
            <a:r>
              <a:rPr b="1" lang="en-IN" sz="1200" spc="-1" strike="noStrike">
                <a:solidFill>
                  <a:srgbClr val="000000"/>
                </a:solidFill>
                <a:latin typeface="Roboto Condensed"/>
              </a:rPr>
              <a:t>Tailored Marketing Strategies:</a:t>
            </a:r>
            <a:endParaRPr b="0" lang="en-IN" sz="12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Promote balanced, customizable coverage at competiive rates</a:t>
            </a:r>
            <a:endParaRPr b="0" lang="en-IN" sz="9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Emphasize loyalty programs and safe driving incentive</a:t>
            </a:r>
            <a:endParaRPr b="0" lang="en-IN" sz="900" spc="-1" strike="noStrike">
              <a:solidFill>
                <a:srgbClr val="000000"/>
              </a:solidFill>
              <a:latin typeface="Arial"/>
            </a:endParaRPr>
          </a:p>
          <a:p>
            <a:pPr indent="0">
              <a:lnSpc>
                <a:spcPct val="150000"/>
              </a:lnSpc>
              <a:buNone/>
              <a:tabLst>
                <a:tab algn="l" pos="0"/>
              </a:tabLst>
            </a:pPr>
            <a:r>
              <a:rPr b="1" lang="en-IN" sz="1200" spc="-1" strike="noStrike">
                <a:solidFill>
                  <a:srgbClr val="000000"/>
                </a:solidFill>
                <a:latin typeface="Roboto Condensed"/>
                <a:ea typeface="Noto Sans CJK SC"/>
              </a:rPr>
              <a:t> </a:t>
            </a:r>
            <a:r>
              <a:rPr b="1" lang="en-IN" sz="1200" spc="-1" strike="noStrike">
                <a:solidFill>
                  <a:srgbClr val="000000"/>
                </a:solidFill>
                <a:latin typeface="Roboto Condensed"/>
                <a:ea typeface="Noto Sans CJK SC"/>
              </a:rPr>
              <a:t>Product Development Recommendations</a:t>
            </a:r>
            <a:endParaRPr b="0" lang="en-IN" sz="12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Modular insurance plans with mix-and-match coverage options</a:t>
            </a:r>
            <a:endParaRPr b="0" lang="en-IN" sz="9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Loyalty-driven policies with increasing benefits over time</a:t>
            </a:r>
            <a:endParaRPr b="0" lang="en-IN" sz="900" spc="-1" strike="noStrike">
              <a:solidFill>
                <a:srgbClr val="000000"/>
              </a:solidFill>
              <a:latin typeface="Arial"/>
            </a:endParaRPr>
          </a:p>
          <a:p>
            <a:pPr indent="0">
              <a:lnSpc>
                <a:spcPct val="150000"/>
              </a:lnSpc>
              <a:buNone/>
              <a:tabLst>
                <a:tab algn="l" pos="0"/>
              </a:tabLst>
            </a:pPr>
            <a:r>
              <a:rPr b="1" lang="en-IN" sz="1200" spc="-1" strike="noStrike">
                <a:solidFill>
                  <a:srgbClr val="000000"/>
                </a:solidFill>
                <a:latin typeface="Roboto Condensed"/>
                <a:ea typeface="Noto Sans CJK SC"/>
              </a:rPr>
              <a:t> </a:t>
            </a:r>
            <a:r>
              <a:rPr b="1" lang="en-IN" sz="1200" spc="-1" strike="noStrike">
                <a:solidFill>
                  <a:srgbClr val="000000"/>
                </a:solidFill>
                <a:latin typeface="Roboto Condensed"/>
                <a:ea typeface="Noto Sans CJK SC"/>
              </a:rPr>
              <a:t>Cross-Selling Opportunities</a:t>
            </a:r>
            <a:endParaRPr b="0" lang="en-IN" sz="12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Multi-policy discounts for home and auto bundles</a:t>
            </a:r>
            <a:endParaRPr b="0" lang="en-IN" sz="9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Life insurance with flexible terms and coverage</a:t>
            </a:r>
            <a:endParaRPr b="0" lang="en-IN" sz="900" spc="-1" strike="noStrike">
              <a:solidFill>
                <a:srgbClr val="000000"/>
              </a:solidFill>
              <a:latin typeface="Arial"/>
            </a:endParaRPr>
          </a:p>
          <a:p>
            <a:pPr indent="0">
              <a:lnSpc>
                <a:spcPct val="150000"/>
              </a:lnSpc>
              <a:buNone/>
              <a:tabLst>
                <a:tab algn="l" pos="0"/>
              </a:tabLst>
            </a:pPr>
            <a:r>
              <a:rPr b="1" lang="en-IN" sz="1200" spc="-1" strike="noStrike">
                <a:solidFill>
                  <a:srgbClr val="000000"/>
                </a:solidFill>
                <a:latin typeface="Roboto Condensed"/>
                <a:ea typeface="Noto Sans CJK SC"/>
              </a:rPr>
              <a:t> </a:t>
            </a:r>
            <a:r>
              <a:rPr b="1" lang="en-IN" sz="1200" spc="-1" strike="noStrike">
                <a:solidFill>
                  <a:srgbClr val="000000"/>
                </a:solidFill>
                <a:latin typeface="Roboto Condensed"/>
                <a:ea typeface="Noto Sans CJK SC"/>
              </a:rPr>
              <a:t>Customer Engagement Strategies</a:t>
            </a:r>
            <a:endParaRPr b="0" lang="en-IN" sz="12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Omnichannel communication with option for traditional or digital interaction</a:t>
            </a:r>
            <a:endParaRPr b="0" lang="en-IN" sz="9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Community-based initiatives promoting safe neighborhoods and driving habits</a:t>
            </a:r>
            <a:endParaRPr b="0" lang="en-IN" sz="900" spc="-1" strike="noStrike">
              <a:solidFill>
                <a:srgbClr val="000000"/>
              </a:solidFill>
              <a:latin typeface="Arial"/>
            </a:endParaRPr>
          </a:p>
        </p:txBody>
      </p:sp>
      <p:sp>
        <p:nvSpPr>
          <p:cNvPr id="83" name=""/>
          <p:cNvSpPr/>
          <p:nvPr/>
        </p:nvSpPr>
        <p:spPr>
          <a:xfrm>
            <a:off x="6696000" y="720000"/>
            <a:ext cx="139680" cy="4567680"/>
          </a:xfrm>
          <a:prstGeom prst="rect">
            <a:avLst/>
          </a:prstGeom>
          <a:solidFill>
            <a:srgbClr val="db2d67">
              <a:alpha val="52000"/>
            </a:srgbClr>
          </a:solidFill>
          <a:ln w="0">
            <a:noFill/>
          </a:ln>
          <a:effectLst>
            <a:glow rad="25560">
              <a:srgbClr val="622502">
                <a:alpha val="71000"/>
              </a:srgbClr>
            </a:glow>
            <a:softEdge rad="38160"/>
          </a:effectLst>
        </p:spPr>
        <p:style>
          <a:lnRef idx="0"/>
          <a:fillRef idx="0"/>
          <a:effectRef idx="0"/>
          <a:fontRef idx="minor"/>
        </p:style>
        <p:txBody>
          <a:bodyPr wrap="none" lIns="0" rIns="0" tIns="0" bIns="0" anchor="ctr">
            <a:noAutofit/>
          </a:bodyPr>
          <a:p>
            <a:pPr>
              <a:lnSpc>
                <a:spcPct val="100000"/>
              </a:lnSpc>
            </a:pPr>
            <a:endParaRPr b="1" lang="en-IN" sz="1400" spc="-1" strike="noStrike">
              <a:solidFill>
                <a:srgbClr val="ffffff"/>
              </a:solidFill>
              <a:highlight>
                <a:srgbClr val="43c330"/>
              </a:highlight>
              <a:latin typeface="Arial"/>
              <a:ea typeface="DejaVu Sans"/>
            </a:endParaRPr>
          </a:p>
        </p:txBody>
      </p:sp>
    </p:spTree>
  </p:cSld>
  <p:transition spd="slow">
    <p:push dir="u"/>
  </p:transition>
  <p:timing>
    <p:tnLst>
      <p:par>
        <p:cTn id="177" dur="indefinite" restart="never" nodeType="tmRoot">
          <p:childTnLst>
            <p:seq>
              <p:cTn id="178" dur="indefinite" nodeType="mainSeq">
                <p:childTnLst>
                  <p:par>
                    <p:cTn id="179" fill="hold">
                      <p:stCondLst>
                        <p:cond delay="0"/>
                      </p:stCondLst>
                      <p:childTnLst>
                        <p:par>
                          <p:cTn id="180" fill="hold">
                            <p:stCondLst>
                              <p:cond delay="0"/>
                            </p:stCondLst>
                            <p:childTnLst>
                              <p:par>
                                <p:cTn id="181" nodeType="afterEffect" fill="hold" presetClass="entr" presetID="4" presetSubtype="16">
                                  <p:stCondLst>
                                    <p:cond delay="500"/>
                                  </p:stCondLst>
                                  <p:childTnLst>
                                    <p:set>
                                      <p:cBhvr>
                                        <p:cTn id="182" dur="2" fill="hold">
                                          <p:stCondLst>
                                            <p:cond delay="0"/>
                                          </p:stCondLst>
                                        </p:cTn>
                                        <p:tgtEl>
                                          <p:spTgt spid="78">
                                            <p:txEl>
                                              <p:pRg st="0" end="0"/>
                                            </p:txEl>
                                          </p:spTgt>
                                        </p:tgtEl>
                                        <p:attrNameLst>
                                          <p:attrName>style.visibility</p:attrName>
                                        </p:attrNameLst>
                                      </p:cBhvr>
                                      <p:to>
                                        <p:strVal val="visible"/>
                                      </p:to>
                                    </p:set>
                                    <p:animEffect filter="box(in)" transition="in">
                                      <p:cBhvr additive="repl">
                                        <p:cTn id="183" dur="1000"/>
                                        <p:tgtEl>
                                          <p:spTgt spid="78">
                                            <p:txEl>
                                              <p:pRg st="0" end="0"/>
                                            </p:txEl>
                                          </p:spTgt>
                                        </p:tgtEl>
                                      </p:cBhvr>
                                    </p:animEffect>
                                  </p:childTnLst>
                                </p:cTn>
                              </p:par>
                            </p:childTnLst>
                          </p:cTn>
                        </p:par>
                        <p:par>
                          <p:cTn id="184" fill="hold">
                            <p:stCondLst>
                              <p:cond delay="1500"/>
                            </p:stCondLst>
                            <p:childTnLst>
                              <p:par>
                                <p:cTn id="185" nodeType="afterEffect" fill="hold" presetClass="entr" presetID="2" presetSubtype="4">
                                  <p:stCondLst>
                                    <p:cond delay="500"/>
                                  </p:stCondLst>
                                  <p:childTnLst>
                                    <p:set>
                                      <p:cBhvr>
                                        <p:cTn id="186" dur="2" fill="hold">
                                          <p:stCondLst>
                                            <p:cond delay="0"/>
                                          </p:stCondLst>
                                        </p:cTn>
                                        <p:tgtEl>
                                          <p:spTgt spid="80"/>
                                        </p:tgtEl>
                                        <p:attrNameLst>
                                          <p:attrName>style.visibility</p:attrName>
                                        </p:attrNameLst>
                                      </p:cBhvr>
                                      <p:to>
                                        <p:strVal val="visible"/>
                                      </p:to>
                                    </p:set>
                                    <p:anim calcmode="lin" valueType="num">
                                      <p:cBhvr additive="repl">
                                        <p:cTn id="187" dur="1000" fill="hold"/>
                                        <p:tgtEl>
                                          <p:spTgt spid="80"/>
                                        </p:tgtEl>
                                        <p:attrNameLst>
                                          <p:attrName>ppt_x</p:attrName>
                                        </p:attrNameLst>
                                      </p:cBhvr>
                                      <p:tavLst>
                                        <p:tav tm="0">
                                          <p:val>
                                            <p:strVal val="#ppt_x"/>
                                          </p:val>
                                        </p:tav>
                                        <p:tav tm="100000">
                                          <p:val>
                                            <p:strVal val="#ppt_x"/>
                                          </p:val>
                                        </p:tav>
                                      </p:tavLst>
                                    </p:anim>
                                    <p:anim calcmode="lin" valueType="num">
                                      <p:cBhvr additive="repl">
                                        <p:cTn id="188" dur="1000" fill="hold"/>
                                        <p:tgtEl>
                                          <p:spTgt spid="80"/>
                                        </p:tgtEl>
                                        <p:attrNameLst>
                                          <p:attrName>ppt_y</p:attrName>
                                        </p:attrNameLst>
                                      </p:cBhvr>
                                      <p:tavLst>
                                        <p:tav tm="0">
                                          <p:val>
                                            <p:strVal val="1+#ppt_h/2"/>
                                          </p:val>
                                        </p:tav>
                                        <p:tav tm="100000">
                                          <p:val>
                                            <p:strVal val="#ppt_y"/>
                                          </p:val>
                                        </p:tav>
                                      </p:tavLst>
                                    </p:anim>
                                  </p:childTnLst>
                                </p:cTn>
                              </p:par>
                              <p:par>
                                <p:cTn id="189" nodeType="withEffect" fill="hold" presetClass="entr" presetID="2" presetSubtype="1">
                                  <p:stCondLst>
                                    <p:cond delay="500"/>
                                  </p:stCondLst>
                                  <p:childTnLst>
                                    <p:set>
                                      <p:cBhvr>
                                        <p:cTn id="190" dur="1" fill="hold">
                                          <p:stCondLst>
                                            <p:cond delay="0"/>
                                          </p:stCondLst>
                                        </p:cTn>
                                        <p:tgtEl>
                                          <p:spTgt spid="83"/>
                                        </p:tgtEl>
                                        <p:attrNameLst>
                                          <p:attrName>style.visibility</p:attrName>
                                        </p:attrNameLst>
                                      </p:cBhvr>
                                      <p:to>
                                        <p:strVal val="visible"/>
                                      </p:to>
                                    </p:set>
                                    <p:anim calcmode="lin" valueType="num">
                                      <p:cBhvr additive="repl">
                                        <p:cTn id="191" dur="500" fill="hold"/>
                                        <p:tgtEl>
                                          <p:spTgt spid="83"/>
                                        </p:tgtEl>
                                        <p:attrNameLst>
                                          <p:attrName>ppt_x</p:attrName>
                                        </p:attrNameLst>
                                      </p:cBhvr>
                                      <p:tavLst>
                                        <p:tav tm="0">
                                          <p:val>
                                            <p:strVal val="#ppt_x"/>
                                          </p:val>
                                        </p:tav>
                                        <p:tav tm="100000">
                                          <p:val>
                                            <p:strVal val="#ppt_x"/>
                                          </p:val>
                                        </p:tav>
                                      </p:tavLst>
                                    </p:anim>
                                    <p:anim calcmode="lin" valueType="num">
                                      <p:cBhvr additive="repl">
                                        <p:cTn id="192" dur="500" fill="hold"/>
                                        <p:tgtEl>
                                          <p:spTgt spid="83"/>
                                        </p:tgtEl>
                                        <p:attrNameLst>
                                          <p:attrName>ppt_y</p:attrName>
                                        </p:attrNameLst>
                                      </p:cBhvr>
                                      <p:tavLst>
                                        <p:tav tm="0">
                                          <p:val>
                                            <p:strVal val="0-#ppt_h/2"/>
                                          </p:val>
                                        </p:tav>
                                        <p:tav tm="100000">
                                          <p:val>
                                            <p:strVal val="#ppt_y"/>
                                          </p:val>
                                        </p:tav>
                                      </p:tavLst>
                                    </p:anim>
                                  </p:childTnLst>
                                </p:cTn>
                              </p:par>
                            </p:childTnLst>
                          </p:cTn>
                        </p:par>
                        <p:par>
                          <p:cTn id="193" fill="hold">
                            <p:stCondLst>
                              <p:cond delay="3000"/>
                            </p:stCondLst>
                            <p:childTnLst>
                              <p:par>
                                <p:cTn id="194" nodeType="afterEffect" fill="hold" presetClass="entr" presetID="2" presetSubtype="8">
                                  <p:stCondLst>
                                    <p:cond delay="0"/>
                                  </p:stCondLst>
                                  <p:childTnLst>
                                    <p:set>
                                      <p:cBhvr>
                                        <p:cTn id="195" dur="2" fill="hold">
                                          <p:stCondLst>
                                            <p:cond delay="0"/>
                                          </p:stCondLst>
                                        </p:cTn>
                                        <p:tgtEl>
                                          <p:spTgt spid="79"/>
                                        </p:tgtEl>
                                        <p:attrNameLst>
                                          <p:attrName>style.visibility</p:attrName>
                                        </p:attrNameLst>
                                      </p:cBhvr>
                                      <p:to>
                                        <p:strVal val="visible"/>
                                      </p:to>
                                    </p:set>
                                    <p:anim calcmode="lin" valueType="num">
                                      <p:cBhvr additive="repl">
                                        <p:cTn id="196" dur="1000" fill="hold"/>
                                        <p:tgtEl>
                                          <p:spTgt spid="79"/>
                                        </p:tgtEl>
                                        <p:attrNameLst>
                                          <p:attrName>ppt_x</p:attrName>
                                        </p:attrNameLst>
                                      </p:cBhvr>
                                      <p:tavLst>
                                        <p:tav tm="0">
                                          <p:val>
                                            <p:strVal val="0-#ppt_w/2"/>
                                          </p:val>
                                        </p:tav>
                                        <p:tav tm="100000">
                                          <p:val>
                                            <p:strVal val="#ppt_x"/>
                                          </p:val>
                                        </p:tav>
                                      </p:tavLst>
                                    </p:anim>
                                    <p:anim calcmode="lin" valueType="num">
                                      <p:cBhvr additive="repl">
                                        <p:cTn id="197" dur="1000" fill="hold"/>
                                        <p:tgtEl>
                                          <p:spTgt spid="79"/>
                                        </p:tgtEl>
                                        <p:attrNameLst>
                                          <p:attrName>ppt_y</p:attrName>
                                        </p:attrNameLst>
                                      </p:cBhvr>
                                      <p:tavLst>
                                        <p:tav tm="0">
                                          <p:val>
                                            <p:strVal val="#ppt_y"/>
                                          </p:val>
                                        </p:tav>
                                        <p:tav tm="100000">
                                          <p:val>
                                            <p:strVal val="#ppt_y"/>
                                          </p:val>
                                        </p:tav>
                                      </p:tavLst>
                                    </p:anim>
                                  </p:childTnLst>
                                </p:cTn>
                              </p:par>
                              <p:par>
                                <p:cTn id="198" nodeType="withEffect" fill="hold" presetClass="entr" presetID="2" presetSubtype="2">
                                  <p:stCondLst>
                                    <p:cond delay="0"/>
                                  </p:stCondLst>
                                  <p:childTnLst>
                                    <p:set>
                                      <p:cBhvr>
                                        <p:cTn id="199" dur="2" fill="hold">
                                          <p:stCondLst>
                                            <p:cond delay="0"/>
                                          </p:stCondLst>
                                        </p:cTn>
                                        <p:tgtEl>
                                          <p:spTgt spid="82"/>
                                        </p:tgtEl>
                                        <p:attrNameLst>
                                          <p:attrName>style.visibility</p:attrName>
                                        </p:attrNameLst>
                                      </p:cBhvr>
                                      <p:to>
                                        <p:strVal val="visible"/>
                                      </p:to>
                                    </p:set>
                                    <p:anim calcmode="lin" valueType="num">
                                      <p:cBhvr additive="repl">
                                        <p:cTn id="200" dur="1000" fill="hold"/>
                                        <p:tgtEl>
                                          <p:spTgt spid="82"/>
                                        </p:tgtEl>
                                        <p:attrNameLst>
                                          <p:attrName>ppt_x</p:attrName>
                                        </p:attrNameLst>
                                      </p:cBhvr>
                                      <p:tavLst>
                                        <p:tav tm="0">
                                          <p:val>
                                            <p:strVal val="1+#ppt_w/2"/>
                                          </p:val>
                                        </p:tav>
                                        <p:tav tm="100000">
                                          <p:val>
                                            <p:strVal val="#ppt_x"/>
                                          </p:val>
                                        </p:tav>
                                      </p:tavLst>
                                    </p:anim>
                                    <p:anim calcmode="lin" valueType="num">
                                      <p:cBhvr additive="repl">
                                        <p:cTn id="201" dur="1000" fill="hold"/>
                                        <p:tgtEl>
                                          <p:spTgt spid="82"/>
                                        </p:tgtEl>
                                        <p:attrNameLst>
                                          <p:attrName>ppt_y</p:attrName>
                                        </p:attrNameLst>
                                      </p:cBhvr>
                                      <p:tavLst>
                                        <p:tav tm="0">
                                          <p:val>
                                            <p:strVal val="#ppt_y"/>
                                          </p:val>
                                        </p:tav>
                                        <p:tav tm="100000">
                                          <p:val>
                                            <p:strVal val="#ppt_y"/>
                                          </p:val>
                                        </p:tav>
                                      </p:tavLst>
                                    </p:anim>
                                  </p:childTnLst>
                                </p:cTn>
                              </p:par>
                              <p:par>
                                <p:cTn id="202" nodeType="withEffect" fill="hold" presetClass="entr" presetID="2" presetSubtype="4">
                                  <p:stCondLst>
                                    <p:cond delay="0"/>
                                  </p:stCondLst>
                                  <p:childTnLst>
                                    <p:set>
                                      <p:cBhvr>
                                        <p:cTn id="203" dur="2" fill="hold">
                                          <p:stCondLst>
                                            <p:cond delay="0"/>
                                          </p:stCondLst>
                                        </p:cTn>
                                        <p:tgtEl>
                                          <p:spTgt spid="81"/>
                                        </p:tgtEl>
                                        <p:attrNameLst>
                                          <p:attrName>style.visibility</p:attrName>
                                        </p:attrNameLst>
                                      </p:cBhvr>
                                      <p:to>
                                        <p:strVal val="visible"/>
                                      </p:to>
                                    </p:set>
                                    <p:anim calcmode="lin" valueType="num">
                                      <p:cBhvr additive="repl">
                                        <p:cTn id="204" dur="1000" fill="hold"/>
                                        <p:tgtEl>
                                          <p:spTgt spid="81"/>
                                        </p:tgtEl>
                                        <p:attrNameLst>
                                          <p:attrName>ppt_x</p:attrName>
                                        </p:attrNameLst>
                                      </p:cBhvr>
                                      <p:tavLst>
                                        <p:tav tm="0">
                                          <p:val>
                                            <p:strVal val="#ppt_x"/>
                                          </p:val>
                                        </p:tav>
                                        <p:tav tm="100000">
                                          <p:val>
                                            <p:strVal val="#ppt_x"/>
                                          </p:val>
                                        </p:tav>
                                      </p:tavLst>
                                    </p:anim>
                                    <p:anim calcmode="lin" valueType="num">
                                      <p:cBhvr additive="repl">
                                        <p:cTn id="205" dur="1000" fill="hold"/>
                                        <p:tgtEl>
                                          <p:spTgt spid="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84" name="PlaceHolder 1"/>
          <p:cNvSpPr>
            <a:spLocks noGrp="1"/>
          </p:cNvSpPr>
          <p:nvPr>
            <p:ph type="title"/>
          </p:nvPr>
        </p:nvSpPr>
        <p:spPr>
          <a:xfrm>
            <a:off x="0" y="540000"/>
            <a:ext cx="10075680" cy="715680"/>
          </a:xfrm>
          <a:prstGeom prst="rect">
            <a:avLst/>
          </a:prstGeom>
          <a:noFill/>
          <a:ln w="0">
            <a:noFill/>
          </a:ln>
        </p:spPr>
        <p:txBody>
          <a:bodyPr lIns="0" rIns="0" tIns="0" bIns="0" anchor="ctr">
            <a:noAutofit/>
          </a:bodyPr>
          <a:p>
            <a:pPr indent="0">
              <a:lnSpc>
                <a:spcPct val="100000"/>
              </a:lnSpc>
              <a:buNone/>
              <a:tabLst>
                <a:tab algn="l" pos="0"/>
              </a:tabLst>
            </a:pPr>
            <a:r>
              <a:rPr b="0" lang="en-IN" sz="3600" spc="-1" strike="noStrike">
                <a:solidFill>
                  <a:srgbClr val="ffffff"/>
                </a:solidFill>
                <a:latin typeface="Roboto Condensed"/>
              </a:rPr>
              <a:t>   </a:t>
            </a:r>
            <a:r>
              <a:rPr b="0" lang="en-IN" sz="3600" spc="-1" strike="noStrike">
                <a:solidFill>
                  <a:srgbClr val="ffffff"/>
                </a:solidFill>
                <a:latin typeface="Roboto Condensed"/>
              </a:rPr>
              <a:t>Implementation Roadmap       Expected Outcome</a:t>
            </a:r>
            <a:endParaRPr b="0" lang="en-IN" sz="3600" spc="-1" strike="noStrike">
              <a:solidFill>
                <a:srgbClr val="ffffff"/>
              </a:solidFill>
              <a:latin typeface="Arial"/>
            </a:endParaRPr>
          </a:p>
        </p:txBody>
      </p:sp>
      <p:sp>
        <p:nvSpPr>
          <p:cNvPr id="85" name="PlaceHolder 2"/>
          <p:cNvSpPr>
            <a:spLocks noGrp="1"/>
          </p:cNvSpPr>
          <p:nvPr>
            <p:ph/>
          </p:nvPr>
        </p:nvSpPr>
        <p:spPr>
          <a:xfrm>
            <a:off x="503640" y="1866240"/>
            <a:ext cx="4422240" cy="3283920"/>
          </a:xfrm>
          <a:prstGeom prst="rect">
            <a:avLst/>
          </a:prstGeom>
          <a:noFill/>
          <a:ln w="0">
            <a:noFill/>
          </a:ln>
        </p:spPr>
        <p:txBody>
          <a:bodyPr lIns="0" rIns="0" tIns="0" bIns="0" anchor="t">
            <a:normAutofit/>
          </a:bodyPr>
          <a:p>
            <a:pPr indent="0">
              <a:lnSpc>
                <a:spcPct val="100000"/>
              </a:lnSpc>
              <a:spcBef>
                <a:spcPts val="1191"/>
              </a:spcBef>
              <a:spcAft>
                <a:spcPts val="992"/>
              </a:spcAft>
              <a:buNone/>
              <a:tabLst>
                <a:tab algn="l" pos="0"/>
              </a:tabLst>
            </a:pPr>
            <a:r>
              <a:rPr b="0" lang="en-IN" sz="1600" spc="-1" strike="noStrike">
                <a:solidFill>
                  <a:srgbClr val="ffffff"/>
                </a:solidFill>
                <a:latin typeface="Roboto"/>
              </a:rPr>
              <a:t>Phase 1: Refine marketing messages and </a:t>
            </a:r>
            <a:r>
              <a:rPr b="0" lang="en-IN" sz="1600" spc="-1" strike="noStrike">
                <a:solidFill>
                  <a:srgbClr val="ffffff"/>
                </a:solidFill>
                <a:latin typeface="Roboto"/>
              </a:rPr>
              <a:t>channels for each cluster</a:t>
            </a:r>
            <a:endParaRPr b="0" lang="en-IN" sz="1600" spc="-1" strike="noStrike">
              <a:solidFill>
                <a:srgbClr val="ffffff"/>
              </a:solidFill>
              <a:latin typeface="Arial"/>
            </a:endParaRPr>
          </a:p>
          <a:p>
            <a:pPr indent="0">
              <a:lnSpc>
                <a:spcPct val="100000"/>
              </a:lnSpc>
              <a:spcBef>
                <a:spcPts val="1191"/>
              </a:spcBef>
              <a:spcAft>
                <a:spcPts val="992"/>
              </a:spcAft>
              <a:buNone/>
              <a:tabLst>
                <a:tab algn="l" pos="0"/>
              </a:tabLst>
            </a:pPr>
            <a:r>
              <a:rPr b="0" lang="en-IN" sz="1600" spc="-1" strike="noStrike">
                <a:solidFill>
                  <a:srgbClr val="ffffff"/>
                </a:solidFill>
                <a:latin typeface="Roboto"/>
              </a:rPr>
              <a:t>Phase 2: Develop and launch tailored </a:t>
            </a:r>
            <a:r>
              <a:rPr b="0" lang="en-IN" sz="1600" spc="-1" strike="noStrike">
                <a:solidFill>
                  <a:srgbClr val="ffffff"/>
                </a:solidFill>
                <a:latin typeface="Roboto"/>
              </a:rPr>
              <a:t>products for each segment</a:t>
            </a:r>
            <a:endParaRPr b="0" lang="en-IN" sz="1600" spc="-1" strike="noStrike">
              <a:solidFill>
                <a:srgbClr val="ffffff"/>
              </a:solidFill>
              <a:latin typeface="Arial"/>
            </a:endParaRPr>
          </a:p>
          <a:p>
            <a:pPr indent="0">
              <a:lnSpc>
                <a:spcPct val="100000"/>
              </a:lnSpc>
              <a:spcBef>
                <a:spcPts val="1191"/>
              </a:spcBef>
              <a:spcAft>
                <a:spcPts val="992"/>
              </a:spcAft>
              <a:buNone/>
              <a:tabLst>
                <a:tab algn="l" pos="0"/>
              </a:tabLst>
            </a:pPr>
            <a:r>
              <a:rPr b="0" lang="en-IN" sz="1600" spc="-1" strike="noStrike">
                <a:solidFill>
                  <a:srgbClr val="ffffff"/>
                </a:solidFill>
                <a:latin typeface="Roboto"/>
              </a:rPr>
              <a:t>Phase 3: Implement cross-selling strategies </a:t>
            </a:r>
            <a:r>
              <a:rPr b="0" lang="en-IN" sz="1600" spc="-1" strike="noStrike">
                <a:solidFill>
                  <a:srgbClr val="ffffff"/>
                </a:solidFill>
                <a:latin typeface="Roboto"/>
              </a:rPr>
              <a:t>and loyalty programs</a:t>
            </a:r>
            <a:endParaRPr b="0" lang="en-IN" sz="1600" spc="-1" strike="noStrike">
              <a:solidFill>
                <a:srgbClr val="ffffff"/>
              </a:solidFill>
              <a:latin typeface="Arial"/>
            </a:endParaRPr>
          </a:p>
          <a:p>
            <a:pPr indent="0">
              <a:lnSpc>
                <a:spcPct val="100000"/>
              </a:lnSpc>
              <a:spcBef>
                <a:spcPts val="1191"/>
              </a:spcBef>
              <a:spcAft>
                <a:spcPts val="992"/>
              </a:spcAft>
              <a:buNone/>
              <a:tabLst>
                <a:tab algn="l" pos="0"/>
              </a:tabLst>
            </a:pPr>
            <a:r>
              <a:rPr b="0" lang="en-IN" sz="1600" spc="-1" strike="noStrike">
                <a:solidFill>
                  <a:srgbClr val="ffffff"/>
                </a:solidFill>
                <a:latin typeface="Roboto"/>
              </a:rPr>
              <a:t>Phase 4: Enhance customer engagement </a:t>
            </a:r>
            <a:r>
              <a:rPr b="0" lang="en-IN" sz="1600" spc="-1" strike="noStrike">
                <a:solidFill>
                  <a:srgbClr val="ffffff"/>
                </a:solidFill>
                <a:latin typeface="Roboto"/>
              </a:rPr>
              <a:t>platforms and personalized services</a:t>
            </a:r>
            <a:endParaRPr b="0" lang="en-IN" sz="1600" spc="-1" strike="noStrike">
              <a:solidFill>
                <a:srgbClr val="ffffff"/>
              </a:solidFill>
              <a:latin typeface="Arial"/>
            </a:endParaRPr>
          </a:p>
          <a:p>
            <a:pPr indent="0">
              <a:lnSpc>
                <a:spcPct val="100000"/>
              </a:lnSpc>
              <a:spcBef>
                <a:spcPts val="1191"/>
              </a:spcBef>
              <a:spcAft>
                <a:spcPts val="992"/>
              </a:spcAft>
              <a:buNone/>
              <a:tabLst>
                <a:tab algn="l" pos="0"/>
              </a:tabLst>
            </a:pPr>
            <a:endParaRPr b="0" lang="en-IN" sz="1600" spc="-1" strike="noStrike">
              <a:solidFill>
                <a:srgbClr val="ffffff"/>
              </a:solidFill>
              <a:latin typeface="Arial"/>
            </a:endParaRPr>
          </a:p>
        </p:txBody>
      </p:sp>
      <p:sp>
        <p:nvSpPr>
          <p:cNvPr id="86" name="PlaceHolder 3"/>
          <p:cNvSpPr>
            <a:spLocks noGrp="1"/>
          </p:cNvSpPr>
          <p:nvPr>
            <p:ph/>
          </p:nvPr>
        </p:nvSpPr>
        <p:spPr>
          <a:xfrm>
            <a:off x="5151960" y="1866240"/>
            <a:ext cx="4422240" cy="3283920"/>
          </a:xfrm>
          <a:prstGeom prst="rect">
            <a:avLst/>
          </a:prstGeom>
          <a:noFill/>
          <a:ln w="0">
            <a:noFill/>
          </a:ln>
        </p:spPr>
        <p:txBody>
          <a:bodyPr lIns="0" rIns="0" tIns="0" bIns="0" anchor="t">
            <a:normAutofit/>
          </a:bodyPr>
          <a:p>
            <a:pPr marL="432000" indent="-324000">
              <a:lnSpc>
                <a:spcPct val="100000"/>
              </a:lnSpc>
              <a:spcBef>
                <a:spcPts val="1191"/>
              </a:spcBef>
              <a:spcAft>
                <a:spcPts val="992"/>
              </a:spcAft>
              <a:buClr>
                <a:srgbClr val="ffffff"/>
              </a:buClr>
              <a:buSzPct val="45000"/>
              <a:buFont typeface="Wingdings" charset="2"/>
              <a:buChar char=""/>
            </a:pPr>
            <a:r>
              <a:rPr b="0" lang="en-IN" sz="1600" spc="-1" strike="noStrike">
                <a:solidFill>
                  <a:srgbClr val="ffffff"/>
                </a:solidFill>
                <a:latin typeface="Roboto"/>
              </a:rPr>
              <a:t>Increased customer </a:t>
            </a:r>
            <a:r>
              <a:rPr b="0" lang="en-IN" sz="1600" spc="-1" strike="noStrike">
                <a:solidFill>
                  <a:srgbClr val="ffffff"/>
                </a:solidFill>
                <a:latin typeface="Roboto"/>
              </a:rPr>
              <a:t>acquisition and retention in </a:t>
            </a:r>
            <a:r>
              <a:rPr b="0" lang="en-IN" sz="1600" spc="-1" strike="noStrike">
                <a:solidFill>
                  <a:srgbClr val="ffffff"/>
                </a:solidFill>
                <a:latin typeface="Roboto"/>
              </a:rPr>
              <a:t>targeted segments</a:t>
            </a:r>
            <a:endParaRPr b="0" lang="en-IN" sz="1600" spc="-1" strike="noStrike">
              <a:solidFill>
                <a:srgbClr val="ffffff"/>
              </a:solidFill>
              <a:latin typeface="Arial"/>
            </a:endParaRPr>
          </a:p>
          <a:p>
            <a:pPr marL="432000" indent="-324000">
              <a:lnSpc>
                <a:spcPct val="100000"/>
              </a:lnSpc>
              <a:spcBef>
                <a:spcPts val="1191"/>
              </a:spcBef>
              <a:spcAft>
                <a:spcPts val="992"/>
              </a:spcAft>
              <a:buClr>
                <a:srgbClr val="ffffff"/>
              </a:buClr>
              <a:buSzPct val="45000"/>
              <a:buFont typeface="Wingdings" charset="2"/>
              <a:buChar char=""/>
            </a:pPr>
            <a:r>
              <a:rPr b="0" lang="en-IN" sz="1600" spc="-1" strike="noStrike">
                <a:solidFill>
                  <a:srgbClr val="ffffff"/>
                </a:solidFill>
                <a:latin typeface="Roboto"/>
              </a:rPr>
              <a:t>Higher customer lifetime </a:t>
            </a:r>
            <a:r>
              <a:rPr b="0" lang="en-IN" sz="1600" spc="-1" strike="noStrike">
                <a:solidFill>
                  <a:srgbClr val="ffffff"/>
                </a:solidFill>
                <a:latin typeface="Roboto"/>
              </a:rPr>
              <a:t>value through appropriate </a:t>
            </a:r>
            <a:r>
              <a:rPr b="0" lang="en-IN" sz="1600" spc="-1" strike="noStrike">
                <a:solidFill>
                  <a:srgbClr val="ffffff"/>
                </a:solidFill>
                <a:latin typeface="Roboto"/>
              </a:rPr>
              <a:t>product matching</a:t>
            </a:r>
            <a:endParaRPr b="0" lang="en-IN" sz="1600" spc="-1" strike="noStrike">
              <a:solidFill>
                <a:srgbClr val="ffffff"/>
              </a:solidFill>
              <a:latin typeface="Arial"/>
            </a:endParaRPr>
          </a:p>
          <a:p>
            <a:pPr marL="432000" indent="-324000">
              <a:lnSpc>
                <a:spcPct val="100000"/>
              </a:lnSpc>
              <a:spcBef>
                <a:spcPts val="1191"/>
              </a:spcBef>
              <a:spcAft>
                <a:spcPts val="992"/>
              </a:spcAft>
              <a:buClr>
                <a:srgbClr val="ffffff"/>
              </a:buClr>
              <a:buSzPct val="45000"/>
              <a:buFont typeface="Wingdings" charset="2"/>
              <a:buChar char=""/>
            </a:pPr>
            <a:r>
              <a:rPr b="0" lang="en-IN" sz="1600" spc="-1" strike="noStrike">
                <a:solidFill>
                  <a:srgbClr val="ffffff"/>
                </a:solidFill>
                <a:latin typeface="Roboto"/>
              </a:rPr>
              <a:t>Reduced loss ratios </a:t>
            </a:r>
            <a:r>
              <a:rPr b="0" lang="en-IN" sz="1600" spc="-1" strike="noStrike">
                <a:solidFill>
                  <a:srgbClr val="ffffff"/>
                </a:solidFill>
                <a:latin typeface="Roboto"/>
              </a:rPr>
              <a:t>through better risk </a:t>
            </a:r>
            <a:r>
              <a:rPr b="0" lang="en-IN" sz="1600" spc="-1" strike="noStrike">
                <a:solidFill>
                  <a:srgbClr val="ffffff"/>
                </a:solidFill>
                <a:latin typeface="Roboto"/>
              </a:rPr>
              <a:t>assessment and pricing</a:t>
            </a:r>
            <a:endParaRPr b="0" lang="en-IN" sz="1600" spc="-1" strike="noStrike">
              <a:solidFill>
                <a:srgbClr val="ffffff"/>
              </a:solidFill>
              <a:latin typeface="Arial"/>
            </a:endParaRPr>
          </a:p>
          <a:p>
            <a:pPr marL="432000" indent="-324000">
              <a:lnSpc>
                <a:spcPct val="100000"/>
              </a:lnSpc>
              <a:spcBef>
                <a:spcPts val="1191"/>
              </a:spcBef>
              <a:spcAft>
                <a:spcPts val="992"/>
              </a:spcAft>
              <a:buClr>
                <a:srgbClr val="ffffff"/>
              </a:buClr>
              <a:buSzPct val="45000"/>
              <a:buFont typeface="Wingdings" charset="2"/>
              <a:buChar char=""/>
            </a:pPr>
            <a:r>
              <a:rPr b="0" lang="en-IN" sz="1600" spc="-1" strike="noStrike">
                <a:solidFill>
                  <a:srgbClr val="ffffff"/>
                </a:solidFill>
                <a:latin typeface="Roboto"/>
              </a:rPr>
              <a:t>Improved customer </a:t>
            </a:r>
            <a:r>
              <a:rPr b="0" lang="en-IN" sz="1600" spc="-1" strike="noStrike">
                <a:solidFill>
                  <a:srgbClr val="ffffff"/>
                </a:solidFill>
                <a:latin typeface="Roboto"/>
              </a:rPr>
              <a:t>satisfaction and brand </a:t>
            </a:r>
            <a:r>
              <a:rPr b="0" lang="en-IN" sz="1600" spc="-1" strike="noStrike">
                <a:solidFill>
                  <a:srgbClr val="ffffff"/>
                </a:solidFill>
                <a:latin typeface="Roboto"/>
              </a:rPr>
              <a:t>loyalty</a:t>
            </a:r>
            <a:endParaRPr b="0" lang="en-IN" sz="1600" spc="-1" strike="noStrike">
              <a:solidFill>
                <a:srgbClr val="ffffff"/>
              </a:solidFill>
              <a:latin typeface="Arial"/>
            </a:endParaRPr>
          </a:p>
          <a:p>
            <a:pPr marL="432000" indent="0">
              <a:lnSpc>
                <a:spcPct val="100000"/>
              </a:lnSpc>
              <a:spcBef>
                <a:spcPts val="1191"/>
              </a:spcBef>
              <a:spcAft>
                <a:spcPts val="992"/>
              </a:spcAft>
              <a:buNone/>
              <a:tabLst>
                <a:tab algn="l" pos="0"/>
              </a:tabLst>
            </a:pPr>
            <a:endParaRPr b="0" lang="en-IN" sz="1600" spc="-1" strike="noStrike">
              <a:solidFill>
                <a:srgbClr val="ffffff"/>
              </a:solidFill>
              <a:latin typeface="Arial"/>
            </a:endParaRPr>
          </a:p>
        </p:txBody>
      </p:sp>
    </p:spTree>
  </p:cSld>
  <p:transition spd="slow">
    <p:push dir="u"/>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87" name="PlaceHolder 1"/>
          <p:cNvSpPr>
            <a:spLocks noGrp="1"/>
          </p:cNvSpPr>
          <p:nvPr>
            <p:ph type="title"/>
          </p:nvPr>
        </p:nvSpPr>
        <p:spPr>
          <a:xfrm>
            <a:off x="0" y="180000"/>
            <a:ext cx="5038920" cy="715680"/>
          </a:xfrm>
          <a:prstGeom prst="rect">
            <a:avLst/>
          </a:prstGeom>
          <a:noFill/>
          <a:ln w="0">
            <a:noFill/>
          </a:ln>
        </p:spPr>
        <p:txBody>
          <a:bodyPr lIns="0" rIns="0" tIns="0" bIns="0" anchor="ctr">
            <a:noAutofit/>
          </a:bodyPr>
          <a:p>
            <a:pPr indent="0" algn="ctr">
              <a:lnSpc>
                <a:spcPct val="100000"/>
              </a:lnSpc>
              <a:buNone/>
              <a:tabLst>
                <a:tab algn="l" pos="0"/>
              </a:tabLst>
            </a:pPr>
            <a:r>
              <a:rPr b="0" lang="en-IN" sz="3200" spc="-1" strike="noStrike">
                <a:solidFill>
                  <a:srgbClr val="ffffff"/>
                </a:solidFill>
                <a:latin typeface="Roboto Condensed"/>
              </a:rPr>
              <a:t>   </a:t>
            </a:r>
            <a:r>
              <a:rPr b="0" lang="en-IN" sz="3200" spc="-1" strike="noStrike">
                <a:solidFill>
                  <a:srgbClr val="ffffff"/>
                </a:solidFill>
                <a:latin typeface="Roboto Condensed"/>
              </a:rPr>
              <a:t>Implementation Roadmap       </a:t>
            </a:r>
            <a:endParaRPr b="0" lang="en-IN" sz="3200" spc="-1" strike="noStrike">
              <a:solidFill>
                <a:srgbClr val="ffffff"/>
              </a:solidFill>
              <a:latin typeface="Arial"/>
            </a:endParaRPr>
          </a:p>
        </p:txBody>
      </p:sp>
      <p:grpSp>
        <p:nvGrpSpPr>
          <p:cNvPr id="88" name=""/>
          <p:cNvGrpSpPr/>
          <p:nvPr/>
        </p:nvGrpSpPr>
        <p:grpSpPr>
          <a:xfrm>
            <a:off x="0" y="1008000"/>
            <a:ext cx="10000800" cy="3638880"/>
            <a:chOff x="0" y="1008000"/>
            <a:chExt cx="10000800" cy="3638880"/>
          </a:xfrm>
        </p:grpSpPr>
        <p:grpSp>
          <p:nvGrpSpPr>
            <p:cNvPr id="89" name=""/>
            <p:cNvGrpSpPr/>
            <p:nvPr/>
          </p:nvGrpSpPr>
          <p:grpSpPr>
            <a:xfrm>
              <a:off x="3960" y="1014480"/>
              <a:ext cx="4676400" cy="716400"/>
              <a:chOff x="3960" y="1014480"/>
              <a:chExt cx="4676400" cy="716400"/>
            </a:xfrm>
          </p:grpSpPr>
          <p:sp>
            <p:nvSpPr>
              <p:cNvPr id="90" name=""/>
              <p:cNvSpPr/>
              <p:nvPr/>
            </p:nvSpPr>
            <p:spPr>
              <a:xfrm>
                <a:off x="449640" y="1134720"/>
                <a:ext cx="4230720" cy="475920"/>
              </a:xfrm>
              <a:prstGeom prst="roundRect">
                <a:avLst>
                  <a:gd name="adj" fmla="val 0"/>
                </a:avLst>
              </a:prstGeom>
              <a:solidFill>
                <a:srgbClr val="e69500"/>
              </a:solidFill>
              <a:ln w="29160">
                <a:noFill/>
              </a:ln>
            </p:spPr>
            <p:style>
              <a:lnRef idx="0"/>
              <a:fillRef idx="0"/>
              <a:effectRef idx="0"/>
              <a:fontRef idx="minor"/>
            </p:style>
            <p:txBody>
              <a:bodyPr lIns="102600" rIns="102600" tIns="57600" bIns="57600" anchor="ctr">
                <a:noAutofit/>
              </a:bodyPr>
              <a:p>
                <a:pPr algn="ct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Refine marketing messages and channels</a:t>
                </a:r>
                <a:endParaRPr b="0" lang="en-IN" sz="1600" spc="-1" strike="noStrike">
                  <a:solidFill>
                    <a:srgbClr val="ffffff"/>
                  </a:solidFill>
                  <a:latin typeface="Arial"/>
                </a:endParaRPr>
              </a:p>
            </p:txBody>
          </p:sp>
          <p:sp>
            <p:nvSpPr>
              <p:cNvPr id="91" name=""/>
              <p:cNvSpPr/>
              <p:nvPr/>
            </p:nvSpPr>
            <p:spPr>
              <a:xfrm>
                <a:off x="3960" y="1014480"/>
                <a:ext cx="664920" cy="716400"/>
              </a:xfrm>
              <a:prstGeom prst="ellipse">
                <a:avLst/>
              </a:prstGeom>
              <a:solidFill>
                <a:srgbClr val="e69500"/>
              </a:solidFill>
              <a:ln w="64800">
                <a:noFill/>
              </a:ln>
              <a:effectLst>
                <a:outerShdw blurRad="0" dir="0" dist="5076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1</a:t>
                </a:r>
                <a:endParaRPr b="0" lang="en-IN" sz="1800" spc="-1" strike="noStrike">
                  <a:solidFill>
                    <a:srgbClr val="ffffff"/>
                  </a:solidFill>
                  <a:latin typeface="Arial"/>
                </a:endParaRPr>
              </a:p>
            </p:txBody>
          </p:sp>
        </p:grpSp>
        <p:grpSp>
          <p:nvGrpSpPr>
            <p:cNvPr id="92" name=""/>
            <p:cNvGrpSpPr/>
            <p:nvPr/>
          </p:nvGrpSpPr>
          <p:grpSpPr>
            <a:xfrm>
              <a:off x="216000" y="1734480"/>
              <a:ext cx="4676400" cy="716400"/>
              <a:chOff x="216000" y="1734480"/>
              <a:chExt cx="4676400" cy="716400"/>
            </a:xfrm>
          </p:grpSpPr>
          <p:sp>
            <p:nvSpPr>
              <p:cNvPr id="93" name=""/>
              <p:cNvSpPr/>
              <p:nvPr/>
            </p:nvSpPr>
            <p:spPr>
              <a:xfrm>
                <a:off x="434520" y="1851120"/>
                <a:ext cx="4457880" cy="475920"/>
              </a:xfrm>
              <a:prstGeom prst="roundRect">
                <a:avLst>
                  <a:gd name="adj" fmla="val 0"/>
                </a:avLst>
              </a:prstGeom>
              <a:solidFill>
                <a:srgbClr val="ffd700"/>
              </a:solidFill>
              <a:ln w="29160">
                <a:noFill/>
              </a:ln>
            </p:spPr>
            <p:style>
              <a:lnRef idx="0"/>
              <a:fillRef idx="0"/>
              <a:effectRef idx="0"/>
              <a:fontRef idx="minor"/>
            </p:style>
            <p:txBody>
              <a:bodyPr lIns="102600" rIns="102600" tIns="57600" bIns="57600" anchor="ctr">
                <a:noAutofit/>
              </a:bodyPr>
              <a:p>
                <a:pPr algn="ct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Develop and launch tailored products</a:t>
                </a:r>
                <a:endParaRPr b="0" lang="en-IN" sz="1600" spc="-1" strike="noStrike">
                  <a:solidFill>
                    <a:srgbClr val="000000"/>
                  </a:solidFill>
                  <a:latin typeface="Arial"/>
                </a:endParaRPr>
              </a:p>
            </p:txBody>
          </p:sp>
          <p:sp>
            <p:nvSpPr>
              <p:cNvPr id="94" name=""/>
              <p:cNvSpPr/>
              <p:nvPr/>
            </p:nvSpPr>
            <p:spPr>
              <a:xfrm>
                <a:off x="216000" y="1734480"/>
                <a:ext cx="700920" cy="716400"/>
              </a:xfrm>
              <a:prstGeom prst="ellipse">
                <a:avLst/>
              </a:prstGeom>
              <a:solidFill>
                <a:srgbClr val="ffd700"/>
              </a:solidFill>
              <a:ln w="29160">
                <a:noFill/>
              </a:ln>
              <a:effectLst>
                <a:outerShdw blurRad="0" dir="0" dist="5076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2</a:t>
                </a:r>
                <a:endParaRPr b="0" lang="en-IN" sz="1800" spc="-1" strike="noStrike">
                  <a:solidFill>
                    <a:srgbClr val="000000"/>
                  </a:solidFill>
                  <a:latin typeface="Arial"/>
                </a:endParaRPr>
              </a:p>
            </p:txBody>
          </p:sp>
        </p:grpSp>
        <p:grpSp>
          <p:nvGrpSpPr>
            <p:cNvPr id="95" name=""/>
            <p:cNvGrpSpPr/>
            <p:nvPr/>
          </p:nvGrpSpPr>
          <p:grpSpPr>
            <a:xfrm>
              <a:off x="360000" y="2454480"/>
              <a:ext cx="4316400" cy="716400"/>
              <a:chOff x="360000" y="2454480"/>
              <a:chExt cx="4316400" cy="716400"/>
            </a:xfrm>
          </p:grpSpPr>
          <p:sp>
            <p:nvSpPr>
              <p:cNvPr id="96" name=""/>
              <p:cNvSpPr/>
              <p:nvPr/>
            </p:nvSpPr>
            <p:spPr>
              <a:xfrm>
                <a:off x="758160" y="2574360"/>
                <a:ext cx="3918240" cy="476280"/>
              </a:xfrm>
              <a:prstGeom prst="roundRect">
                <a:avLst>
                  <a:gd name="adj" fmla="val 0"/>
                </a:avLst>
              </a:prstGeom>
              <a:solidFill>
                <a:srgbClr val="ff6f61"/>
              </a:solidFill>
              <a:ln w="29160">
                <a:noFill/>
              </a:ln>
            </p:spPr>
            <p:style>
              <a:lnRef idx="0"/>
              <a:fillRef idx="0"/>
              <a:effectRef idx="0"/>
              <a:fontRef idx="minor"/>
            </p:style>
            <p:txBody>
              <a:bodyPr lIns="102600" rIns="102600" tIns="57600" bIns="57600" anchor="ctr">
                <a:noAutofit/>
              </a:bodyPr>
              <a:p>
                <a:pPr algn="ct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Implement cross-selling initiatives</a:t>
                </a:r>
                <a:endParaRPr b="0" lang="en-IN" sz="1600" spc="-1" strike="noStrike">
                  <a:solidFill>
                    <a:srgbClr val="ffffff"/>
                  </a:solidFill>
                  <a:latin typeface="Arial"/>
                </a:endParaRPr>
              </a:p>
            </p:txBody>
          </p:sp>
          <p:sp>
            <p:nvSpPr>
              <p:cNvPr id="97" name=""/>
              <p:cNvSpPr/>
              <p:nvPr/>
            </p:nvSpPr>
            <p:spPr>
              <a:xfrm>
                <a:off x="360000" y="2454480"/>
                <a:ext cx="615960" cy="716400"/>
              </a:xfrm>
              <a:prstGeom prst="ellipse">
                <a:avLst/>
              </a:prstGeom>
              <a:solidFill>
                <a:srgbClr val="ff6f61"/>
              </a:solidFill>
              <a:ln w="29160">
                <a:noFill/>
              </a:ln>
              <a:effectLst>
                <a:outerShdw blurRad="0" dir="0" dist="5076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3</a:t>
                </a:r>
                <a:endParaRPr b="0" lang="en-IN" sz="1800" spc="-1" strike="noStrike">
                  <a:solidFill>
                    <a:srgbClr val="ffffff"/>
                  </a:solidFill>
                  <a:latin typeface="Arial"/>
                </a:endParaRPr>
              </a:p>
            </p:txBody>
          </p:sp>
        </p:grpSp>
        <p:grpSp>
          <p:nvGrpSpPr>
            <p:cNvPr id="98" name=""/>
            <p:cNvGrpSpPr/>
            <p:nvPr/>
          </p:nvGrpSpPr>
          <p:grpSpPr>
            <a:xfrm>
              <a:off x="216000" y="3204000"/>
              <a:ext cx="4676400" cy="716400"/>
              <a:chOff x="216000" y="3204000"/>
              <a:chExt cx="4676400" cy="716400"/>
            </a:xfrm>
          </p:grpSpPr>
          <p:sp>
            <p:nvSpPr>
              <p:cNvPr id="99" name=""/>
              <p:cNvSpPr/>
              <p:nvPr/>
            </p:nvSpPr>
            <p:spPr>
              <a:xfrm>
                <a:off x="647280" y="3323880"/>
                <a:ext cx="4245120" cy="476280"/>
              </a:xfrm>
              <a:prstGeom prst="roundRect">
                <a:avLst>
                  <a:gd name="adj" fmla="val 0"/>
                </a:avLst>
              </a:prstGeom>
              <a:solidFill>
                <a:srgbClr val="e07b39"/>
              </a:solidFill>
              <a:ln w="29160">
                <a:noFill/>
              </a:ln>
            </p:spPr>
            <p:style>
              <a:lnRef idx="0"/>
              <a:fillRef idx="0"/>
              <a:effectRef idx="0"/>
              <a:fontRef idx="minor"/>
            </p:style>
            <p:txBody>
              <a:bodyPr lIns="102600" rIns="102600" tIns="57600" bIns="57600" anchor="ctr">
                <a:noAutofit/>
              </a:bodyPr>
              <a:p>
                <a:pPr algn="ct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Roll out engagement strategies</a:t>
                </a:r>
                <a:endParaRPr b="0" lang="en-IN" sz="1600" spc="-1" strike="noStrike">
                  <a:solidFill>
                    <a:srgbClr val="ffffff"/>
                  </a:solidFill>
                  <a:latin typeface="Arial"/>
                </a:endParaRPr>
              </a:p>
            </p:txBody>
          </p:sp>
          <p:sp>
            <p:nvSpPr>
              <p:cNvPr id="100" name=""/>
              <p:cNvSpPr/>
              <p:nvPr/>
            </p:nvSpPr>
            <p:spPr>
              <a:xfrm>
                <a:off x="216000" y="3204000"/>
                <a:ext cx="667440" cy="716400"/>
              </a:xfrm>
              <a:prstGeom prst="ellipse">
                <a:avLst/>
              </a:prstGeom>
              <a:solidFill>
                <a:srgbClr val="e07b39"/>
              </a:solidFill>
              <a:ln w="29160">
                <a:noFill/>
              </a:ln>
              <a:effectLst>
                <a:outerShdw blurRad="0" dir="0" dist="5076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4</a:t>
                </a:r>
                <a:endParaRPr b="0" lang="en-IN" sz="1800" spc="-1" strike="noStrike">
                  <a:solidFill>
                    <a:srgbClr val="ffffff"/>
                  </a:solidFill>
                  <a:latin typeface="Arial"/>
                </a:endParaRPr>
              </a:p>
            </p:txBody>
          </p:sp>
        </p:grpSp>
        <p:grpSp>
          <p:nvGrpSpPr>
            <p:cNvPr id="101" name=""/>
            <p:cNvGrpSpPr/>
            <p:nvPr/>
          </p:nvGrpSpPr>
          <p:grpSpPr>
            <a:xfrm>
              <a:off x="0" y="3930480"/>
              <a:ext cx="4676400" cy="716400"/>
              <a:chOff x="0" y="3930480"/>
              <a:chExt cx="4676400" cy="716400"/>
            </a:xfrm>
          </p:grpSpPr>
          <p:sp>
            <p:nvSpPr>
              <p:cNvPr id="102" name=""/>
              <p:cNvSpPr/>
              <p:nvPr/>
            </p:nvSpPr>
            <p:spPr>
              <a:xfrm>
                <a:off x="431280" y="4050360"/>
                <a:ext cx="4245120" cy="476280"/>
              </a:xfrm>
              <a:prstGeom prst="roundRect">
                <a:avLst>
                  <a:gd name="adj" fmla="val 0"/>
                </a:avLst>
              </a:prstGeom>
              <a:solidFill>
                <a:srgbClr val="c44c4b"/>
              </a:solidFill>
              <a:ln w="29160">
                <a:noFill/>
              </a:ln>
            </p:spPr>
            <p:style>
              <a:lnRef idx="0"/>
              <a:fillRef idx="0"/>
              <a:effectRef idx="0"/>
              <a:fontRef idx="minor"/>
            </p:style>
            <p:txBody>
              <a:bodyPr lIns="102600" rIns="102600" tIns="57600" bIns="57600" anchor="ctr">
                <a:noAutofit/>
              </a:bodyPr>
              <a:p>
                <a:pPr algn="ctr">
                  <a:lnSpc>
                    <a:spcPct val="100000"/>
                  </a:lnSpc>
                  <a:spcBef>
                    <a:spcPts val="1414"/>
                  </a:spcBef>
                  <a:tabLst>
                    <a:tab algn="l" pos="0"/>
                  </a:tabLst>
                </a:pPr>
                <a:r>
                  <a:rPr b="0" lang="en-IN" sz="1600" spc="-1" strike="noStrike">
                    <a:solidFill>
                      <a:srgbClr val="ccf4c6"/>
                    </a:solidFill>
                    <a:latin typeface="Roboto"/>
                    <a:ea typeface="Microsoft YaHei"/>
                  </a:rPr>
                  <a:t>    </a:t>
                </a:r>
                <a:r>
                  <a:rPr b="0" lang="en-IN" sz="1600" spc="-1" strike="noStrike">
                    <a:solidFill>
                      <a:srgbClr val="ccf4c6"/>
                    </a:solidFill>
                    <a:latin typeface="Roboto"/>
                    <a:ea typeface="Microsoft YaHei"/>
                  </a:rPr>
                  <a:t>Monitor KPIs and adjust strategies</a:t>
                </a:r>
                <a:endParaRPr b="0" lang="en-IN" sz="1600" spc="-1" strike="noStrike">
                  <a:solidFill>
                    <a:srgbClr val="ffffff"/>
                  </a:solidFill>
                  <a:latin typeface="Arial"/>
                </a:endParaRPr>
              </a:p>
            </p:txBody>
          </p:sp>
          <p:sp>
            <p:nvSpPr>
              <p:cNvPr id="103" name=""/>
              <p:cNvSpPr/>
              <p:nvPr/>
            </p:nvSpPr>
            <p:spPr>
              <a:xfrm>
                <a:off x="0" y="3930480"/>
                <a:ext cx="667440" cy="716400"/>
              </a:xfrm>
              <a:prstGeom prst="ellipse">
                <a:avLst/>
              </a:prstGeom>
              <a:solidFill>
                <a:srgbClr val="c44c4b"/>
              </a:solidFill>
              <a:ln w="29160">
                <a:noFill/>
              </a:ln>
              <a:effectLst>
                <a:outerShdw blurRad="0" dir="0" dist="5076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5</a:t>
                </a:r>
                <a:endParaRPr b="0" lang="en-IN" sz="1800" spc="-1" strike="noStrike">
                  <a:solidFill>
                    <a:srgbClr val="ffffff"/>
                  </a:solidFill>
                  <a:latin typeface="Arial"/>
                </a:endParaRPr>
              </a:p>
            </p:txBody>
          </p:sp>
        </p:grpSp>
        <p:grpSp>
          <p:nvGrpSpPr>
            <p:cNvPr id="104" name=""/>
            <p:cNvGrpSpPr/>
            <p:nvPr/>
          </p:nvGrpSpPr>
          <p:grpSpPr>
            <a:xfrm>
              <a:off x="5323680" y="1008000"/>
              <a:ext cx="4677120" cy="716400"/>
              <a:chOff x="5323680" y="1008000"/>
              <a:chExt cx="4677120" cy="716400"/>
            </a:xfrm>
          </p:grpSpPr>
          <p:sp>
            <p:nvSpPr>
              <p:cNvPr id="105" name=""/>
              <p:cNvSpPr/>
              <p:nvPr/>
            </p:nvSpPr>
            <p:spPr>
              <a:xfrm flipH="1">
                <a:off x="5323680" y="1128240"/>
                <a:ext cx="4230720" cy="475920"/>
              </a:xfrm>
              <a:prstGeom prst="roundRect">
                <a:avLst>
                  <a:gd name="adj" fmla="val 0"/>
                </a:avLst>
              </a:prstGeom>
              <a:solidFill>
                <a:srgbClr val="003366"/>
              </a:solidFill>
              <a:ln w="29160">
                <a:noFill/>
              </a:ln>
            </p:spPr>
            <p:style>
              <a:lnRef idx="0"/>
              <a:fillRef idx="0"/>
              <a:effectRef idx="0"/>
              <a:fontRef idx="minor"/>
            </p:style>
            <p:txBody>
              <a:bodyPr lIns="102600" rIns="102600" tIns="57600" bIns="57600" anchor="ctr">
                <a:noAutofit/>
              </a:bodyPr>
              <a:p>
                <a:pPr algn="ctr">
                  <a:lnSpc>
                    <a:spcPct val="100000"/>
                  </a:lnSpc>
                  <a:spcBef>
                    <a:spcPts val="1191"/>
                  </a:spcBef>
                  <a:spcAft>
                    <a:spcPts val="992"/>
                  </a:spcAft>
                  <a:tabLst>
                    <a:tab algn="l" pos="0"/>
                  </a:tabLst>
                </a:pPr>
                <a:r>
                  <a:rPr b="0" lang="en-IN" sz="1600" spc="-1" strike="noStrike">
                    <a:solidFill>
                      <a:srgbClr val="ccf4c6"/>
                    </a:solidFill>
                    <a:latin typeface="Roboto"/>
                    <a:ea typeface="Microsoft YaHei"/>
                  </a:rPr>
                  <a:t>Increased customer acquisition and retention in targeted segments</a:t>
                </a:r>
                <a:endParaRPr b="0" lang="en-IN" sz="1600" spc="-1" strike="noStrike">
                  <a:solidFill>
                    <a:srgbClr val="ffffff"/>
                  </a:solidFill>
                  <a:latin typeface="Arial"/>
                </a:endParaRPr>
              </a:p>
            </p:txBody>
          </p:sp>
          <p:sp>
            <p:nvSpPr>
              <p:cNvPr id="106" name=""/>
              <p:cNvSpPr/>
              <p:nvPr/>
            </p:nvSpPr>
            <p:spPr>
              <a:xfrm flipH="1">
                <a:off x="9335520" y="1008000"/>
                <a:ext cx="664920" cy="716400"/>
              </a:xfrm>
              <a:prstGeom prst="ellipse">
                <a:avLst/>
              </a:prstGeom>
              <a:solidFill>
                <a:srgbClr val="003366"/>
              </a:solidFill>
              <a:ln w="64800">
                <a:noFill/>
              </a:ln>
              <a:effectLst>
                <a:outerShdw blurRad="0" dir="0" dist="5076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ffffff"/>
                    </a:solidFill>
                    <a:latin typeface="Arial"/>
                    <a:ea typeface="DejaVu Sans"/>
                  </a:rPr>
                  <a:t>1</a:t>
                </a:r>
                <a:endParaRPr b="0" lang="en-IN" sz="1800" spc="-1" strike="noStrike">
                  <a:solidFill>
                    <a:srgbClr val="ffffff"/>
                  </a:solidFill>
                  <a:latin typeface="Arial"/>
                </a:endParaRPr>
              </a:p>
            </p:txBody>
          </p:sp>
        </p:grpSp>
        <p:grpSp>
          <p:nvGrpSpPr>
            <p:cNvPr id="107" name=""/>
            <p:cNvGrpSpPr/>
            <p:nvPr/>
          </p:nvGrpSpPr>
          <p:grpSpPr>
            <a:xfrm>
              <a:off x="5144400" y="1728000"/>
              <a:ext cx="4676400" cy="716400"/>
              <a:chOff x="5144400" y="1728000"/>
              <a:chExt cx="4676400" cy="716400"/>
            </a:xfrm>
          </p:grpSpPr>
          <p:sp>
            <p:nvSpPr>
              <p:cNvPr id="108" name=""/>
              <p:cNvSpPr/>
              <p:nvPr/>
            </p:nvSpPr>
            <p:spPr>
              <a:xfrm flipH="1">
                <a:off x="5144040" y="1844640"/>
                <a:ext cx="4457880" cy="475920"/>
              </a:xfrm>
              <a:prstGeom prst="roundRect">
                <a:avLst>
                  <a:gd name="adj" fmla="val 0"/>
                </a:avLst>
              </a:prstGeom>
              <a:solidFill>
                <a:srgbClr val="008080"/>
              </a:solidFill>
              <a:ln w="29160">
                <a:noFill/>
              </a:ln>
            </p:spPr>
            <p:style>
              <a:lnRef idx="0"/>
              <a:fillRef idx="0"/>
              <a:effectRef idx="0"/>
              <a:fontRef idx="minor"/>
            </p:style>
            <p:txBody>
              <a:bodyPr lIns="102600" rIns="102600" tIns="57600" bIns="57600" anchor="ctr">
                <a:noAutofit/>
              </a:bodyPr>
              <a:p>
                <a:pPr algn="ctr">
                  <a:lnSpc>
                    <a:spcPct val="100000"/>
                  </a:lnSpc>
                  <a:spcBef>
                    <a:spcPts val="1191"/>
                  </a:spcBef>
                  <a:spcAft>
                    <a:spcPts val="992"/>
                  </a:spcAft>
                  <a:tabLst>
                    <a:tab algn="l" pos="0"/>
                  </a:tabLst>
                </a:pPr>
                <a:r>
                  <a:rPr b="0" lang="en-IN" sz="1600" spc="-1" strike="noStrike">
                    <a:solidFill>
                      <a:srgbClr val="ccf4c6"/>
                    </a:solidFill>
                    <a:latin typeface="Roboto"/>
                    <a:ea typeface="Microsoft YaHei"/>
                  </a:rPr>
                  <a:t>Higher customer lifetime value through appropriate product matching</a:t>
                </a:r>
                <a:endParaRPr b="0" lang="en-IN" sz="1600" spc="-1" strike="noStrike">
                  <a:solidFill>
                    <a:srgbClr val="ffffff"/>
                  </a:solidFill>
                  <a:latin typeface="Arial"/>
                </a:endParaRPr>
              </a:p>
            </p:txBody>
          </p:sp>
          <p:sp>
            <p:nvSpPr>
              <p:cNvPr id="109" name=""/>
              <p:cNvSpPr/>
              <p:nvPr/>
            </p:nvSpPr>
            <p:spPr>
              <a:xfrm flipH="1">
                <a:off x="9119520" y="1728000"/>
                <a:ext cx="700920" cy="716400"/>
              </a:xfrm>
              <a:prstGeom prst="ellipse">
                <a:avLst/>
              </a:prstGeom>
              <a:solidFill>
                <a:srgbClr val="008080"/>
              </a:solidFill>
              <a:ln w="29160">
                <a:noFill/>
              </a:ln>
              <a:effectLst>
                <a:outerShdw blurRad="0" dir="0" dist="5076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2</a:t>
                </a:r>
                <a:endParaRPr b="0" lang="en-IN" sz="1800" spc="-1" strike="noStrike">
                  <a:solidFill>
                    <a:srgbClr val="ffffff"/>
                  </a:solidFill>
                  <a:latin typeface="Arial"/>
                </a:endParaRPr>
              </a:p>
            </p:txBody>
          </p:sp>
        </p:grpSp>
        <p:grpSp>
          <p:nvGrpSpPr>
            <p:cNvPr id="110" name=""/>
            <p:cNvGrpSpPr/>
            <p:nvPr/>
          </p:nvGrpSpPr>
          <p:grpSpPr>
            <a:xfrm>
              <a:off x="5287680" y="2448000"/>
              <a:ext cx="4316400" cy="716400"/>
              <a:chOff x="5287680" y="2448000"/>
              <a:chExt cx="4316400" cy="716400"/>
            </a:xfrm>
          </p:grpSpPr>
          <p:sp>
            <p:nvSpPr>
              <p:cNvPr id="111" name=""/>
              <p:cNvSpPr/>
              <p:nvPr/>
            </p:nvSpPr>
            <p:spPr>
              <a:xfrm flipH="1">
                <a:off x="5287680" y="2567880"/>
                <a:ext cx="3918240" cy="476280"/>
              </a:xfrm>
              <a:prstGeom prst="roundRect">
                <a:avLst>
                  <a:gd name="adj" fmla="val 0"/>
                </a:avLst>
              </a:prstGeom>
              <a:solidFill>
                <a:srgbClr val="87ceeb"/>
              </a:solidFill>
              <a:ln w="29160">
                <a:noFill/>
              </a:ln>
            </p:spPr>
            <p:style>
              <a:lnRef idx="0"/>
              <a:fillRef idx="0"/>
              <a:effectRef idx="0"/>
              <a:fontRef idx="minor"/>
            </p:style>
            <p:txBody>
              <a:bodyPr lIns="102600" rIns="102600" tIns="57600" bIns="57600" anchor="ctr">
                <a:noAutofit/>
              </a:bodyPr>
              <a:p>
                <a:pPr algn="ct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Implement cross-selling initiatives    </a:t>
                </a:r>
                <a:endParaRPr b="0" lang="en-IN" sz="1600" spc="-1" strike="noStrike">
                  <a:solidFill>
                    <a:srgbClr val="000000"/>
                  </a:solidFill>
                  <a:latin typeface="Arial"/>
                </a:endParaRPr>
              </a:p>
            </p:txBody>
          </p:sp>
          <p:sp>
            <p:nvSpPr>
              <p:cNvPr id="112" name=""/>
              <p:cNvSpPr/>
              <p:nvPr/>
            </p:nvSpPr>
            <p:spPr>
              <a:xfrm flipH="1">
                <a:off x="8988480" y="2448000"/>
                <a:ext cx="615600" cy="716400"/>
              </a:xfrm>
              <a:prstGeom prst="ellipse">
                <a:avLst/>
              </a:prstGeom>
              <a:solidFill>
                <a:srgbClr val="87ceeb"/>
              </a:solidFill>
              <a:ln w="29160">
                <a:noFill/>
              </a:ln>
              <a:effectLst>
                <a:outerShdw blurRad="0" dir="0" dist="5076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3</a:t>
                </a:r>
                <a:endParaRPr b="0" lang="en-IN" sz="1800" spc="-1" strike="noStrike">
                  <a:solidFill>
                    <a:srgbClr val="000000"/>
                  </a:solidFill>
                  <a:latin typeface="Arial"/>
                </a:endParaRPr>
              </a:p>
            </p:txBody>
          </p:sp>
        </p:grpSp>
        <p:grpSp>
          <p:nvGrpSpPr>
            <p:cNvPr id="113" name=""/>
            <p:cNvGrpSpPr/>
            <p:nvPr/>
          </p:nvGrpSpPr>
          <p:grpSpPr>
            <a:xfrm>
              <a:off x="5179680" y="3161520"/>
              <a:ext cx="4676400" cy="716400"/>
              <a:chOff x="5179680" y="3161520"/>
              <a:chExt cx="4676400" cy="716400"/>
            </a:xfrm>
          </p:grpSpPr>
          <p:sp>
            <p:nvSpPr>
              <p:cNvPr id="114" name=""/>
              <p:cNvSpPr/>
              <p:nvPr/>
            </p:nvSpPr>
            <p:spPr>
              <a:xfrm flipH="1">
                <a:off x="5179680" y="3281400"/>
                <a:ext cx="4245120" cy="476280"/>
              </a:xfrm>
              <a:prstGeom prst="roundRect">
                <a:avLst>
                  <a:gd name="adj" fmla="val 0"/>
                </a:avLst>
              </a:prstGeom>
              <a:solidFill>
                <a:srgbClr val="228b22"/>
              </a:solidFill>
              <a:ln w="29160">
                <a:noFill/>
              </a:ln>
            </p:spPr>
            <p:style>
              <a:lnRef idx="0"/>
              <a:fillRef idx="0"/>
              <a:effectRef idx="0"/>
              <a:fontRef idx="minor"/>
            </p:style>
            <p:txBody>
              <a:bodyPr lIns="102600" rIns="102600" tIns="57600" bIns="57600" anchor="ctr">
                <a:noAutofit/>
              </a:bodyPr>
              <a:p>
                <a:pPr algn="ct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Roll out engagement strategies    </a:t>
                </a:r>
                <a:endParaRPr b="0" lang="en-IN" sz="1600" spc="-1" strike="noStrike">
                  <a:solidFill>
                    <a:srgbClr val="ffffff"/>
                  </a:solidFill>
                  <a:latin typeface="Arial"/>
                </a:endParaRPr>
              </a:p>
            </p:txBody>
          </p:sp>
          <p:sp>
            <p:nvSpPr>
              <p:cNvPr id="115" name=""/>
              <p:cNvSpPr/>
              <p:nvPr/>
            </p:nvSpPr>
            <p:spPr>
              <a:xfrm flipH="1">
                <a:off x="9188640" y="3161520"/>
                <a:ext cx="667440" cy="716400"/>
              </a:xfrm>
              <a:prstGeom prst="ellipse">
                <a:avLst/>
              </a:prstGeom>
              <a:solidFill>
                <a:srgbClr val="228b22"/>
              </a:solidFill>
              <a:ln w="29160">
                <a:noFill/>
              </a:ln>
              <a:effectLst>
                <a:outerShdw blurRad="0" dir="0" dist="5076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4</a:t>
                </a:r>
                <a:endParaRPr b="0" lang="en-IN" sz="1800" spc="-1" strike="noStrike">
                  <a:solidFill>
                    <a:srgbClr val="ffffff"/>
                  </a:solidFill>
                  <a:latin typeface="Arial"/>
                </a:endParaRPr>
              </a:p>
            </p:txBody>
          </p:sp>
        </p:grpSp>
        <p:grpSp>
          <p:nvGrpSpPr>
            <p:cNvPr id="116" name=""/>
            <p:cNvGrpSpPr/>
            <p:nvPr/>
          </p:nvGrpSpPr>
          <p:grpSpPr>
            <a:xfrm>
              <a:off x="5323680" y="3888000"/>
              <a:ext cx="4677120" cy="716400"/>
              <a:chOff x="5323680" y="3888000"/>
              <a:chExt cx="4677120" cy="716400"/>
            </a:xfrm>
          </p:grpSpPr>
          <p:sp>
            <p:nvSpPr>
              <p:cNvPr id="117" name=""/>
              <p:cNvSpPr/>
              <p:nvPr/>
            </p:nvSpPr>
            <p:spPr>
              <a:xfrm flipH="1">
                <a:off x="5323680" y="4007880"/>
                <a:ext cx="4245120" cy="476280"/>
              </a:xfrm>
              <a:prstGeom prst="roundRect">
                <a:avLst>
                  <a:gd name="adj" fmla="val 0"/>
                </a:avLst>
              </a:prstGeom>
              <a:solidFill>
                <a:srgbClr val="90ee90"/>
              </a:solidFill>
              <a:ln w="29160">
                <a:noFill/>
              </a:ln>
            </p:spPr>
            <p:style>
              <a:lnRef idx="0"/>
              <a:fillRef idx="0"/>
              <a:effectRef idx="0"/>
              <a:fontRef idx="minor"/>
            </p:style>
            <p:txBody>
              <a:bodyPr lIns="102600" rIns="102600" tIns="57600" bIns="57600" anchor="ctr">
                <a:noAutofit/>
              </a:bodyPr>
              <a:p>
                <a:pPr algn="ct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Monitor KPIs and adjust strategies    </a:t>
                </a:r>
                <a:endParaRPr b="0" lang="en-IN" sz="1600" spc="-1" strike="noStrike">
                  <a:solidFill>
                    <a:srgbClr val="000000"/>
                  </a:solidFill>
                  <a:latin typeface="Arial"/>
                </a:endParaRPr>
              </a:p>
            </p:txBody>
          </p:sp>
          <p:sp>
            <p:nvSpPr>
              <p:cNvPr id="118" name=""/>
              <p:cNvSpPr/>
              <p:nvPr/>
            </p:nvSpPr>
            <p:spPr>
              <a:xfrm flipH="1">
                <a:off x="9333360" y="3888000"/>
                <a:ext cx="667080" cy="716400"/>
              </a:xfrm>
              <a:prstGeom prst="ellipse">
                <a:avLst/>
              </a:prstGeom>
              <a:solidFill>
                <a:srgbClr val="90ee90"/>
              </a:solidFill>
              <a:ln w="29160">
                <a:noFill/>
              </a:ln>
              <a:effectLst>
                <a:outerShdw blurRad="0" dir="0" dist="5076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5</a:t>
                </a:r>
                <a:endParaRPr b="0" lang="en-IN" sz="1800" spc="-1" strike="noStrike">
                  <a:solidFill>
                    <a:srgbClr val="000000"/>
                  </a:solidFill>
                  <a:latin typeface="Arial"/>
                </a:endParaRPr>
              </a:p>
            </p:txBody>
          </p:sp>
        </p:grpSp>
      </p:grpSp>
      <p:sp>
        <p:nvSpPr>
          <p:cNvPr id="119" name=""/>
          <p:cNvSpPr/>
          <p:nvPr/>
        </p:nvSpPr>
        <p:spPr>
          <a:xfrm>
            <a:off x="5647320" y="171360"/>
            <a:ext cx="3567600" cy="691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3600" spc="-1" strike="noStrike">
                <a:solidFill>
                  <a:srgbClr val="ffffff"/>
                </a:solidFill>
                <a:latin typeface="Roboto Condensed"/>
                <a:ea typeface="DejaVu Sans"/>
              </a:rPr>
              <a:t>Expected Outcome</a:t>
            </a:r>
            <a:endParaRPr b="0" lang="en-IN" sz="3600" spc="-1" strike="noStrike">
              <a:solidFill>
                <a:srgbClr val="ffffff"/>
              </a:solidFill>
              <a:latin typeface="Arial"/>
            </a:endParaRPr>
          </a:p>
        </p:txBody>
      </p:sp>
    </p:spTree>
  </p:cSld>
  <p:transition spd="slow">
    <p:push dir="u"/>
  </p:transition>
  <p:timing>
    <p:tnLst>
      <p:par>
        <p:cTn id="206" dur="indefinite" restart="never" nodeType="tmRoot">
          <p:childTnLst>
            <p:seq>
              <p:cTn id="207" dur="indefinite" nodeType="mainSeq">
                <p:childTnLst>
                  <p:par>
                    <p:cTn id="208" fill="hold">
                      <p:stCondLst>
                        <p:cond delay="0"/>
                      </p:stCondLst>
                      <p:childTnLst>
                        <p:par>
                          <p:cTn id="209" fill="hold">
                            <p:stCondLst>
                              <p:cond delay="0"/>
                            </p:stCondLst>
                            <p:childTnLst>
                              <p:par>
                                <p:cTn id="210" nodeType="withEffect" fill="hold" presetClass="entr" presetID="38">
                                  <p:stCondLst>
                                    <p:cond delay="0"/>
                                  </p:stCondLst>
                                  <p:childTnLst>
                                    <p:set>
                                      <p:cBhvr>
                                        <p:cTn id="211" fill="hold">
                                          <p:stCondLst>
                                            <p:cond delay="0"/>
                                          </p:stCondLst>
                                        </p:cTn>
                                        <p:tgtEl>
                                          <p:spTgt spid="119">
                                            <p:txEl>
                                              <p:pRg st="0" end="0"/>
                                            </p:txEl>
                                          </p:spTgt>
                                        </p:tgtEl>
                                        <p:attrNameLst>
                                          <p:attrName>style.visibility</p:attrName>
                                        </p:attrNameLst>
                                      </p:cBhvr>
                                      <p:to>
                                        <p:strVal val="visible"/>
                                      </p:to>
                                    </p:set>
                                    <p:set>
                                      <p:cBhvr>
                                        <p:cTn id="212" dur="227" fill="hold">
                                          <p:stCondLst>
                                            <p:cond delay="0"/>
                                          </p:stCondLst>
                                        </p:cTn>
                                        <p:tgtEl>
                                          <p:spTgt spid="119">
                                            <p:txEl>
                                              <p:pRg st="0" end="0"/>
                                            </p:txEl>
                                          </p:spTgt>
                                        </p:tgtEl>
                                        <p:attrNameLst>
                                          <p:attrName>r</p:attrName>
                                        </p:attrNameLst>
                                      </p:cBhvr>
                                      <p:to>
                                        <p:strVal val="-45"/>
                                      </p:to>
                                    </p:set>
                                    <p:anim calcmode="lin" valueType="num">
                                      <p:cBhvr additive="repl">
                                        <p:cTn id="213" dur="227" fill="hold">
                                          <p:stCondLst>
                                            <p:cond delay="227"/>
                                          </p:stCondLst>
                                        </p:cTn>
                                        <p:tgtEl>
                                          <p:spTgt spid="119">
                                            <p:txEl>
                                              <p:pRg st="0" end="0"/>
                                            </p:txEl>
                                          </p:spTgt>
                                        </p:tgtEl>
                                        <p:attrNameLst>
                                          <p:attrName>r</p:attrName>
                                        </p:attrNameLst>
                                      </p:cBhvr>
                                      <p:tavLst>
                                        <p:tav tm="0">
                                          <p:val>
                                            <p:strVal val="-45"/>
                                          </p:val>
                                        </p:tav>
                                        <p:tav tm="69900">
                                          <p:val>
                                            <p:strVal val="45"/>
                                          </p:val>
                                        </p:tav>
                                        <p:tav tm="100000">
                                          <p:val>
                                            <p:strVal val="0"/>
                                          </p:val>
                                        </p:tav>
                                      </p:tavLst>
                                    </p:anim>
                                    <p:anim calcmode="lin" valueType="num">
                                      <p:cBhvr additive="repl">
                                        <p:cTn id="214" dur="227" fill="hold">
                                          <p:stCondLst>
                                            <p:cond delay="0"/>
                                          </p:stCondLst>
                                        </p:cTn>
                                        <p:tgtEl>
                                          <p:spTgt spid="119">
                                            <p:txEl>
                                              <p:pRg st="0" end="0"/>
                                            </p:txEl>
                                          </p:spTgt>
                                        </p:tgtEl>
                                        <p:attrNameLst>
                                          <p:attrName>ppt_y</p:attrName>
                                        </p:attrNameLst>
                                      </p:cBhvr>
                                      <p:tavLst>
                                        <p:tav tm="0">
                                          <p:val>
                                            <p:strVal val="#ppt_y-1"/>
                                          </p:val>
                                        </p:tav>
                                        <p:tav tm="100000">
                                          <p:val>
                                            <p:strVal val="#ppt_y-(0.354*#ppt_w-0.172*#ppt_h)"/>
                                          </p:val>
                                        </p:tav>
                                      </p:tavLst>
                                    </p:anim>
                                    <p:anim calcmode="lin" valueType="num">
                                      <p:cBhvr additive="repl">
                                        <p:cTn id="215" dur="78" autoRev="1" fill="hold">
                                          <p:stCondLst>
                                            <p:cond delay="227"/>
                                          </p:stCondLst>
                                        </p:cTn>
                                        <p:tgtEl>
                                          <p:spTgt spid="119">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additive="repl">
                                        <p:cTn id="216" dur="68" fill="hold">
                                          <p:stCondLst>
                                            <p:cond delay="432"/>
                                          </p:stCondLst>
                                        </p:cTn>
                                        <p:tgtEl>
                                          <p:spTgt spid="119">
                                            <p:txEl>
                                              <p:pRg st="0" end="0"/>
                                            </p:txEl>
                                          </p:spTgt>
                                        </p:tgtEl>
                                        <p:attrNameLst>
                                          <p:attrName>ppt_y</p:attrName>
                                        </p:attrNameLst>
                                      </p:cBhvr>
                                      <p:tavLst>
                                        <p:tav tm="0">
                                          <p:val>
                                            <p:strVal val="#ppt_y-(0.354*#ppt_w-0.172*#ppt_h)"/>
                                          </p:val>
                                        </p:tav>
                                        <p:tav tm="100000">
                                          <p:val>
                                            <p:strVal val="#ppt_y"/>
                                          </p:val>
                                        </p:tav>
                                      </p:tavLst>
                                    </p:anim>
                                  </p:childTnLst>
                                </p:cTn>
                              </p:par>
                            </p:childTnLst>
                          </p:cTn>
                        </p:par>
                        <p:par>
                          <p:cTn id="217" fill="hold">
                            <p:stCondLst>
                              <p:cond delay="1000"/>
                            </p:stCondLst>
                            <p:childTnLst>
                              <p:par>
                                <p:cTn id="218" nodeType="afterEffect" fill="hold" presetClass="entr" presetID="38">
                                  <p:stCondLst>
                                    <p:cond delay="500"/>
                                  </p:stCondLst>
                                  <p:childTnLst>
                                    <p:set>
                                      <p:cBhvr>
                                        <p:cTn id="219" fill="hold">
                                          <p:stCondLst>
                                            <p:cond delay="0"/>
                                          </p:stCondLst>
                                        </p:cTn>
                                        <p:tgtEl>
                                          <p:spTgt spid="87">
                                            <p:txEl>
                                              <p:pRg st="0" end="0"/>
                                            </p:txEl>
                                          </p:spTgt>
                                        </p:tgtEl>
                                        <p:attrNameLst>
                                          <p:attrName>style.visibility</p:attrName>
                                        </p:attrNameLst>
                                      </p:cBhvr>
                                      <p:to>
                                        <p:strVal val="visible"/>
                                      </p:to>
                                    </p:set>
                                    <p:set>
                                      <p:cBhvr>
                                        <p:cTn id="220" dur="227" fill="hold">
                                          <p:stCondLst>
                                            <p:cond delay="0"/>
                                          </p:stCondLst>
                                        </p:cTn>
                                        <p:tgtEl>
                                          <p:spTgt spid="87">
                                            <p:txEl>
                                              <p:pRg st="0" end="0"/>
                                            </p:txEl>
                                          </p:spTgt>
                                        </p:tgtEl>
                                        <p:attrNameLst>
                                          <p:attrName>r</p:attrName>
                                        </p:attrNameLst>
                                      </p:cBhvr>
                                      <p:to>
                                        <p:strVal val="-45"/>
                                      </p:to>
                                    </p:set>
                                    <p:anim calcmode="lin" valueType="num">
                                      <p:cBhvr additive="repl">
                                        <p:cTn id="221" dur="227" fill="hold">
                                          <p:stCondLst>
                                            <p:cond delay="227"/>
                                          </p:stCondLst>
                                        </p:cTn>
                                        <p:tgtEl>
                                          <p:spTgt spid="87">
                                            <p:txEl>
                                              <p:pRg st="0" end="0"/>
                                            </p:txEl>
                                          </p:spTgt>
                                        </p:tgtEl>
                                        <p:attrNameLst>
                                          <p:attrName>r</p:attrName>
                                        </p:attrNameLst>
                                      </p:cBhvr>
                                      <p:tavLst>
                                        <p:tav tm="0">
                                          <p:val>
                                            <p:strVal val="-45"/>
                                          </p:val>
                                        </p:tav>
                                        <p:tav tm="69900">
                                          <p:val>
                                            <p:strVal val="45"/>
                                          </p:val>
                                        </p:tav>
                                        <p:tav tm="100000">
                                          <p:val>
                                            <p:strVal val="0"/>
                                          </p:val>
                                        </p:tav>
                                      </p:tavLst>
                                    </p:anim>
                                    <p:anim calcmode="lin" valueType="num">
                                      <p:cBhvr additive="repl">
                                        <p:cTn id="222" dur="227" fill="hold">
                                          <p:stCondLst>
                                            <p:cond delay="0"/>
                                          </p:stCondLst>
                                        </p:cTn>
                                        <p:tgtEl>
                                          <p:spTgt spid="87">
                                            <p:txEl>
                                              <p:pRg st="0" end="0"/>
                                            </p:txEl>
                                          </p:spTgt>
                                        </p:tgtEl>
                                        <p:attrNameLst>
                                          <p:attrName>ppt_y</p:attrName>
                                        </p:attrNameLst>
                                      </p:cBhvr>
                                      <p:tavLst>
                                        <p:tav tm="0">
                                          <p:val>
                                            <p:strVal val="#ppt_y-1"/>
                                          </p:val>
                                        </p:tav>
                                        <p:tav tm="100000">
                                          <p:val>
                                            <p:strVal val="#ppt_y-(0.354*#ppt_w-0.172*#ppt_h)"/>
                                          </p:val>
                                        </p:tav>
                                      </p:tavLst>
                                    </p:anim>
                                    <p:anim calcmode="lin" valueType="num">
                                      <p:cBhvr additive="repl">
                                        <p:cTn id="223" dur="78" autoRev="1" fill="hold">
                                          <p:stCondLst>
                                            <p:cond delay="227"/>
                                          </p:stCondLst>
                                        </p:cTn>
                                        <p:tgtEl>
                                          <p:spTgt spid="87">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additive="repl">
                                        <p:cTn id="224" dur="68" fill="hold">
                                          <p:stCondLst>
                                            <p:cond delay="432"/>
                                          </p:stCondLst>
                                        </p:cTn>
                                        <p:tgtEl>
                                          <p:spTgt spid="87">
                                            <p:txEl>
                                              <p:pRg st="0" end="0"/>
                                            </p:txEl>
                                          </p:spTgt>
                                        </p:tgtEl>
                                        <p:attrNameLst>
                                          <p:attrName>ppt_y</p:attrName>
                                        </p:attrNameLst>
                                      </p:cBhvr>
                                      <p:tavLst>
                                        <p:tav tm="0">
                                          <p:val>
                                            <p:strVal val="#ppt_y-(0.354*#ppt_w-0.172*#ppt_h)"/>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nodeType="clickEffect" fill="hold" presetClass="entr" presetID="5" presetSubtype="10">
                                  <p:stCondLst>
                                    <p:cond delay="500"/>
                                  </p:stCondLst>
                                  <p:childTnLst>
                                    <p:set>
                                      <p:cBhvr>
                                        <p:cTn id="228" dur="2" fill="hold">
                                          <p:stCondLst>
                                            <p:cond delay="0"/>
                                          </p:stCondLst>
                                        </p:cTn>
                                        <p:tgtEl>
                                          <p:spTgt spid="88"/>
                                        </p:tgtEl>
                                        <p:attrNameLst>
                                          <p:attrName>style.visibility</p:attrName>
                                        </p:attrNameLst>
                                      </p:cBhvr>
                                      <p:to>
                                        <p:strVal val="visible"/>
                                      </p:to>
                                    </p:set>
                                    <p:animEffect filter="checkerboard(across)" transition="in">
                                      <p:cBhvr additive="repl">
                                        <p:cTn id="229" dur="10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1326</TotalTime>
  <Application>LibreOffice/24.2.6.2$Linux_X86_64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2024-08-28T02:02:17Z</dcterms:created>
  <dc:creator/>
  <dc:description/>
  <dc:language>en-IN</dc:language>
  <cp:lastModifiedBy/>
  <dcterms:modified xsi:type="dcterms:W3CDTF">2024-10-13T02:48:02Z</dcterms:modified>
  <cp:revision>114</cp:revision>
  <dc:subject/>
  <dc:title/>
</cp:coreProperties>
</file>

<file path=docProps/custom.xml><?xml version="1.0" encoding="utf-8"?>
<Properties xmlns="http://schemas.openxmlformats.org/officeDocument/2006/custom-properties" xmlns:vt="http://schemas.openxmlformats.org/officeDocument/2006/docPropsVTypes"/>
</file>