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jpeg" ContentType="image/jpeg"/>
  <Override PartName="/ppt/media/image6.png" ContentType="image/png"/>
  <Override PartName="/ppt/media/image2.png" ContentType="image/png"/>
  <Override PartName="/ppt/media/image3.png" ContentType="image/png"/>
  <Override PartName="/ppt/media/image4.png" ContentType="image/png"/>
  <Override PartName="/ppt/media/image5.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Lst>
  <p:sldIdLst>
    <p:sldId id="256" r:id="rId6"/>
    <p:sldId id="257" r:id="rId7"/>
    <p:sldId id="258" r:id="rId8"/>
    <p:sldId id="259" r:id="rId9"/>
    <p:sldId id="260" r:id="rId10"/>
    <p:sldId id="261" r:id="rId11"/>
    <p:sldId id="262" r:id="rId12"/>
    <p:sldId id="263" r:id="rId13"/>
    <p:sldId id="264" r:id="rId14"/>
    <p:sldId id="265" r:id="rId15"/>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p:spTree>
      <p:nvGrpSpPr>
        <p:cNvPr id="1" name=""/>
        <p:cNvGrpSpPr/>
        <p:nvPr/>
      </p:nvGrpSpPr>
      <p:grpSpPr>
        <a:xfrm>
          <a:off x="0" y="0"/>
          <a:ext cx="0" cy="0"/>
          <a:chOff x="0" y="0"/>
          <a:chExt cx="0" cy="0"/>
        </a:xfrm>
      </p:grpSpPr>
      <p:sp>
        <p:nvSpPr>
          <p:cNvPr id="4" name="PlaceHolder 1"/>
          <p:cNvSpPr>
            <a:spLocks noGrp="1"/>
          </p:cNvSpPr>
          <p:nvPr>
            <p:ph type="title"/>
          </p:nvPr>
        </p:nvSpPr>
        <p:spPr>
          <a:xfrm>
            <a:off x="503640" y="226080"/>
            <a:ext cx="9070200" cy="9453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6607047-6D1B-4367-9A62-C3DD572641FE}"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5D346CCF-3535-45D9-878B-1EB7AAE632F6}"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2">
    <p:spTree>
      <p:nvGrpSpPr>
        <p:cNvPr id="1" name=""/>
        <p:cNvGrpSpPr/>
        <p:nvPr/>
      </p:nvGrpSpPr>
      <p:grpSpPr>
        <a:xfrm>
          <a:off x="0" y="0"/>
          <a:ext cx="0" cy="0"/>
          <a:chOff x="0" y="0"/>
          <a:chExt cx="0" cy="0"/>
        </a:xfrm>
      </p:grpSpPr>
      <p:sp>
        <p:nvSpPr>
          <p:cNvPr id="16" name="PlaceHolder 1"/>
          <p:cNvSpPr>
            <a:spLocks noGrp="1"/>
          </p:cNvSpPr>
          <p:nvPr>
            <p:ph type="title"/>
          </p:nvPr>
        </p:nvSpPr>
        <p:spPr>
          <a:xfrm>
            <a:off x="503640" y="226080"/>
            <a:ext cx="9070200" cy="9453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6981FCED-B4BF-4D14-BE44-31FA0D324FD4}"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3">
    <p:spTree>
      <p:nvGrpSpPr>
        <p:cNvPr id="1" name=""/>
        <p:cNvGrpSpPr/>
        <p:nvPr/>
      </p:nvGrpSpPr>
      <p:grpSpPr>
        <a:xfrm>
          <a:off x="0" y="0"/>
          <a:ext cx="0" cy="0"/>
          <a:chOff x="0" y="0"/>
          <a:chExt cx="0" cy="0"/>
        </a:xfrm>
      </p:grpSpPr>
      <p:sp>
        <p:nvSpPr>
          <p:cNvPr id="24" name="PlaceHolder 1"/>
          <p:cNvSpPr>
            <a:spLocks noGrp="1"/>
          </p:cNvSpPr>
          <p:nvPr>
            <p:ph type="title"/>
          </p:nvPr>
        </p:nvSpPr>
        <p:spPr>
          <a:xfrm>
            <a:off x="503640" y="226080"/>
            <a:ext cx="9070200" cy="9453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5"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BD256205-8D79-454B-AA04-241EFF8DCB3F}" type="slidenum">
              <a:t>&lt;#&gt;</a:t>
            </a:fld>
          </a:p>
        </p:txBody>
      </p:sp>
      <p:sp>
        <p:nvSpPr>
          <p:cNvPr id="6" name="PlaceHolder 5"/>
          <p:cNvSpPr>
            <a:spLocks noGrp="1"/>
          </p:cNvSpPr>
          <p:nvPr>
            <p:ph type="dt" idx="12"/>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3640" y="226080"/>
            <a:ext cx="9070200" cy="94536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 name="PlaceHolder 2"/>
          <p:cNvSpPr>
            <a:spLocks noGrp="1"/>
          </p:cNvSpPr>
          <p:nvPr>
            <p:ph type="ftr" idx="1"/>
          </p:nvPr>
        </p:nvSpPr>
        <p:spPr>
          <a:xfrm>
            <a:off x="3447000" y="5164920"/>
            <a:ext cx="3193920" cy="38952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 </a:t>
            </a:r>
            <a:endParaRPr b="0" lang="en-IN" sz="1400" spc="-1" strike="noStrike">
              <a:solidFill>
                <a:srgbClr val="000000"/>
              </a:solidFill>
              <a:latin typeface="Times New Roman"/>
            </a:endParaRPr>
          </a:p>
        </p:txBody>
      </p:sp>
      <p:sp>
        <p:nvSpPr>
          <p:cNvPr id="2" name="PlaceHolder 3"/>
          <p:cNvSpPr>
            <a:spLocks noGrp="1"/>
          </p:cNvSpPr>
          <p:nvPr>
            <p:ph type="sldNum" idx="2"/>
          </p:nvPr>
        </p:nvSpPr>
        <p:spPr>
          <a:xfrm>
            <a:off x="7226640" y="5164920"/>
            <a:ext cx="2347200" cy="38952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4AE4B599-4710-4160-A12E-8F54018163A2}" type="slidenum">
              <a:rPr b="0" lang="en-IN" sz="1400" spc="-1" strike="noStrike">
                <a:solidFill>
                  <a:srgbClr val="000000"/>
                </a:solidFill>
                <a:latin typeface="Times New Roman"/>
              </a:rPr>
              <a:t>3</a:t>
            </a:fld>
            <a:endParaRPr b="0" lang="en-IN" sz="1400" spc="-1" strike="noStrike">
              <a:solidFill>
                <a:srgbClr val="000000"/>
              </a:solidFill>
              <a:latin typeface="Times New Roman"/>
            </a:endParaRPr>
          </a:p>
        </p:txBody>
      </p:sp>
      <p:sp>
        <p:nvSpPr>
          <p:cNvPr id="3" name="PlaceHolder 4"/>
          <p:cNvSpPr>
            <a:spLocks noGrp="1"/>
          </p:cNvSpPr>
          <p:nvPr>
            <p:ph type="dt" idx="3"/>
          </p:nvPr>
        </p:nvSpPr>
        <p:spPr>
          <a:xfrm>
            <a:off x="503640" y="5164920"/>
            <a:ext cx="2347200" cy="38952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 </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 name="PlaceHolder 1"/>
          <p:cNvSpPr>
            <a:spLocks noGrp="1"/>
          </p:cNvSpPr>
          <p:nvPr>
            <p:ph type="ftr" idx="4"/>
          </p:nvPr>
        </p:nvSpPr>
        <p:spPr>
          <a:xfrm>
            <a:off x="3447000" y="5164920"/>
            <a:ext cx="3193920" cy="38952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 name="PlaceHolder 2"/>
          <p:cNvSpPr>
            <a:spLocks noGrp="1"/>
          </p:cNvSpPr>
          <p:nvPr>
            <p:ph type="sldNum" idx="5"/>
          </p:nvPr>
        </p:nvSpPr>
        <p:spPr>
          <a:xfrm>
            <a:off x="7226640" y="5164920"/>
            <a:ext cx="2347200" cy="38952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46434ECB-8175-4037-946A-F730B643FB4A}"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7" name="PlaceHolder 3"/>
          <p:cNvSpPr>
            <a:spLocks noGrp="1"/>
          </p:cNvSpPr>
          <p:nvPr>
            <p:ph type="dt" idx="6"/>
          </p:nvPr>
        </p:nvSpPr>
        <p:spPr>
          <a:xfrm>
            <a:off x="503640" y="5164920"/>
            <a:ext cx="2347200" cy="38952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8"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9"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a:t>
            </a:r>
            <a:r>
              <a:rPr b="0" lang="en-IN" sz="3200" spc="-1" strike="noStrike">
                <a:solidFill>
                  <a:srgbClr val="000000"/>
                </a:solidFill>
                <a:latin typeface="Arial"/>
              </a:rPr>
              <a:t>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a:t>
            </a:r>
            <a:r>
              <a:rPr b="0" lang="en-IN" sz="2800" spc="-1" strike="noStrike">
                <a:solidFill>
                  <a:srgbClr val="000000"/>
                </a:solidFill>
                <a:latin typeface="Arial"/>
              </a:rPr>
              <a:t>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a:t>
            </a:r>
            <a:r>
              <a:rPr b="0" lang="en-IN" sz="2000" spc="-1" strike="noStrike">
                <a:solidFill>
                  <a:srgbClr val="000000"/>
                </a:solidFill>
                <a:latin typeface="Arial"/>
              </a:rPr>
              <a:t>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a:t>
            </a:r>
            <a:r>
              <a:rPr b="0" lang="en-IN" sz="2000" spc="-1" strike="noStrike">
                <a:solidFill>
                  <a:srgbClr val="000000"/>
                </a:solidFill>
                <a:latin typeface="Arial"/>
              </a:rPr>
              <a:t>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a:t>
            </a:r>
            <a:r>
              <a:rPr b="0" lang="en-IN" sz="2000" spc="-1" strike="noStrike">
                <a:solidFill>
                  <a:srgbClr val="000000"/>
                </a:solidFill>
                <a:latin typeface="Arial"/>
              </a:rPr>
              <a:t>Outline </a:t>
            </a:r>
            <a:r>
              <a:rPr b="0" lang="en-IN" sz="2000" spc="-1" strike="noStrike">
                <a:solidFill>
                  <a:srgbClr val="000000"/>
                </a:solidFill>
                <a:latin typeface="Arial"/>
              </a:rPr>
              <a:t>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 name="PlaceHolder 1"/>
          <p:cNvSpPr>
            <a:spLocks noGrp="1"/>
          </p:cNvSpPr>
          <p:nvPr>
            <p:ph type="title"/>
          </p:nvPr>
        </p:nvSpPr>
        <p:spPr>
          <a:xfrm>
            <a:off x="503640" y="226080"/>
            <a:ext cx="9070200" cy="94536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1" name="PlaceHolder 2"/>
          <p:cNvSpPr>
            <a:spLocks noGrp="1"/>
          </p:cNvSpPr>
          <p:nvPr>
            <p:ph type="body"/>
          </p:nvPr>
        </p:nvSpPr>
        <p:spPr>
          <a:xfrm>
            <a:off x="50400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2" name="PlaceHolder 3"/>
          <p:cNvSpPr>
            <a:spLocks noGrp="1"/>
          </p:cNvSpPr>
          <p:nvPr>
            <p:ph type="body"/>
          </p:nvPr>
        </p:nvSpPr>
        <p:spPr>
          <a:xfrm>
            <a:off x="515268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3" name="PlaceHolder 4"/>
          <p:cNvSpPr>
            <a:spLocks noGrp="1"/>
          </p:cNvSpPr>
          <p:nvPr>
            <p:ph type="ftr" idx="7"/>
          </p:nvPr>
        </p:nvSpPr>
        <p:spPr>
          <a:xfrm>
            <a:off x="3447000" y="5164920"/>
            <a:ext cx="3193920" cy="38952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4" name="PlaceHolder 5"/>
          <p:cNvSpPr>
            <a:spLocks noGrp="1"/>
          </p:cNvSpPr>
          <p:nvPr>
            <p:ph type="sldNum" idx="8"/>
          </p:nvPr>
        </p:nvSpPr>
        <p:spPr>
          <a:xfrm>
            <a:off x="7226640" y="5164920"/>
            <a:ext cx="2347200" cy="38952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9035D5E4-4FB4-4749-8BB7-3EF27BDC3D25}"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15" name="PlaceHolder 6"/>
          <p:cNvSpPr>
            <a:spLocks noGrp="1"/>
          </p:cNvSpPr>
          <p:nvPr>
            <p:ph type="dt" idx="9"/>
          </p:nvPr>
        </p:nvSpPr>
        <p:spPr>
          <a:xfrm>
            <a:off x="503640" y="5164920"/>
            <a:ext cx="2347200" cy="38952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 name="PlaceHolder 1"/>
          <p:cNvSpPr>
            <a:spLocks noGrp="1"/>
          </p:cNvSpPr>
          <p:nvPr>
            <p:ph type="title"/>
          </p:nvPr>
        </p:nvSpPr>
        <p:spPr>
          <a:xfrm>
            <a:off x="503640" y="226080"/>
            <a:ext cx="9070200" cy="94536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0" name="PlaceHolder 2"/>
          <p:cNvSpPr>
            <a:spLocks noGrp="1"/>
          </p:cNvSpPr>
          <p:nvPr>
            <p:ph type="ftr" idx="10"/>
          </p:nvPr>
        </p:nvSpPr>
        <p:spPr>
          <a:xfrm>
            <a:off x="3447000" y="5164920"/>
            <a:ext cx="3193920" cy="38952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1" name="PlaceHolder 3"/>
          <p:cNvSpPr>
            <a:spLocks noGrp="1"/>
          </p:cNvSpPr>
          <p:nvPr>
            <p:ph type="sldNum" idx="11"/>
          </p:nvPr>
        </p:nvSpPr>
        <p:spPr>
          <a:xfrm>
            <a:off x="7226640" y="5164920"/>
            <a:ext cx="2347200" cy="38952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B83EC7F9-5977-4707-BA91-E6EB324A52BD}"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22" name="PlaceHolder 4"/>
          <p:cNvSpPr>
            <a:spLocks noGrp="1"/>
          </p:cNvSpPr>
          <p:nvPr>
            <p:ph type="dt" idx="12"/>
          </p:nvPr>
        </p:nvSpPr>
        <p:spPr>
          <a:xfrm>
            <a:off x="503640" y="5164920"/>
            <a:ext cx="2347200" cy="38952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23"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0" y="1738440"/>
            <a:ext cx="10078920" cy="124632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rgbClr val="ffffff"/>
                </a:solidFill>
                <a:latin typeface="roboto"/>
              </a:rPr>
              <a:t>Customer Segmentation Analysis for Insurance Portfolio Optimization</a:t>
            </a:r>
            <a:endParaRPr b="0" lang="en-IN" sz="3600" spc="-1" strike="noStrike">
              <a:solidFill>
                <a:srgbClr val="ffffff"/>
              </a:solidFill>
              <a:latin typeface="Arial"/>
            </a:endParaRPr>
          </a:p>
        </p:txBody>
      </p:sp>
      <p:sp>
        <p:nvSpPr>
          <p:cNvPr id="27" name="PlaceHolder 2"/>
          <p:cNvSpPr>
            <a:spLocks noGrp="1"/>
          </p:cNvSpPr>
          <p:nvPr>
            <p:ph type="subTitle"/>
          </p:nvPr>
        </p:nvSpPr>
        <p:spPr>
          <a:xfrm>
            <a:off x="0" y="2879640"/>
            <a:ext cx="10078920" cy="1258920"/>
          </a:xfrm>
          <a:prstGeom prst="rect">
            <a:avLst/>
          </a:prstGeom>
          <a:noFill/>
          <a:ln w="0">
            <a:noFill/>
          </a:ln>
        </p:spPr>
        <p:txBody>
          <a:bodyPr lIns="0" rIns="0" tIns="0" bIns="0" anchor="ctr">
            <a:noAutofit/>
          </a:bodyPr>
          <a:p>
            <a:pPr indent="0" algn="ctr">
              <a:lnSpc>
                <a:spcPct val="100000"/>
              </a:lnSpc>
              <a:buNone/>
              <a:tabLst>
                <a:tab algn="l" pos="0"/>
              </a:tabLst>
            </a:pPr>
            <a:r>
              <a:rPr b="0" lang="en-IN" sz="2800" spc="-1" strike="noStrike">
                <a:solidFill>
                  <a:srgbClr val="ffffff"/>
                </a:solidFill>
                <a:latin typeface="Arial"/>
              </a:rPr>
              <a:t>Data-Driven Insights and Recommendations</a:t>
            </a:r>
            <a:endParaRPr b="0" lang="en-IN" sz="2800" spc="-1" strike="noStrike">
              <a:solidFill>
                <a:srgbClr val="ffffff"/>
              </a:solidFill>
              <a:latin typeface="Arial"/>
            </a:endParaRPr>
          </a:p>
        </p:txBody>
      </p:sp>
      <p:sp>
        <p:nvSpPr>
          <p:cNvPr id="28" name=""/>
          <p:cNvSpPr/>
          <p:nvPr/>
        </p:nvSpPr>
        <p:spPr>
          <a:xfrm>
            <a:off x="1979280" y="3060000"/>
            <a:ext cx="5938920" cy="360"/>
          </a:xfrm>
          <a:custGeom>
            <a:avLst/>
            <a:gdLst>
              <a:gd name="textAreaLeft" fmla="*/ 0 w 5938920"/>
              <a:gd name="textAreaRight" fmla="*/ 5940000 w 5938920"/>
              <a:gd name="textAreaTop" fmla="*/ 0 h 360"/>
              <a:gd name="textAreaBottom" fmla="*/ 2880 h 360"/>
            </a:gdLst>
            <a:ahLst/>
            <a:rect l="textAreaLeft" t="textAreaTop" r="textAreaRight" b="textAreaBottom"/>
            <a:pathLst>
              <a:path fill="none" w="16500" h="0">
                <a:moveTo>
                  <a:pt x="0" y="0"/>
                </a:moveTo>
                <a:cubicBezTo>
                  <a:pt x="5500" y="0"/>
                  <a:pt x="11000" y="0"/>
                  <a:pt x="16500" y="0"/>
                </a:cubicBezTo>
              </a:path>
            </a:pathLst>
          </a:custGeom>
          <a:noFill/>
          <a:ln w="36000">
            <a:solidFill>
              <a:srgbClr val="3465a4"/>
            </a:solidFill>
            <a:round/>
            <a:headEnd len="med" type="triangle" w="med"/>
            <a:tailEnd len="med" type="triangle" w="med"/>
          </a:ln>
        </p:spPr>
        <p:style>
          <a:lnRef idx="0"/>
          <a:fillRef idx="0"/>
          <a:effectRef idx="0"/>
          <a:fontRef idx="minor"/>
        </p:style>
        <p:txBody>
          <a:bodyPr lIns="108000" rIns="108000" tIns="-63000" bIns="-63000" anchor="ctr">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94" name="PlaceHolder 1"/>
          <p:cNvSpPr>
            <a:spLocks noGrp="1"/>
          </p:cNvSpPr>
          <p:nvPr>
            <p:ph type="title"/>
          </p:nvPr>
        </p:nvSpPr>
        <p:spPr>
          <a:xfrm>
            <a:off x="503640" y="46080"/>
            <a:ext cx="9070200" cy="94536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rgbClr val="ffffff"/>
                </a:solidFill>
                <a:latin typeface="Roboto Condensed"/>
              </a:rPr>
              <a:t>Conclusion</a:t>
            </a:r>
            <a:endParaRPr b="0" lang="en-IN" sz="3600" spc="-1" strike="noStrike">
              <a:solidFill>
                <a:srgbClr val="ffffff"/>
              </a:solidFill>
              <a:latin typeface="Arial"/>
            </a:endParaRPr>
          </a:p>
        </p:txBody>
      </p:sp>
      <p:sp>
        <p:nvSpPr>
          <p:cNvPr id="95" name=""/>
          <p:cNvSpPr/>
          <p:nvPr/>
        </p:nvSpPr>
        <p:spPr>
          <a:xfrm>
            <a:off x="-3960" y="1127160"/>
            <a:ext cx="5222880" cy="491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100" spc="-1" strike="noStrike">
                <a:solidFill>
                  <a:srgbClr val="ffffff"/>
                </a:solidFill>
                <a:latin typeface="RobotoMono Nerd Font Propo SmBd"/>
                <a:ea typeface="DejaVu Sans"/>
              </a:rPr>
              <a:t>Summary of Findings: </a:t>
            </a:r>
            <a:endParaRPr b="0" lang="en-IN" sz="2100" spc="-1" strike="noStrike">
              <a:solidFill>
                <a:srgbClr val="ffffff"/>
              </a:solidFill>
              <a:latin typeface="Arial"/>
            </a:endParaRPr>
          </a:p>
        </p:txBody>
      </p:sp>
      <p:sp>
        <p:nvSpPr>
          <p:cNvPr id="96" name=""/>
          <p:cNvSpPr/>
          <p:nvPr/>
        </p:nvSpPr>
        <p:spPr>
          <a:xfrm>
            <a:off x="72000" y="1677600"/>
            <a:ext cx="9898920" cy="84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Through the application of clustering algorithms, we have successfully segmented policyholders into two distinct groups with differing risk profiles and insurance needs. The insights derived from this analysis form the foundation for targeted marketing, personalized product offerings, and improved customer engagement strategies.</a:t>
            </a:r>
            <a:endParaRPr b="0" lang="en-IN" sz="1500" spc="-1" strike="noStrike">
              <a:solidFill>
                <a:srgbClr val="ffffff"/>
              </a:solidFill>
              <a:latin typeface="Arial"/>
            </a:endParaRPr>
          </a:p>
        </p:txBody>
      </p:sp>
      <p:sp>
        <p:nvSpPr>
          <p:cNvPr id="97" name=""/>
          <p:cNvSpPr/>
          <p:nvPr/>
        </p:nvSpPr>
        <p:spPr>
          <a:xfrm>
            <a:off x="0" y="2594880"/>
            <a:ext cx="5038920" cy="568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100" spc="-1" strike="noStrike">
                <a:solidFill>
                  <a:srgbClr val="ffffff"/>
                </a:solidFill>
                <a:latin typeface="RobotoMono Nerd Font Propo SmBd"/>
                <a:ea typeface="DejaVu Sans"/>
              </a:rPr>
              <a:t>Business</a:t>
            </a:r>
            <a:r>
              <a:rPr b="0" lang="en-IN" sz="2100" spc="-1" strike="noStrike">
                <a:solidFill>
                  <a:srgbClr val="ffffff"/>
                </a:solidFill>
                <a:latin typeface="Arial"/>
                <a:ea typeface="DejaVu Sans"/>
              </a:rPr>
              <a:t> </a:t>
            </a:r>
            <a:r>
              <a:rPr b="0" lang="en-IN" sz="2100" spc="-1" strike="noStrike">
                <a:solidFill>
                  <a:srgbClr val="ffffff"/>
                </a:solidFill>
                <a:latin typeface="RobotoMono Nerd Font Propo SmBd"/>
                <a:ea typeface="DejaVu Sans"/>
              </a:rPr>
              <a:t>Impact</a:t>
            </a:r>
            <a:r>
              <a:rPr b="0" lang="en-IN" sz="2100" spc="-1" strike="noStrike">
                <a:solidFill>
                  <a:srgbClr val="ffffff"/>
                </a:solidFill>
                <a:latin typeface="Arial"/>
                <a:ea typeface="DejaVu Sans"/>
              </a:rPr>
              <a:t>: </a:t>
            </a:r>
            <a:endParaRPr b="0" lang="en-IN" sz="2100" spc="-1" strike="noStrike">
              <a:solidFill>
                <a:srgbClr val="ffffff"/>
              </a:solidFill>
              <a:latin typeface="Arial"/>
            </a:endParaRPr>
          </a:p>
        </p:txBody>
      </p:sp>
      <p:sp>
        <p:nvSpPr>
          <p:cNvPr id="98" name=""/>
          <p:cNvSpPr/>
          <p:nvPr/>
        </p:nvSpPr>
        <p:spPr>
          <a:xfrm>
            <a:off x="0" y="4483080"/>
            <a:ext cx="10036800" cy="1005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As we move forward, we will continuously refine these customer segments by incorporating real-time data, exploring additional clustering algorithms, and expanding the analysis to new variables such as transaction histories and advanced behavioral metrics. Monitoring key performance indicators (KPIs) will allow us to adjust our strategies dynamically and maximize business impact.</a:t>
            </a:r>
            <a:endParaRPr b="0" lang="en-IN" sz="1500" spc="-1" strike="noStrike">
              <a:solidFill>
                <a:srgbClr val="ffffff"/>
              </a:solidFill>
              <a:latin typeface="Arial"/>
            </a:endParaRPr>
          </a:p>
        </p:txBody>
      </p:sp>
      <p:sp>
        <p:nvSpPr>
          <p:cNvPr id="99" name=""/>
          <p:cNvSpPr/>
          <p:nvPr/>
        </p:nvSpPr>
        <p:spPr>
          <a:xfrm>
            <a:off x="60480" y="3081600"/>
            <a:ext cx="10198440" cy="84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Implementing the strategies outlined in this presentation is expected to improve customer retention by tailoring product offerings to specific segments, optimize sales through cross-selling initiatives, and reduce risk by aligning coverage with customer behavior and preferences.</a:t>
            </a:r>
            <a:endParaRPr b="0" lang="en-IN" sz="1500" spc="-1" strike="noStrike">
              <a:solidFill>
                <a:srgbClr val="ffffff"/>
              </a:solidFill>
              <a:latin typeface="Arial"/>
            </a:endParaRPr>
          </a:p>
        </p:txBody>
      </p:sp>
      <p:sp>
        <p:nvSpPr>
          <p:cNvPr id="100" name=""/>
          <p:cNvSpPr/>
          <p:nvPr/>
        </p:nvSpPr>
        <p:spPr>
          <a:xfrm>
            <a:off x="0" y="3996000"/>
            <a:ext cx="3778920" cy="491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100" spc="-1" strike="noStrike">
                <a:solidFill>
                  <a:srgbClr val="ffffff"/>
                </a:solidFill>
                <a:latin typeface="RobotoMono Nerd Font Propo SmBd"/>
                <a:ea typeface="DejaVu Sans"/>
              </a:rPr>
              <a:t>Next Steps: </a:t>
            </a:r>
            <a:endParaRPr b="0" lang="en-IN" sz="21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0" y="756000"/>
            <a:ext cx="10078920" cy="71892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rgbClr val="ffffff"/>
                </a:solidFill>
                <a:latin typeface="Arial"/>
              </a:rPr>
              <a:t>Project Objectives</a:t>
            </a:r>
            <a:endParaRPr b="0" lang="en-IN" sz="3600" spc="-1" strike="noStrike">
              <a:solidFill>
                <a:srgbClr val="ffffff"/>
              </a:solidFill>
              <a:latin typeface="Arial"/>
            </a:endParaRPr>
          </a:p>
        </p:txBody>
      </p:sp>
      <p:sp>
        <p:nvSpPr>
          <p:cNvPr id="30" name="PlaceHolder 2"/>
          <p:cNvSpPr>
            <a:spLocks noGrp="1"/>
          </p:cNvSpPr>
          <p:nvPr>
            <p:ph/>
          </p:nvPr>
        </p:nvSpPr>
        <p:spPr>
          <a:xfrm>
            <a:off x="1979280" y="2195640"/>
            <a:ext cx="5938920" cy="2092320"/>
          </a:xfrm>
          <a:prstGeom prst="rect">
            <a:avLst/>
          </a:prstGeom>
          <a:noFill/>
          <a:ln w="0">
            <a:noFill/>
          </a:ln>
        </p:spPr>
        <p:txBody>
          <a:bodyPr lIns="0" rIns="0" tIns="0" bIns="0" anchor="t">
            <a:normAutofit fontScale="71666"/>
          </a:bodyPr>
          <a:p>
            <a:pPr marL="216000" indent="-216000" algn="just">
              <a:lnSpc>
                <a:spcPct val="200000"/>
              </a:lnSpc>
              <a:buClr>
                <a:srgbClr val="f5ddd9"/>
              </a:buClr>
              <a:buSzPct val="110000"/>
              <a:buFont typeface="Source Code Pro"/>
              <a:buChar char="♦"/>
            </a:pPr>
            <a:r>
              <a:rPr b="0" lang="en-IN" sz="1800" spc="-1" strike="noStrike">
                <a:solidFill>
                  <a:srgbClr val="ffffff"/>
                </a:solidFill>
                <a:latin typeface="Arial"/>
              </a:rPr>
              <a:t>Apply clustering algorithms to group policyholders</a:t>
            </a:r>
            <a:endParaRPr b="0" lang="en-IN" sz="1800" spc="-1" strike="noStrike">
              <a:solidFill>
                <a:srgbClr val="ffffff"/>
              </a:solidFill>
              <a:latin typeface="Arial"/>
            </a:endParaRPr>
          </a:p>
          <a:p>
            <a:pPr marL="216000" indent="-216000" algn="just">
              <a:lnSpc>
                <a:spcPct val="200000"/>
              </a:lnSpc>
              <a:buClr>
                <a:srgbClr val="f5ddd9"/>
              </a:buClr>
              <a:buSzPct val="110000"/>
              <a:buFont typeface="Source Code Pro"/>
              <a:buChar char="♦"/>
            </a:pPr>
            <a:r>
              <a:rPr b="0" lang="en-IN" sz="1800" spc="-1" strike="noStrike">
                <a:solidFill>
                  <a:srgbClr val="ffffff"/>
                </a:solidFill>
                <a:latin typeface="Arial"/>
              </a:rPr>
              <a:t>Identify customer segments with common insurance needs</a:t>
            </a:r>
            <a:endParaRPr b="0" lang="en-IN" sz="1800" spc="-1" strike="noStrike">
              <a:solidFill>
                <a:srgbClr val="ffffff"/>
              </a:solidFill>
              <a:latin typeface="Arial"/>
            </a:endParaRPr>
          </a:p>
          <a:p>
            <a:pPr marL="216000" indent="-216000" algn="just">
              <a:lnSpc>
                <a:spcPct val="200000"/>
              </a:lnSpc>
              <a:buClr>
                <a:srgbClr val="f5ddd9"/>
              </a:buClr>
              <a:buSzPct val="110000"/>
              <a:buFont typeface="Source Code Pro"/>
              <a:buChar char="♦"/>
            </a:pPr>
            <a:r>
              <a:rPr b="0" lang="en-IN" sz="1800" spc="-1" strike="noStrike">
                <a:solidFill>
                  <a:srgbClr val="ffffff"/>
                </a:solidFill>
                <a:latin typeface="Arial"/>
              </a:rPr>
              <a:t>Tailor marketing strategies and product offerings</a:t>
            </a:r>
            <a:endParaRPr b="0" lang="en-IN" sz="1800" spc="-1" strike="noStrike">
              <a:solidFill>
                <a:srgbClr val="ffffff"/>
              </a:solidFill>
              <a:latin typeface="Arial"/>
            </a:endParaRPr>
          </a:p>
          <a:p>
            <a:pPr marL="216000" indent="-216000" algn="just">
              <a:lnSpc>
                <a:spcPct val="200000"/>
              </a:lnSpc>
              <a:buClr>
                <a:srgbClr val="f5ddd9"/>
              </a:buClr>
              <a:buSzPct val="110000"/>
              <a:buFont typeface="Source Code Pro"/>
              <a:buChar char="♦"/>
            </a:pPr>
            <a:r>
              <a:rPr b="0" lang="en-IN" sz="1800" spc="-1" strike="noStrike">
                <a:solidFill>
                  <a:srgbClr val="ffffff"/>
                </a:solidFill>
                <a:latin typeface="Arial"/>
              </a:rPr>
              <a:t>Enhance customer engagement</a:t>
            </a:r>
            <a:endParaRPr b="0" lang="en-IN" sz="1800" spc="-1" strike="noStrike">
              <a:solidFill>
                <a:srgbClr val="ffffff"/>
              </a:solidFill>
              <a:latin typeface="Arial"/>
            </a:endParaRPr>
          </a:p>
          <a:p>
            <a:pPr marL="216000" indent="-216000" algn="just">
              <a:lnSpc>
                <a:spcPct val="200000"/>
              </a:lnSpc>
              <a:buClr>
                <a:srgbClr val="f5ddd9"/>
              </a:buClr>
              <a:buSzPct val="110000"/>
              <a:buFont typeface="Source Code Pro"/>
              <a:buChar char="♦"/>
            </a:pPr>
            <a:r>
              <a:rPr b="0" lang="en-IN" sz="1800" spc="-1" strike="noStrike">
                <a:solidFill>
                  <a:srgbClr val="ffffff"/>
                </a:solidFill>
                <a:latin typeface="Arial"/>
              </a:rPr>
              <a:t>Increase cross-selling opportunities</a:t>
            </a:r>
            <a:endParaRPr b="0" lang="en-IN" sz="1800" spc="-1" strike="noStrike">
              <a:solidFill>
                <a:srgbClr val="ffffff"/>
              </a:solidFill>
              <a:latin typeface="Arial"/>
            </a:endParaRPr>
          </a:p>
        </p:txBody>
      </p:sp>
      <p:sp>
        <p:nvSpPr>
          <p:cNvPr id="31" name=""/>
          <p:cNvSpPr/>
          <p:nvPr/>
        </p:nvSpPr>
        <p:spPr>
          <a:xfrm>
            <a:off x="3671640" y="1584000"/>
            <a:ext cx="2518920" cy="360"/>
          </a:xfrm>
          <a:custGeom>
            <a:avLst/>
            <a:gdLst>
              <a:gd name="textAreaLeft" fmla="*/ 0 w 2518920"/>
              <a:gd name="textAreaRight" fmla="*/ 2520000 w 2518920"/>
              <a:gd name="textAreaTop" fmla="*/ 0 h 360"/>
              <a:gd name="textAreaBottom" fmla="*/ 2880 h 360"/>
            </a:gdLst>
            <a:ahLst/>
            <a:rect l="textAreaLeft" t="textAreaTop" r="textAreaRight" b="textAreaBottom"/>
            <a:pathLst>
              <a:path fill="none" w="7000" h="0">
                <a:moveTo>
                  <a:pt x="0" y="0"/>
                </a:moveTo>
                <a:cubicBezTo>
                  <a:pt x="2333" y="0"/>
                  <a:pt x="4667" y="0"/>
                  <a:pt x="7000" y="0"/>
                </a:cubicBezTo>
              </a:path>
            </a:pathLst>
          </a:custGeom>
          <a:noFill/>
          <a:ln w="36000">
            <a:solidFill>
              <a:srgbClr val="3465a4"/>
            </a:solidFill>
            <a:round/>
            <a:headEnd len="med" type="triangle" w="med"/>
            <a:tailEnd len="med" type="triangle" w="med"/>
          </a:ln>
        </p:spPr>
        <p:style>
          <a:lnRef idx="0"/>
          <a:fillRef idx="0"/>
          <a:effectRef idx="0"/>
          <a:fontRef idx="minor"/>
        </p:style>
        <p:txBody>
          <a:bodyPr lIns="108000" rIns="108000" tIns="-63000" bIns="-63000" anchor="ctr">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0" y="0"/>
            <a:ext cx="10078920" cy="71892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rgbClr val="ffffff"/>
                </a:solidFill>
                <a:latin typeface="Arial"/>
                <a:ea typeface="Noto Sans CJK SC"/>
              </a:rPr>
              <a:t>Project Methodology</a:t>
            </a:r>
            <a:endParaRPr b="0" lang="en-IN" sz="3600" spc="-1" strike="noStrike">
              <a:solidFill>
                <a:srgbClr val="ffffff"/>
              </a:solidFill>
              <a:latin typeface="Arial"/>
            </a:endParaRPr>
          </a:p>
        </p:txBody>
      </p:sp>
      <p:sp>
        <p:nvSpPr>
          <p:cNvPr id="33" name=""/>
          <p:cNvSpPr/>
          <p:nvPr/>
        </p:nvSpPr>
        <p:spPr>
          <a:xfrm>
            <a:off x="3419280" y="828000"/>
            <a:ext cx="3058920" cy="360"/>
          </a:xfrm>
          <a:custGeom>
            <a:avLst/>
            <a:gdLst>
              <a:gd name="textAreaLeft" fmla="*/ 0 w 3058920"/>
              <a:gd name="textAreaRight" fmla="*/ 3060000 w 3058920"/>
              <a:gd name="textAreaTop" fmla="*/ 0 h 360"/>
              <a:gd name="textAreaBottom" fmla="*/ 2880 h 360"/>
            </a:gdLst>
            <a:ahLst/>
            <a:rect l="textAreaLeft" t="textAreaTop" r="textAreaRight" b="textAreaBottom"/>
            <a:pathLst>
              <a:path fill="none" w="8500" h="0">
                <a:moveTo>
                  <a:pt x="0" y="0"/>
                </a:moveTo>
                <a:cubicBezTo>
                  <a:pt x="2833" y="0"/>
                  <a:pt x="5667" y="0"/>
                  <a:pt x="8500" y="0"/>
                </a:cubicBezTo>
              </a:path>
            </a:pathLst>
          </a:custGeom>
          <a:noFill/>
          <a:ln w="36000">
            <a:solidFill>
              <a:srgbClr val="3465a4"/>
            </a:solidFill>
            <a:round/>
            <a:headEnd len="med" type="triangle" w="med"/>
            <a:tailEnd len="med" type="triangle" w="med"/>
          </a:ln>
        </p:spPr>
        <p:style>
          <a:lnRef idx="0"/>
          <a:fillRef idx="0"/>
          <a:effectRef idx="0"/>
          <a:fontRef idx="minor"/>
        </p:style>
        <p:txBody>
          <a:bodyPr lIns="108000" rIns="108000" tIns="-63000" bIns="-63000" anchor="ctr">
            <a:noAutofit/>
          </a:bodyPr>
          <a:p>
            <a:pPr>
              <a:lnSpc>
                <a:spcPct val="100000"/>
              </a:lnSpc>
            </a:pPr>
            <a:endParaRPr b="0" lang="en-IN" sz="1800" spc="-1" strike="noStrike">
              <a:solidFill>
                <a:srgbClr val="000000"/>
              </a:solidFill>
              <a:latin typeface="Arial"/>
              <a:ea typeface="DejaVu Sans"/>
            </a:endParaRPr>
          </a:p>
        </p:txBody>
      </p:sp>
      <p:sp>
        <p:nvSpPr>
          <p:cNvPr id="34" name=""/>
          <p:cNvSpPr/>
          <p:nvPr/>
        </p:nvSpPr>
        <p:spPr>
          <a:xfrm>
            <a:off x="1511640" y="1187640"/>
            <a:ext cx="2538360" cy="407880"/>
          </a:xfrm>
          <a:prstGeom prst="rect">
            <a:avLst/>
          </a:prstGeom>
          <a:solidFill>
            <a:srgbClr val="689ad0"/>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500" spc="-1" strike="noStrike">
                <a:solidFill>
                  <a:srgbClr val="000000"/>
                </a:solidFill>
                <a:latin typeface="Arial"/>
                <a:ea typeface="DejaVu Sans"/>
              </a:rPr>
              <a:t>Data Collection</a:t>
            </a:r>
            <a:endParaRPr b="0" lang="en-IN" sz="1500" spc="-1" strike="noStrike">
              <a:solidFill>
                <a:srgbClr val="ffffff"/>
              </a:solidFill>
              <a:latin typeface="Arial"/>
            </a:endParaRPr>
          </a:p>
        </p:txBody>
      </p:sp>
      <p:sp>
        <p:nvSpPr>
          <p:cNvPr id="35" name=""/>
          <p:cNvSpPr/>
          <p:nvPr/>
        </p:nvSpPr>
        <p:spPr>
          <a:xfrm>
            <a:off x="1511640" y="1634400"/>
            <a:ext cx="2538360" cy="1424520"/>
          </a:xfrm>
          <a:prstGeom prst="rect">
            <a:avLst/>
          </a:prstGeom>
          <a:solidFill>
            <a:srgbClr val="93aecb"/>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300" spc="-1" strike="noStrike">
                <a:solidFill>
                  <a:srgbClr val="000000"/>
                </a:solidFill>
                <a:latin typeface="Arial"/>
                <a:ea typeface="DejaVu Sans"/>
              </a:rPr>
              <a:t>Data Collected from website</a:t>
            </a:r>
            <a:endParaRPr b="0" lang="en-IN" sz="1300" spc="-1" strike="noStrike">
              <a:solidFill>
                <a:srgbClr val="000000"/>
              </a:solidFill>
              <a:latin typeface="Arial"/>
            </a:endParaRPr>
          </a:p>
        </p:txBody>
      </p:sp>
      <p:sp>
        <p:nvSpPr>
          <p:cNvPr id="36" name=""/>
          <p:cNvSpPr/>
          <p:nvPr/>
        </p:nvSpPr>
        <p:spPr>
          <a:xfrm>
            <a:off x="5859000" y="1187640"/>
            <a:ext cx="2538360" cy="407880"/>
          </a:xfrm>
          <a:prstGeom prst="rect">
            <a:avLst/>
          </a:prstGeom>
          <a:solidFill>
            <a:srgbClr val="689ad0"/>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500" spc="-1" strike="noStrike">
                <a:solidFill>
                  <a:srgbClr val="000000"/>
                </a:solidFill>
                <a:latin typeface="Arial"/>
                <a:ea typeface="DejaVu Sans"/>
              </a:rPr>
              <a:t>Data Preprocessing</a:t>
            </a:r>
            <a:endParaRPr b="0" lang="en-IN" sz="1500" spc="-1" strike="noStrike">
              <a:solidFill>
                <a:srgbClr val="ffffff"/>
              </a:solidFill>
              <a:latin typeface="Arial"/>
            </a:endParaRPr>
          </a:p>
        </p:txBody>
      </p:sp>
      <p:sp>
        <p:nvSpPr>
          <p:cNvPr id="37" name=""/>
          <p:cNvSpPr/>
          <p:nvPr/>
        </p:nvSpPr>
        <p:spPr>
          <a:xfrm>
            <a:off x="5859000" y="1634400"/>
            <a:ext cx="2538360" cy="1424520"/>
          </a:xfrm>
          <a:prstGeom prst="rect">
            <a:avLst/>
          </a:prstGeom>
          <a:solidFill>
            <a:srgbClr val="93aecb"/>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DejaVu Sans"/>
              </a:rPr>
              <a:t>Cleaning</a:t>
            </a:r>
            <a:endParaRPr b="0" lang="en-IN" sz="1300" spc="-1" strike="noStrike">
              <a:solidFill>
                <a:srgbClr val="000000"/>
              </a:solidFill>
              <a:latin typeface="Arial"/>
            </a:endParaRPr>
          </a:p>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DejaVu Sans"/>
              </a:rPr>
              <a:t>Engineering</a:t>
            </a:r>
            <a:endParaRPr b="0" lang="en-IN" sz="1300" spc="-1" strike="noStrike">
              <a:solidFill>
                <a:srgbClr val="000000"/>
              </a:solidFill>
              <a:latin typeface="Arial"/>
            </a:endParaRPr>
          </a:p>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DejaVu Sans"/>
              </a:rPr>
              <a:t>Normalizing</a:t>
            </a:r>
            <a:endParaRPr b="0" lang="en-IN" sz="1300" spc="-1" strike="noStrike">
              <a:solidFill>
                <a:srgbClr val="000000"/>
              </a:solidFill>
              <a:latin typeface="Arial"/>
            </a:endParaRPr>
          </a:p>
        </p:txBody>
      </p:sp>
      <p:sp>
        <p:nvSpPr>
          <p:cNvPr id="38" name=""/>
          <p:cNvSpPr/>
          <p:nvPr/>
        </p:nvSpPr>
        <p:spPr>
          <a:xfrm>
            <a:off x="1512720" y="3607560"/>
            <a:ext cx="2538360" cy="407880"/>
          </a:xfrm>
          <a:prstGeom prst="rect">
            <a:avLst/>
          </a:prstGeom>
          <a:solidFill>
            <a:srgbClr val="689ad0"/>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500" spc="-1" strike="noStrike">
                <a:solidFill>
                  <a:srgbClr val="000000"/>
                </a:solidFill>
                <a:latin typeface="Arial"/>
                <a:ea typeface="DejaVu Sans"/>
              </a:rPr>
              <a:t>Clustering Algo</a:t>
            </a:r>
            <a:endParaRPr b="0" lang="en-IN" sz="1500" spc="-1" strike="noStrike">
              <a:solidFill>
                <a:srgbClr val="ffffff"/>
              </a:solidFill>
              <a:latin typeface="Arial"/>
            </a:endParaRPr>
          </a:p>
        </p:txBody>
      </p:sp>
      <p:sp>
        <p:nvSpPr>
          <p:cNvPr id="39" name=""/>
          <p:cNvSpPr/>
          <p:nvPr/>
        </p:nvSpPr>
        <p:spPr>
          <a:xfrm>
            <a:off x="1512720" y="4053960"/>
            <a:ext cx="2538360" cy="1424160"/>
          </a:xfrm>
          <a:prstGeom prst="rect">
            <a:avLst/>
          </a:prstGeom>
          <a:solidFill>
            <a:srgbClr val="93aecb"/>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Noto Sans CJK SC"/>
              </a:rPr>
              <a:t>K Means</a:t>
            </a:r>
            <a:endParaRPr b="0" lang="en-IN" sz="1300" spc="-1" strike="noStrike">
              <a:solidFill>
                <a:srgbClr val="000000"/>
              </a:solidFill>
              <a:latin typeface="Arial"/>
            </a:endParaRPr>
          </a:p>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Noto Sans CJK SC"/>
              </a:rPr>
              <a:t>Feature Selection</a:t>
            </a:r>
            <a:endParaRPr b="0" lang="en-IN" sz="1300" spc="-1" strike="noStrike">
              <a:solidFill>
                <a:srgbClr val="000000"/>
              </a:solidFill>
              <a:latin typeface="Arial"/>
            </a:endParaRPr>
          </a:p>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Noto Sans CJK SC"/>
              </a:rPr>
              <a:t>Model Training</a:t>
            </a:r>
            <a:endParaRPr b="0" lang="en-IN" sz="1300" spc="-1" strike="noStrike">
              <a:solidFill>
                <a:srgbClr val="000000"/>
              </a:solidFill>
              <a:latin typeface="Arial"/>
            </a:endParaRPr>
          </a:p>
        </p:txBody>
      </p:sp>
      <p:sp>
        <p:nvSpPr>
          <p:cNvPr id="40" name=""/>
          <p:cNvSpPr/>
          <p:nvPr/>
        </p:nvSpPr>
        <p:spPr>
          <a:xfrm>
            <a:off x="5859000" y="3607200"/>
            <a:ext cx="2538360" cy="407880"/>
          </a:xfrm>
          <a:prstGeom prst="rect">
            <a:avLst/>
          </a:prstGeom>
          <a:solidFill>
            <a:srgbClr val="689ad0"/>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500" spc="-1" strike="noStrike">
                <a:solidFill>
                  <a:srgbClr val="000000"/>
                </a:solidFill>
                <a:latin typeface="Arial"/>
                <a:ea typeface="DejaVu Sans"/>
              </a:rPr>
              <a:t>Evaluation</a:t>
            </a:r>
            <a:endParaRPr b="0" lang="en-IN" sz="1500" spc="-1" strike="noStrike">
              <a:solidFill>
                <a:srgbClr val="ffffff"/>
              </a:solidFill>
              <a:latin typeface="Arial"/>
            </a:endParaRPr>
          </a:p>
        </p:txBody>
      </p:sp>
      <p:sp>
        <p:nvSpPr>
          <p:cNvPr id="41" name=""/>
          <p:cNvSpPr/>
          <p:nvPr/>
        </p:nvSpPr>
        <p:spPr>
          <a:xfrm>
            <a:off x="5859000" y="4053960"/>
            <a:ext cx="2538360" cy="1424160"/>
          </a:xfrm>
          <a:prstGeom prst="rect">
            <a:avLst/>
          </a:prstGeom>
          <a:solidFill>
            <a:srgbClr val="93aecb"/>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marL="216000" indent="-216000" algn="just">
              <a:lnSpc>
                <a:spcPct val="115000"/>
              </a:lnSpc>
              <a:spcBef>
                <a:spcPts val="850"/>
              </a:spcBef>
              <a:spcAft>
                <a:spcPts val="850"/>
              </a:spcAft>
              <a:buClr>
                <a:srgbClr val="0d6cd3"/>
              </a:buClr>
              <a:buSzPct val="110000"/>
              <a:buFont typeface="Wingdings 2" charset="2"/>
              <a:buChar char=""/>
            </a:pPr>
            <a:r>
              <a:rPr b="0" lang="en-IN" sz="1300" spc="-1" strike="noStrike">
                <a:solidFill>
                  <a:srgbClr val="000000"/>
                </a:solidFill>
                <a:latin typeface="Arial"/>
                <a:ea typeface="Noto Sans CJK SC"/>
              </a:rPr>
              <a:t>Silhouette – 0.679</a:t>
            </a:r>
            <a:endParaRPr b="0" lang="en-IN" sz="1300" spc="-1" strike="noStrike">
              <a:solidFill>
                <a:srgbClr val="000000"/>
              </a:solidFill>
              <a:latin typeface="Arial"/>
            </a:endParaRPr>
          </a:p>
          <a:p>
            <a:pPr marL="216000" indent="-216000" algn="just">
              <a:lnSpc>
                <a:spcPct val="115000"/>
              </a:lnSpc>
              <a:spcBef>
                <a:spcPts val="850"/>
              </a:spcBef>
              <a:spcAft>
                <a:spcPts val="850"/>
              </a:spcAft>
              <a:buClr>
                <a:srgbClr val="0d6cd3"/>
              </a:buClr>
              <a:buSzPct val="110000"/>
              <a:buFont typeface="Wingdings 2" charset="2"/>
              <a:buChar char=""/>
            </a:pPr>
            <a:r>
              <a:rPr b="0" lang="en-IN" sz="1300" spc="-1" strike="noStrike">
                <a:solidFill>
                  <a:srgbClr val="000000"/>
                </a:solidFill>
                <a:latin typeface="Arial"/>
                <a:ea typeface="Noto Sans CJK SC"/>
              </a:rPr>
              <a:t>Calinski-Harabasz– 2443.51</a:t>
            </a:r>
            <a:endParaRPr b="0" lang="en-IN" sz="1300" spc="-1" strike="noStrike">
              <a:solidFill>
                <a:srgbClr val="000000"/>
              </a:solidFill>
              <a:latin typeface="Arial"/>
            </a:endParaRPr>
          </a:p>
          <a:p>
            <a:pPr marL="216000" indent="-216000" algn="just">
              <a:lnSpc>
                <a:spcPct val="115000"/>
              </a:lnSpc>
              <a:spcBef>
                <a:spcPts val="850"/>
              </a:spcBef>
              <a:spcAft>
                <a:spcPts val="850"/>
              </a:spcAft>
              <a:buClr>
                <a:srgbClr val="0d6cd3"/>
              </a:buClr>
              <a:buSzPct val="110000"/>
              <a:buFont typeface="Wingdings 2" charset="2"/>
              <a:buChar char=""/>
            </a:pPr>
            <a:r>
              <a:rPr b="0" lang="en-IN" sz="1300" spc="-1" strike="noStrike">
                <a:solidFill>
                  <a:srgbClr val="000000"/>
                </a:solidFill>
                <a:latin typeface="Arial"/>
                <a:ea typeface="Noto Sans CJK SC"/>
              </a:rPr>
              <a:t>Davies-Bouldin – 0.402</a:t>
            </a:r>
            <a:endParaRPr b="0" lang="en-IN"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0" y="4680"/>
            <a:ext cx="10078920" cy="601200"/>
          </a:xfrm>
          <a:prstGeom prst="rect">
            <a:avLst/>
          </a:prstGeom>
          <a:noFill/>
          <a:ln w="0">
            <a:noFill/>
          </a:ln>
        </p:spPr>
        <p:txBody>
          <a:bodyPr lIns="0" rIns="0" tIns="0" bIns="0" anchor="ctr">
            <a:noAutofit/>
          </a:bodyPr>
          <a:p>
            <a:pPr indent="0">
              <a:lnSpc>
                <a:spcPct val="100000"/>
              </a:lnSpc>
              <a:buNone/>
              <a:tabLst>
                <a:tab algn="l" pos="0"/>
              </a:tabLst>
            </a:pPr>
            <a:r>
              <a:rPr b="0" lang="en-IN" sz="2400" spc="-1" strike="noStrike">
                <a:solidFill>
                  <a:srgbClr val="ffffff"/>
                </a:solidFill>
                <a:latin typeface="Roboto Condensed"/>
                <a:ea typeface="Noto Sans CJK SC"/>
              </a:rPr>
              <a:t>                </a:t>
            </a:r>
            <a:r>
              <a:rPr b="0" lang="en-IN" sz="2400" spc="-1" strike="noStrike">
                <a:solidFill>
                  <a:srgbClr val="ffffff"/>
                </a:solidFill>
                <a:latin typeface="Roboto Condensed"/>
                <a:ea typeface="Noto Sans CJK SC"/>
              </a:rPr>
              <a:t>Customer</a:t>
            </a:r>
            <a:r>
              <a:rPr b="0" lang="en-IN" sz="3600" spc="-1" strike="noStrike">
                <a:solidFill>
                  <a:srgbClr val="ffffff"/>
                </a:solidFill>
                <a:latin typeface="Roboto Condensed"/>
                <a:ea typeface="Noto Sans CJK SC"/>
              </a:rPr>
              <a:t> </a:t>
            </a:r>
            <a:r>
              <a:rPr b="0" lang="en-IN" sz="2400" spc="-1" strike="noStrike">
                <a:solidFill>
                  <a:srgbClr val="ffffff"/>
                </a:solidFill>
                <a:latin typeface="Roboto Condensed"/>
                <a:ea typeface="Noto Sans CJK SC"/>
              </a:rPr>
              <a:t>Segment                                 Customer Segment Scatter</a:t>
            </a:r>
            <a:endParaRPr b="0" lang="en-IN" sz="2400" spc="-1" strike="noStrike">
              <a:solidFill>
                <a:srgbClr val="ffffff"/>
              </a:solidFill>
              <a:latin typeface="Arial"/>
            </a:endParaRPr>
          </a:p>
        </p:txBody>
      </p:sp>
      <p:sp>
        <p:nvSpPr>
          <p:cNvPr id="43" name="PlaceHolder 2"/>
          <p:cNvSpPr>
            <a:spLocks noGrp="1"/>
          </p:cNvSpPr>
          <p:nvPr>
            <p:ph/>
          </p:nvPr>
        </p:nvSpPr>
        <p:spPr>
          <a:xfrm>
            <a:off x="503640" y="719640"/>
            <a:ext cx="4174920" cy="4678920"/>
          </a:xfrm>
          <a:prstGeom prst="rect">
            <a:avLst/>
          </a:prstGeom>
          <a:solidFill>
            <a:srgbClr val="f5ddd9">
              <a:alpha val="92000"/>
            </a:srgbClr>
          </a:solidFill>
          <a:ln w="6480">
            <a:solidFill>
              <a:srgbClr val="000d1d">
                <a:alpha val="80000"/>
              </a:srgbClr>
            </a:solidFill>
            <a:miter/>
          </a:ln>
        </p:spPr>
        <p:txBody>
          <a:bodyPr numCol="1" spcCol="0" lIns="3240" rIns="3240" tIns="3240" bIns="3240" anchor="t">
            <a:normAutofit/>
          </a:bodyPr>
          <a:p>
            <a:pPr indent="0">
              <a:lnSpc>
                <a:spcPct val="100000"/>
              </a:lnSpc>
              <a:spcBef>
                <a:spcPts val="567"/>
              </a:spcBef>
              <a:spcAft>
                <a:spcPts val="850"/>
              </a:spcAft>
              <a:buNone/>
              <a:tabLst>
                <a:tab algn="l" pos="0"/>
              </a:tabLst>
            </a:pPr>
            <a:r>
              <a:rPr b="1" lang="en-IN" sz="1600" spc="-1" strike="noStrike" u="sng">
                <a:solidFill>
                  <a:srgbClr val="000000"/>
                </a:solidFill>
                <a:uFillTx/>
                <a:latin typeface="Roboto Condensed"/>
                <a:ea typeface="Noto Sans CJK SC"/>
              </a:rPr>
              <a:t>Two distinct customer segments identified</a:t>
            </a:r>
            <a:endParaRPr b="0" lang="en-IN" sz="1600" spc="-1" strike="noStrike">
              <a:solidFill>
                <a:srgbClr val="000000"/>
              </a:solidFill>
              <a:latin typeface="Arial"/>
            </a:endParaRPr>
          </a:p>
          <a:p>
            <a:pPr lvl="1" marL="432000" indent="-216000">
              <a:lnSpc>
                <a:spcPct val="100000"/>
              </a:lnSpc>
              <a:spcBef>
                <a:spcPts val="567"/>
              </a:spcBef>
              <a:spcAft>
                <a:spcPts val="850"/>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Cluster 0 (Higher Risk)</a:t>
            </a:r>
            <a:endParaRPr b="0" lang="en-IN" sz="1200" spc="-1" strike="noStrike">
              <a:solidFill>
                <a:srgbClr val="000000"/>
              </a:solidFill>
              <a:latin typeface="Arial"/>
            </a:endParaRPr>
          </a:p>
          <a:p>
            <a:pPr lvl="1" marL="432000" indent="-216000">
              <a:lnSpc>
                <a:spcPct val="100000"/>
              </a:lnSpc>
              <a:spcBef>
                <a:spcPts val="567"/>
              </a:spcBef>
              <a:spcAft>
                <a:spcPts val="850"/>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Cluster 1 (Lower Risk)</a:t>
            </a:r>
            <a:endParaRPr b="0" lang="en-IN" sz="1200" spc="-1" strike="noStrike">
              <a:solidFill>
                <a:srgbClr val="000000"/>
              </a:solidFill>
              <a:latin typeface="Arial"/>
            </a:endParaRPr>
          </a:p>
          <a:p>
            <a:pPr indent="0">
              <a:lnSpc>
                <a:spcPct val="100000"/>
              </a:lnSpc>
              <a:spcBef>
                <a:spcPts val="567"/>
              </a:spcBef>
              <a:spcAft>
                <a:spcPts val="850"/>
              </a:spcAft>
              <a:buNone/>
              <a:tabLst>
                <a:tab algn="l" pos="0"/>
              </a:tabLst>
            </a:pPr>
            <a:r>
              <a:rPr b="1" lang="en-IN" sz="1600" spc="-1" strike="noStrike" u="sng">
                <a:solidFill>
                  <a:srgbClr val="000000"/>
                </a:solidFill>
                <a:uFillTx/>
                <a:latin typeface="Roboto Condensed"/>
                <a:ea typeface="Noto Sans CJK SC"/>
              </a:rPr>
              <a:t>Key Insights</a:t>
            </a:r>
            <a:endParaRPr b="0" lang="en-IN" sz="1600" spc="-1" strike="noStrike">
              <a:solidFill>
                <a:srgbClr val="000000"/>
              </a:solidFill>
              <a:latin typeface="Arial"/>
            </a:endParaRPr>
          </a:p>
          <a:p>
            <a:pPr lvl="1" marL="432000" indent="-216000">
              <a:lnSpc>
                <a:spcPct val="100000"/>
              </a:lnSpc>
              <a:spcBef>
                <a:spcPts val="567"/>
              </a:spcBef>
              <a:spcAft>
                <a:spcPts val="850"/>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Risk profile varies significantly between segments</a:t>
            </a:r>
            <a:endParaRPr b="0" lang="en-IN" sz="1200" spc="-1" strike="noStrike">
              <a:solidFill>
                <a:srgbClr val="000000"/>
              </a:solidFill>
              <a:latin typeface="Arial"/>
            </a:endParaRPr>
          </a:p>
          <a:p>
            <a:pPr lvl="1" marL="432000" indent="-216000">
              <a:lnSpc>
                <a:spcPct val="100000"/>
              </a:lnSpc>
              <a:spcBef>
                <a:spcPts val="567"/>
              </a:spcBef>
              <a:spcAft>
                <a:spcPts val="850"/>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Different incident types dominate each cluster</a:t>
            </a:r>
            <a:endParaRPr b="0" lang="en-IN" sz="1200" spc="-1" strike="noStrike">
              <a:solidFill>
                <a:srgbClr val="000000"/>
              </a:solidFill>
              <a:latin typeface="Arial"/>
            </a:endParaRPr>
          </a:p>
          <a:p>
            <a:pPr lvl="1" marL="432000" indent="-216000">
              <a:lnSpc>
                <a:spcPct val="100000"/>
              </a:lnSpc>
              <a:spcBef>
                <a:spcPts val="567"/>
              </a:spcBef>
              <a:spcAft>
                <a:spcPts val="850"/>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Premium and claim amount correlation with risk profile</a:t>
            </a:r>
            <a:endParaRPr b="0" lang="en-IN" sz="1200" spc="-1" strike="noStrike">
              <a:solidFill>
                <a:srgbClr val="000000"/>
              </a:solidFill>
              <a:latin typeface="Arial"/>
            </a:endParaRPr>
          </a:p>
          <a:p>
            <a:pPr lvl="1" marL="432000" indent="-216000">
              <a:lnSpc>
                <a:spcPct val="100000"/>
              </a:lnSpc>
              <a:spcBef>
                <a:spcPts val="567"/>
              </a:spcBef>
              <a:spcAft>
                <a:spcPts val="850"/>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Age and occupation influence on cluster membership</a:t>
            </a:r>
            <a:endParaRPr b="0" lang="en-IN" sz="1200" spc="-1" strike="noStrike">
              <a:solidFill>
                <a:srgbClr val="000000"/>
              </a:solidFill>
              <a:latin typeface="Arial"/>
            </a:endParaRPr>
          </a:p>
          <a:p>
            <a:pPr indent="0">
              <a:lnSpc>
                <a:spcPct val="100000"/>
              </a:lnSpc>
              <a:spcBef>
                <a:spcPts val="567"/>
              </a:spcBef>
              <a:spcAft>
                <a:spcPts val="850"/>
              </a:spcAft>
              <a:buNone/>
              <a:tabLst>
                <a:tab algn="l" pos="0"/>
              </a:tabLst>
            </a:pPr>
            <a:r>
              <a:rPr b="1" lang="en-IN" sz="1600" spc="-1" strike="noStrike" u="sng">
                <a:solidFill>
                  <a:srgbClr val="000000"/>
                </a:solidFill>
                <a:uFillTx/>
                <a:latin typeface="Roboto Condensed"/>
                <a:ea typeface="Noto Sans CJK SC"/>
              </a:rPr>
              <a:t>Key differentiating factors</a:t>
            </a:r>
            <a:endParaRPr b="0" lang="en-IN" sz="1600" spc="-1" strike="noStrike">
              <a:solidFill>
                <a:srgbClr val="000000"/>
              </a:solidFill>
              <a:latin typeface="Arial"/>
            </a:endParaRPr>
          </a:p>
          <a:p>
            <a:pPr lvl="1" marL="432000" indent="-216000">
              <a:lnSpc>
                <a:spcPct val="100000"/>
              </a:lnSpc>
              <a:spcBef>
                <a:spcPts val="567"/>
              </a:spcBef>
              <a:spcAft>
                <a:spcPts val="850"/>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Claim Amounts</a:t>
            </a:r>
            <a:endParaRPr b="0" lang="en-IN" sz="1200" spc="-1" strike="noStrike">
              <a:solidFill>
                <a:srgbClr val="000000"/>
              </a:solidFill>
              <a:latin typeface="Arial"/>
            </a:endParaRPr>
          </a:p>
          <a:p>
            <a:pPr lvl="1" marL="432000" indent="-216000">
              <a:lnSpc>
                <a:spcPct val="100000"/>
              </a:lnSpc>
              <a:spcBef>
                <a:spcPts val="567"/>
              </a:spcBef>
              <a:spcAft>
                <a:spcPts val="850"/>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Risk Profiles</a:t>
            </a:r>
            <a:endParaRPr b="0" lang="en-IN" sz="1200" spc="-1" strike="noStrike">
              <a:solidFill>
                <a:srgbClr val="000000"/>
              </a:solidFill>
              <a:latin typeface="Arial"/>
            </a:endParaRPr>
          </a:p>
          <a:p>
            <a:pPr lvl="1" marL="432000" indent="-216000">
              <a:lnSpc>
                <a:spcPct val="100000"/>
              </a:lnSpc>
              <a:spcBef>
                <a:spcPts val="567"/>
              </a:spcBef>
              <a:spcAft>
                <a:spcPts val="850"/>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Insurance Needs</a:t>
            </a:r>
            <a:endParaRPr b="0" lang="en-IN" sz="1200" spc="-1" strike="noStrike">
              <a:solidFill>
                <a:srgbClr val="000000"/>
              </a:solidFill>
              <a:latin typeface="Arial"/>
            </a:endParaRPr>
          </a:p>
        </p:txBody>
      </p:sp>
      <p:pic>
        <p:nvPicPr>
          <p:cNvPr id="44" name="" descr=""/>
          <p:cNvPicPr/>
          <p:nvPr/>
        </p:nvPicPr>
        <p:blipFill>
          <a:blip r:embed="rId1"/>
          <a:stretch/>
        </p:blipFill>
        <p:spPr>
          <a:xfrm>
            <a:off x="5184000" y="1620000"/>
            <a:ext cx="4370040" cy="3570480"/>
          </a:xfrm>
          <a:prstGeom prst="rect">
            <a:avLst/>
          </a:prstGeom>
          <a:ln w="0">
            <a:noFill/>
          </a:ln>
        </p:spPr>
      </p:pic>
      <p:sp>
        <p:nvSpPr>
          <p:cNvPr id="45" name=""/>
          <p:cNvSpPr/>
          <p:nvPr/>
        </p:nvSpPr>
        <p:spPr>
          <a:xfrm>
            <a:off x="5184000" y="791640"/>
            <a:ext cx="4318920" cy="2624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400" spc="-1" strike="noStrike">
                <a:solidFill>
                  <a:srgbClr val="729fcf"/>
                </a:solidFill>
                <a:latin typeface="Roboto Condensed"/>
                <a:ea typeface="DejaVu Sans"/>
              </a:rPr>
              <a:t>The scatter plot illustrates our customer segmentation into distinct clusters, revealing key behavioral patterns and preferences across our customer base.</a:t>
            </a:r>
            <a:endParaRPr b="0" lang="en-IN" sz="1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0" y="4680"/>
            <a:ext cx="10078920" cy="601200"/>
          </a:xfrm>
          <a:prstGeom prst="rect">
            <a:avLst/>
          </a:prstGeom>
          <a:noFill/>
          <a:ln w="0">
            <a:noFill/>
          </a:ln>
        </p:spPr>
        <p:txBody>
          <a:bodyPr lIns="0" rIns="0" tIns="0" bIns="0" anchor="ctr">
            <a:noAutofit/>
          </a:bodyPr>
          <a:p>
            <a:pPr indent="0" algn="ctr">
              <a:lnSpc>
                <a:spcPct val="100000"/>
              </a:lnSpc>
              <a:buNone/>
              <a:tabLst>
                <a:tab algn="l" pos="0"/>
              </a:tabLst>
            </a:pPr>
            <a:r>
              <a:rPr b="0" lang="en-IN" sz="2400" spc="-1" strike="noStrike">
                <a:solidFill>
                  <a:srgbClr val="ffffff"/>
                </a:solidFill>
                <a:latin typeface="Roboto Condensed"/>
              </a:rPr>
              <a:t>Customer Characteristics with example Plots</a:t>
            </a:r>
            <a:endParaRPr b="0" lang="en-IN" sz="2400" spc="-1" strike="noStrike">
              <a:solidFill>
                <a:srgbClr val="ffffff"/>
              </a:solidFill>
              <a:latin typeface="Arial"/>
            </a:endParaRPr>
          </a:p>
        </p:txBody>
      </p:sp>
      <p:sp>
        <p:nvSpPr>
          <p:cNvPr id="47" name="PlaceHolder 2"/>
          <p:cNvSpPr>
            <a:spLocks noGrp="1"/>
          </p:cNvSpPr>
          <p:nvPr>
            <p:ph/>
          </p:nvPr>
        </p:nvSpPr>
        <p:spPr>
          <a:xfrm>
            <a:off x="359640" y="719640"/>
            <a:ext cx="3958920" cy="4678920"/>
          </a:xfrm>
          <a:prstGeom prst="rect">
            <a:avLst/>
          </a:prstGeom>
          <a:solidFill>
            <a:srgbClr val="f5ddd9">
              <a:alpha val="92000"/>
            </a:srgbClr>
          </a:solidFill>
          <a:ln w="6480">
            <a:solidFill>
              <a:srgbClr val="000d1d">
                <a:alpha val="80000"/>
              </a:srgbClr>
            </a:solidFill>
            <a:miter/>
          </a:ln>
        </p:spPr>
        <p:txBody>
          <a:bodyPr numCol="1" spcCol="0" lIns="3240" rIns="3240" tIns="3240" bIns="3240" anchor="t">
            <a:normAutofit fontScale="98333"/>
          </a:bodyPr>
          <a:p>
            <a:pPr indent="0">
              <a:lnSpc>
                <a:spcPct val="100000"/>
              </a:lnSpc>
              <a:spcBef>
                <a:spcPts val="850"/>
              </a:spcBef>
              <a:spcAft>
                <a:spcPts val="567"/>
              </a:spcAft>
              <a:buNone/>
              <a:tabLst>
                <a:tab algn="l" pos="0"/>
              </a:tabLst>
            </a:pPr>
            <a:r>
              <a:rPr b="1" lang="en-IN" sz="1600" spc="-1" strike="noStrike" u="sng">
                <a:solidFill>
                  <a:srgbClr val="000000"/>
                </a:solidFill>
                <a:uFillTx/>
                <a:latin typeface="Roboto Condensed"/>
              </a:rPr>
              <a:t>Cluster 0 - Higher Risk Segment</a:t>
            </a:r>
            <a:endParaRPr b="0" lang="en-IN" sz="1600" spc="-1" strike="noStrike">
              <a:solidFill>
                <a:srgbClr val="000000"/>
              </a:solidFill>
              <a:latin typeface="Arial"/>
            </a:endParaRPr>
          </a:p>
          <a:p>
            <a:pPr marL="432000" indent="-324000">
              <a:lnSpc>
                <a:spcPct val="100000"/>
              </a:lnSpc>
              <a:spcBef>
                <a:spcPts val="850"/>
              </a:spcBef>
              <a:spcAft>
                <a:spcPts val="567"/>
              </a:spcAft>
              <a:buClr>
                <a:srgbClr val="ffffff"/>
              </a:buClr>
              <a:buSzPct val="45000"/>
              <a:buFont typeface="Wingdings" charset="2"/>
              <a:buChar char=""/>
              <a:tabLst>
                <a:tab algn="l" pos="0"/>
              </a:tabLst>
            </a:pPr>
            <a:r>
              <a:rPr b="0" lang="en-IN" sz="1050" spc="-1" strike="noStrike">
                <a:solidFill>
                  <a:srgbClr val="000000"/>
                </a:solidFill>
                <a:latin typeface="Roboto"/>
                <a:ea typeface="Noto Sans CJK SC"/>
              </a:rPr>
              <a:t>Higher claim amounts and premiums</a:t>
            </a:r>
            <a:endParaRPr b="0" lang="en-IN" sz="1050" spc="-1" strike="noStrike">
              <a:solidFill>
                <a:srgbClr val="000000"/>
              </a:solidFill>
              <a:latin typeface="Arial"/>
            </a:endParaRPr>
          </a:p>
          <a:p>
            <a:pPr marL="432000" indent="-324000">
              <a:lnSpc>
                <a:spcPct val="100000"/>
              </a:lnSpc>
              <a:spcBef>
                <a:spcPts val="850"/>
              </a:spcBef>
              <a:spcAft>
                <a:spcPts val="567"/>
              </a:spcAft>
              <a:buClr>
                <a:srgbClr val="ffffff"/>
              </a:buClr>
              <a:buSzPct val="45000"/>
              <a:buFont typeface="Wingdings" charset="2"/>
              <a:buChar char=""/>
              <a:tabLst>
                <a:tab algn="l" pos="0"/>
              </a:tabLst>
            </a:pPr>
            <a:r>
              <a:rPr b="0" lang="en-IN" sz="1050" spc="-1" strike="noStrike">
                <a:solidFill>
                  <a:srgbClr val="000000"/>
                </a:solidFill>
                <a:latin typeface="Roboto"/>
                <a:ea typeface="Noto Sans CJK SC"/>
              </a:rPr>
              <a:t>More prone to multi-vehicle collisions</a:t>
            </a:r>
            <a:endParaRPr b="0" lang="en-IN" sz="1050" spc="-1" strike="noStrike">
              <a:solidFill>
                <a:srgbClr val="000000"/>
              </a:solidFill>
              <a:latin typeface="Arial"/>
            </a:endParaRPr>
          </a:p>
          <a:p>
            <a:pPr marL="432000" indent="-324000">
              <a:lnSpc>
                <a:spcPct val="100000"/>
              </a:lnSpc>
              <a:spcBef>
                <a:spcPts val="850"/>
              </a:spcBef>
              <a:spcAft>
                <a:spcPts val="567"/>
              </a:spcAft>
              <a:buClr>
                <a:srgbClr val="ffffff"/>
              </a:buClr>
              <a:buSzPct val="45000"/>
              <a:buFont typeface="Wingdings" charset="2"/>
              <a:buChar char=""/>
              <a:tabLst>
                <a:tab algn="l" pos="0"/>
              </a:tabLst>
            </a:pPr>
            <a:r>
              <a:rPr b="0" lang="en-IN" sz="1050" spc="-1" strike="noStrike">
                <a:solidFill>
                  <a:srgbClr val="000000"/>
                </a:solidFill>
                <a:latin typeface="Roboto"/>
                <a:ea typeface="Noto Sans CJK SC"/>
              </a:rPr>
              <a:t>Higher likelihood of bodily injuries</a:t>
            </a:r>
            <a:endParaRPr b="0" lang="en-IN" sz="1050" spc="-1" strike="noStrike">
              <a:solidFill>
                <a:srgbClr val="000000"/>
              </a:solidFill>
              <a:latin typeface="Arial"/>
            </a:endParaRPr>
          </a:p>
          <a:p>
            <a:pPr marL="432000" indent="-324000">
              <a:lnSpc>
                <a:spcPct val="100000"/>
              </a:lnSpc>
              <a:spcBef>
                <a:spcPts val="850"/>
              </a:spcBef>
              <a:spcAft>
                <a:spcPts val="567"/>
              </a:spcAft>
              <a:buClr>
                <a:srgbClr val="ffffff"/>
              </a:buClr>
              <a:buSzPct val="45000"/>
              <a:buFont typeface="Wingdings" charset="2"/>
              <a:buChar char=""/>
              <a:tabLst>
                <a:tab algn="l" pos="0"/>
              </a:tabLst>
            </a:pPr>
            <a:r>
              <a:rPr b="0" lang="en-IN" sz="1050" spc="-1" strike="noStrike">
                <a:solidFill>
                  <a:srgbClr val="000000"/>
                </a:solidFill>
                <a:latin typeface="Roboto"/>
                <a:ea typeface="Noto Sans CJK SC"/>
              </a:rPr>
              <a:t>Comprehensive coverage</a:t>
            </a:r>
            <a:endParaRPr b="0" lang="en-IN" sz="1050" spc="-1" strike="noStrike">
              <a:solidFill>
                <a:srgbClr val="000000"/>
              </a:solidFill>
              <a:latin typeface="Arial"/>
            </a:endParaRPr>
          </a:p>
          <a:p>
            <a:pPr marL="432000" indent="-324000">
              <a:lnSpc>
                <a:spcPct val="100000"/>
              </a:lnSpc>
              <a:spcBef>
                <a:spcPts val="850"/>
              </a:spcBef>
              <a:spcAft>
                <a:spcPts val="567"/>
              </a:spcAft>
              <a:buClr>
                <a:srgbClr val="ffffff"/>
              </a:buClr>
              <a:buSzPct val="45000"/>
              <a:buFont typeface="Wingdings" charset="2"/>
              <a:buChar char=""/>
              <a:tabLst>
                <a:tab algn="l" pos="0"/>
              </a:tabLst>
            </a:pPr>
            <a:r>
              <a:rPr b="0" lang="en-IN" sz="1050" spc="-1" strike="noStrike">
                <a:solidFill>
                  <a:srgbClr val="000000"/>
                </a:solidFill>
                <a:latin typeface="Roboto"/>
                <a:ea typeface="Noto Sans CJK SC"/>
              </a:rPr>
              <a:t>Medical expense coverage</a:t>
            </a:r>
            <a:endParaRPr b="0" lang="en-IN" sz="1050" spc="-1" strike="noStrike">
              <a:solidFill>
                <a:srgbClr val="000000"/>
              </a:solidFill>
              <a:latin typeface="Arial"/>
            </a:endParaRPr>
          </a:p>
          <a:p>
            <a:pPr marL="432000" indent="-324000">
              <a:lnSpc>
                <a:spcPct val="100000"/>
              </a:lnSpc>
              <a:spcBef>
                <a:spcPts val="850"/>
              </a:spcBef>
              <a:spcAft>
                <a:spcPts val="567"/>
              </a:spcAft>
              <a:buClr>
                <a:srgbClr val="ffffff"/>
              </a:buClr>
              <a:buSzPct val="45000"/>
              <a:buFont typeface="Wingdings" charset="2"/>
              <a:buChar char=""/>
              <a:tabLst>
                <a:tab algn="l" pos="0"/>
              </a:tabLst>
            </a:pPr>
            <a:r>
              <a:rPr b="0" lang="en-IN" sz="1050" spc="-1" strike="noStrike">
                <a:solidFill>
                  <a:srgbClr val="000000"/>
                </a:solidFill>
                <a:latin typeface="Roboto"/>
                <a:ea typeface="Noto Sans CJK SC"/>
              </a:rPr>
              <a:t>Multi-car policies</a:t>
            </a:r>
            <a:endParaRPr b="0" lang="en-IN" sz="1050" spc="-1" strike="noStrike">
              <a:solidFill>
                <a:srgbClr val="000000"/>
              </a:solidFill>
              <a:latin typeface="Arial"/>
            </a:endParaRPr>
          </a:p>
          <a:p>
            <a:pPr indent="0">
              <a:lnSpc>
                <a:spcPct val="100000"/>
              </a:lnSpc>
              <a:spcBef>
                <a:spcPts val="850"/>
              </a:spcBef>
              <a:spcAft>
                <a:spcPts val="567"/>
              </a:spcAft>
              <a:buNone/>
              <a:tabLst>
                <a:tab algn="l" pos="0"/>
              </a:tabLst>
            </a:pPr>
            <a:r>
              <a:rPr b="1" lang="en-IN" sz="1600" spc="-1" strike="noStrike" u="sng">
                <a:solidFill>
                  <a:srgbClr val="000000"/>
                </a:solidFill>
                <a:uFillTx/>
                <a:latin typeface="Roboto Condensed"/>
                <a:ea typeface="Noto Sans CJK SC"/>
              </a:rPr>
              <a:t>Cluster 1 - Lower Risk Segment</a:t>
            </a:r>
            <a:endParaRPr b="0" lang="en-IN" sz="1600" spc="-1" strike="noStrike">
              <a:solidFill>
                <a:srgbClr val="000000"/>
              </a:solidFill>
              <a:latin typeface="Arial"/>
            </a:endParaRPr>
          </a:p>
          <a:p>
            <a:pPr marL="432000" indent="-324000">
              <a:lnSpc>
                <a:spcPct val="100000"/>
              </a:lnSpc>
              <a:spcBef>
                <a:spcPts val="850"/>
              </a:spcBef>
              <a:spcAft>
                <a:spcPts val="567"/>
              </a:spcAft>
              <a:buClr>
                <a:srgbClr val="ffffff"/>
              </a:buClr>
              <a:buSzPct val="45000"/>
              <a:buFont typeface="Wingdings" charset="2"/>
              <a:buChar char=""/>
              <a:tabLst>
                <a:tab algn="l" pos="0"/>
              </a:tabLst>
            </a:pPr>
            <a:r>
              <a:rPr b="0" lang="en-IN" sz="1050" spc="-1" strike="noStrike">
                <a:solidFill>
                  <a:srgbClr val="000000"/>
                </a:solidFill>
                <a:latin typeface="Roboto"/>
                <a:ea typeface="Noto Sans CJK SC"/>
              </a:rPr>
              <a:t>Lower claim amounts and premiums</a:t>
            </a:r>
            <a:endParaRPr b="0" lang="en-IN" sz="1050" spc="-1" strike="noStrike">
              <a:solidFill>
                <a:srgbClr val="000000"/>
              </a:solidFill>
              <a:latin typeface="Arial"/>
            </a:endParaRPr>
          </a:p>
          <a:p>
            <a:pPr marL="432000" indent="-324000">
              <a:lnSpc>
                <a:spcPct val="100000"/>
              </a:lnSpc>
              <a:spcBef>
                <a:spcPts val="850"/>
              </a:spcBef>
              <a:spcAft>
                <a:spcPts val="567"/>
              </a:spcAft>
              <a:buClr>
                <a:srgbClr val="ffffff"/>
              </a:buClr>
              <a:buSzPct val="45000"/>
              <a:buFont typeface="Wingdings" charset="2"/>
              <a:buChar char=""/>
              <a:tabLst>
                <a:tab algn="l" pos="0"/>
              </a:tabLst>
            </a:pPr>
            <a:r>
              <a:rPr b="0" lang="en-IN" sz="1050" spc="-1" strike="noStrike">
                <a:solidFill>
                  <a:srgbClr val="000000"/>
                </a:solidFill>
                <a:latin typeface="Roboto"/>
                <a:ea typeface="Noto Sans CJK SC"/>
              </a:rPr>
              <a:t>More susceptible to vehicle theft</a:t>
            </a:r>
            <a:endParaRPr b="0" lang="en-IN" sz="1050" spc="-1" strike="noStrike">
              <a:solidFill>
                <a:srgbClr val="000000"/>
              </a:solidFill>
              <a:latin typeface="Arial"/>
            </a:endParaRPr>
          </a:p>
          <a:p>
            <a:pPr marL="432000" indent="-324000">
              <a:lnSpc>
                <a:spcPct val="100000"/>
              </a:lnSpc>
              <a:spcBef>
                <a:spcPts val="850"/>
              </a:spcBef>
              <a:spcAft>
                <a:spcPts val="567"/>
              </a:spcAft>
              <a:buClr>
                <a:srgbClr val="ffffff"/>
              </a:buClr>
              <a:buSzPct val="45000"/>
              <a:buFont typeface="Wingdings" charset="2"/>
              <a:buChar char=""/>
              <a:tabLst>
                <a:tab algn="l" pos="0"/>
              </a:tabLst>
            </a:pPr>
            <a:r>
              <a:rPr b="0" lang="en-IN" sz="1050" spc="-1" strike="noStrike">
                <a:solidFill>
                  <a:srgbClr val="000000"/>
                </a:solidFill>
                <a:latin typeface="Roboto"/>
                <a:ea typeface="Noto Sans CJK SC"/>
              </a:rPr>
              <a:t>Fewer bodily injuries</a:t>
            </a:r>
            <a:endParaRPr b="0" lang="en-IN" sz="1050" spc="-1" strike="noStrike">
              <a:solidFill>
                <a:srgbClr val="000000"/>
              </a:solidFill>
              <a:latin typeface="Arial"/>
            </a:endParaRPr>
          </a:p>
          <a:p>
            <a:pPr marL="432000" indent="-324000">
              <a:lnSpc>
                <a:spcPct val="100000"/>
              </a:lnSpc>
              <a:spcBef>
                <a:spcPts val="850"/>
              </a:spcBef>
              <a:spcAft>
                <a:spcPts val="567"/>
              </a:spcAft>
              <a:buClr>
                <a:srgbClr val="ffffff"/>
              </a:buClr>
              <a:buSzPct val="45000"/>
              <a:buFont typeface="Wingdings" charset="2"/>
              <a:buChar char=""/>
              <a:tabLst>
                <a:tab algn="l" pos="0"/>
              </a:tabLst>
            </a:pPr>
            <a:r>
              <a:rPr b="0" lang="en-IN" sz="1050" spc="-1" strike="noStrike">
                <a:solidFill>
                  <a:srgbClr val="000000"/>
                </a:solidFill>
                <a:latin typeface="Roboto"/>
                <a:ea typeface="Noto Sans CJK SC"/>
              </a:rPr>
              <a:t>Affordable basic coverage</a:t>
            </a:r>
            <a:endParaRPr b="0" lang="en-IN" sz="1050" spc="-1" strike="noStrike">
              <a:solidFill>
                <a:srgbClr val="000000"/>
              </a:solidFill>
              <a:latin typeface="Arial"/>
            </a:endParaRPr>
          </a:p>
          <a:p>
            <a:pPr marL="432000" indent="-324000">
              <a:lnSpc>
                <a:spcPct val="100000"/>
              </a:lnSpc>
              <a:spcBef>
                <a:spcPts val="850"/>
              </a:spcBef>
              <a:spcAft>
                <a:spcPts val="567"/>
              </a:spcAft>
              <a:buClr>
                <a:srgbClr val="ffffff"/>
              </a:buClr>
              <a:buSzPct val="45000"/>
              <a:buFont typeface="Wingdings" charset="2"/>
              <a:buChar char=""/>
              <a:tabLst>
                <a:tab algn="l" pos="0"/>
              </a:tabLst>
            </a:pPr>
            <a:r>
              <a:rPr b="0" lang="en-IN" sz="1050" spc="-1" strike="noStrike">
                <a:solidFill>
                  <a:srgbClr val="000000"/>
                </a:solidFill>
                <a:latin typeface="Roboto"/>
                <a:ea typeface="Noto Sans CJK SC"/>
              </a:rPr>
              <a:t>Strong theft protection</a:t>
            </a:r>
            <a:endParaRPr b="0" lang="en-IN" sz="1050" spc="-1" strike="noStrike">
              <a:solidFill>
                <a:srgbClr val="000000"/>
              </a:solidFill>
              <a:latin typeface="Arial"/>
            </a:endParaRPr>
          </a:p>
          <a:p>
            <a:pPr marL="432000" indent="-324000">
              <a:lnSpc>
                <a:spcPct val="100000"/>
              </a:lnSpc>
              <a:spcBef>
                <a:spcPts val="850"/>
              </a:spcBef>
              <a:spcAft>
                <a:spcPts val="567"/>
              </a:spcAft>
              <a:buClr>
                <a:srgbClr val="ffffff"/>
              </a:buClr>
              <a:buSzPct val="45000"/>
              <a:buFont typeface="Wingdings" charset="2"/>
              <a:buChar char=""/>
              <a:tabLst>
                <a:tab algn="l" pos="0"/>
              </a:tabLst>
            </a:pPr>
            <a:r>
              <a:rPr b="0" lang="en-IN" sz="1050" spc="-1" strike="noStrike">
                <a:solidFill>
                  <a:srgbClr val="000000"/>
                </a:solidFill>
                <a:latin typeface="Roboto"/>
                <a:ea typeface="Noto Sans CJK SC"/>
              </a:rPr>
              <a:t>Single-car policies</a:t>
            </a:r>
            <a:endParaRPr b="0" lang="en-IN" sz="1050" spc="-1" strike="noStrike">
              <a:solidFill>
                <a:srgbClr val="000000"/>
              </a:solidFill>
              <a:latin typeface="Arial"/>
            </a:endParaRPr>
          </a:p>
        </p:txBody>
      </p:sp>
      <p:pic>
        <p:nvPicPr>
          <p:cNvPr id="48" name="" descr=""/>
          <p:cNvPicPr/>
          <p:nvPr/>
        </p:nvPicPr>
        <p:blipFill>
          <a:blip r:embed="rId1"/>
          <a:stretch/>
        </p:blipFill>
        <p:spPr>
          <a:xfrm>
            <a:off x="4574520" y="719640"/>
            <a:ext cx="3632040" cy="2338920"/>
          </a:xfrm>
          <a:prstGeom prst="rect">
            <a:avLst/>
          </a:prstGeom>
          <a:ln w="0">
            <a:noFill/>
          </a:ln>
        </p:spPr>
      </p:pic>
      <p:pic>
        <p:nvPicPr>
          <p:cNvPr id="49" name="" descr=""/>
          <p:cNvPicPr/>
          <p:nvPr/>
        </p:nvPicPr>
        <p:blipFill>
          <a:blip r:embed="rId2"/>
          <a:stretch/>
        </p:blipFill>
        <p:spPr>
          <a:xfrm>
            <a:off x="4608000" y="3167640"/>
            <a:ext cx="3598920" cy="2230920"/>
          </a:xfrm>
          <a:prstGeom prst="rect">
            <a:avLst/>
          </a:prstGeom>
          <a:ln w="0">
            <a:noFill/>
          </a:ln>
        </p:spPr>
      </p:pic>
      <p:sp>
        <p:nvSpPr>
          <p:cNvPr id="50" name=""/>
          <p:cNvSpPr/>
          <p:nvPr/>
        </p:nvSpPr>
        <p:spPr>
          <a:xfrm>
            <a:off x="8280000" y="1692000"/>
            <a:ext cx="1692000" cy="23400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IN" sz="1800" spc="-86" strike="noStrike">
                <a:solidFill>
                  <a:srgbClr val="729fcf"/>
                </a:solidFill>
                <a:latin typeface="Arial"/>
                <a:ea typeface="DejaVu Sans"/>
              </a:rPr>
              <a:t>These Plots explains vehicle collision and the number of vehicle involved.</a:t>
            </a:r>
            <a:br>
              <a:rPr sz="1800"/>
            </a:br>
            <a:r>
              <a:rPr b="0" lang="en-IN" sz="1800" spc="-86" strike="noStrike">
                <a:solidFill>
                  <a:srgbClr val="729fcf"/>
                </a:solidFill>
                <a:latin typeface="Arial"/>
                <a:ea typeface="DejaVu Sans"/>
              </a:rPr>
              <a:t>This is an example of how we are tailoring details from the data.</a:t>
            </a:r>
            <a:endParaRPr b="0" lang="en-IN" sz="1800" spc="-86"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000d1d"/>
        </a:solidFill>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0" y="0"/>
            <a:ext cx="10078920" cy="538920"/>
          </a:xfrm>
          <a:prstGeom prst="rect">
            <a:avLst/>
          </a:prstGeom>
          <a:noFill/>
          <a:ln w="0">
            <a:noFill/>
          </a:ln>
        </p:spPr>
        <p:txBody>
          <a:bodyPr lIns="0" rIns="0" tIns="0" bIns="0" anchor="ctr">
            <a:noAutofit/>
          </a:bodyPr>
          <a:p>
            <a:pPr indent="0">
              <a:lnSpc>
                <a:spcPct val="100000"/>
              </a:lnSpc>
              <a:buNone/>
              <a:tabLst>
                <a:tab algn="l" pos="0"/>
              </a:tabLst>
            </a:pPr>
            <a:r>
              <a:rPr b="0" lang="en-IN" sz="2400" spc="-1" strike="noStrike">
                <a:solidFill>
                  <a:srgbClr val="ffffff"/>
                </a:solidFill>
                <a:latin typeface="Roboto Condensed"/>
              </a:rPr>
              <a:t>           </a:t>
            </a:r>
            <a:r>
              <a:rPr b="0" lang="en-IN" sz="2400" spc="-1" strike="noStrike">
                <a:solidFill>
                  <a:srgbClr val="ffffff"/>
                </a:solidFill>
                <a:latin typeface="Roboto Condensed"/>
              </a:rPr>
              <a:t>Customer Characteristics                       Geographic Analysis Plots</a:t>
            </a:r>
            <a:endParaRPr b="0" lang="en-IN" sz="2400" spc="-1" strike="noStrike">
              <a:solidFill>
                <a:srgbClr val="ffffff"/>
              </a:solidFill>
              <a:latin typeface="Arial"/>
            </a:endParaRPr>
          </a:p>
        </p:txBody>
      </p:sp>
      <p:pic>
        <p:nvPicPr>
          <p:cNvPr id="52" name="" descr=""/>
          <p:cNvPicPr/>
          <p:nvPr/>
        </p:nvPicPr>
        <p:blipFill>
          <a:blip r:embed="rId1"/>
          <a:stretch/>
        </p:blipFill>
        <p:spPr>
          <a:xfrm>
            <a:off x="360000" y="786600"/>
            <a:ext cx="4138920" cy="4504320"/>
          </a:xfrm>
          <a:prstGeom prst="rect">
            <a:avLst/>
          </a:prstGeom>
          <a:ln w="0">
            <a:noFill/>
          </a:ln>
        </p:spPr>
      </p:pic>
      <p:pic>
        <p:nvPicPr>
          <p:cNvPr id="53" name="" descr=""/>
          <p:cNvPicPr/>
          <p:nvPr/>
        </p:nvPicPr>
        <p:blipFill>
          <a:blip r:embed="rId2"/>
          <a:stretch/>
        </p:blipFill>
        <p:spPr>
          <a:xfrm>
            <a:off x="5040000" y="936000"/>
            <a:ext cx="4336920" cy="2158920"/>
          </a:xfrm>
          <a:prstGeom prst="rect">
            <a:avLst/>
          </a:prstGeom>
          <a:ln w="0">
            <a:noFill/>
          </a:ln>
        </p:spPr>
      </p:pic>
      <p:pic>
        <p:nvPicPr>
          <p:cNvPr id="54" name="" descr=""/>
          <p:cNvPicPr/>
          <p:nvPr/>
        </p:nvPicPr>
        <p:blipFill>
          <a:blip r:embed="rId3"/>
          <a:stretch/>
        </p:blipFill>
        <p:spPr>
          <a:xfrm>
            <a:off x="5040000" y="3199680"/>
            <a:ext cx="4406400" cy="21589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0" y="4680"/>
            <a:ext cx="10078920" cy="60120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rgbClr val="ffffff"/>
                </a:solidFill>
                <a:latin typeface="Roboto Condensed"/>
              </a:rPr>
              <a:t>Business Implications</a:t>
            </a:r>
            <a:endParaRPr b="0" lang="en-IN" sz="3600" spc="-1" strike="noStrike">
              <a:solidFill>
                <a:srgbClr val="ffffff"/>
              </a:solidFill>
              <a:latin typeface="Arial"/>
            </a:endParaRPr>
          </a:p>
        </p:txBody>
      </p:sp>
      <p:sp>
        <p:nvSpPr>
          <p:cNvPr id="56" name="PlaceHolder 2"/>
          <p:cNvSpPr>
            <a:spLocks noGrp="1"/>
          </p:cNvSpPr>
          <p:nvPr>
            <p:ph/>
          </p:nvPr>
        </p:nvSpPr>
        <p:spPr>
          <a:xfrm>
            <a:off x="503640" y="719640"/>
            <a:ext cx="3959280" cy="4678920"/>
          </a:xfrm>
          <a:prstGeom prst="rect">
            <a:avLst/>
          </a:prstGeom>
          <a:solidFill>
            <a:srgbClr val="f5ddd9">
              <a:alpha val="92000"/>
            </a:srgbClr>
          </a:solidFill>
          <a:ln w="6480">
            <a:solidFill>
              <a:srgbClr val="000d1d">
                <a:alpha val="80000"/>
              </a:srgbClr>
            </a:solidFill>
            <a:miter/>
          </a:ln>
        </p:spPr>
        <p:txBody>
          <a:bodyPr numCol="1" spcCol="0" lIns="3240" rIns="3240" tIns="3240" bIns="3240" anchor="t">
            <a:normAutofit fontScale="78333"/>
          </a:bodyPr>
          <a:p>
            <a:pPr indent="0" algn="ctr">
              <a:lnSpc>
                <a:spcPct val="100000"/>
              </a:lnSpc>
              <a:spcBef>
                <a:spcPts val="283"/>
              </a:spcBef>
              <a:spcAft>
                <a:spcPts val="567"/>
              </a:spcAft>
              <a:buNone/>
              <a:tabLst>
                <a:tab algn="l" pos="0"/>
              </a:tabLst>
            </a:pPr>
            <a:r>
              <a:rPr b="1" lang="en-IN" sz="1600" spc="-1" strike="noStrike" u="sng">
                <a:solidFill>
                  <a:srgbClr val="000000"/>
                </a:solidFill>
                <a:uFillTx/>
                <a:latin typeface="Roboto Condensed"/>
              </a:rPr>
              <a:t>Cluster 0</a:t>
            </a:r>
            <a:endParaRPr b="0" lang="en-IN" sz="1600" spc="-1" strike="noStrike">
              <a:solidFill>
                <a:srgbClr val="000000"/>
              </a:solidFill>
              <a:latin typeface="Arial"/>
            </a:endParaRPr>
          </a:p>
          <a:p>
            <a:pPr indent="0">
              <a:lnSpc>
                <a:spcPct val="100000"/>
              </a:lnSpc>
              <a:spcBef>
                <a:spcPts val="283"/>
              </a:spcBef>
              <a:spcAft>
                <a:spcPts val="567"/>
              </a:spcAft>
              <a:buNone/>
              <a:tabLst>
                <a:tab algn="l" pos="0"/>
              </a:tabLst>
            </a:pPr>
            <a:r>
              <a:rPr b="1" lang="en-IN" sz="1600" spc="-1" strike="noStrike">
                <a:solidFill>
                  <a:srgbClr val="000000"/>
                </a:solidFill>
                <a:latin typeface="Roboto Condensed"/>
              </a:rPr>
              <a:t> </a:t>
            </a:r>
            <a:r>
              <a:rPr b="1" lang="en-IN" sz="1600" spc="-1" strike="noStrike">
                <a:solidFill>
                  <a:srgbClr val="000000"/>
                </a:solidFill>
                <a:latin typeface="Roboto Condensed"/>
              </a:rPr>
              <a:t>Tailored Marketing Strategies:</a:t>
            </a:r>
            <a:endParaRPr b="0" lang="en-IN" sz="1600" spc="-1" strike="noStrike">
              <a:solidFill>
                <a:srgbClr val="000000"/>
              </a:solidFill>
              <a:latin typeface="Arial"/>
            </a:endParaRPr>
          </a:p>
          <a:p>
            <a:pPr lvl="1" marL="432000" indent="-216000">
              <a:lnSpc>
                <a:spcPct val="100000"/>
              </a:lnSpc>
              <a:spcBef>
                <a:spcPts val="283"/>
              </a:spcBef>
              <a:spcAft>
                <a:spcPts val="567"/>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Emphasize safety features and accident prevention</a:t>
            </a:r>
            <a:endParaRPr b="0" lang="en-IN" sz="1200" spc="-1" strike="noStrike">
              <a:solidFill>
                <a:srgbClr val="000000"/>
              </a:solidFill>
              <a:latin typeface="Arial"/>
            </a:endParaRPr>
          </a:p>
          <a:p>
            <a:pPr lvl="1" marL="432000" indent="-216000">
              <a:lnSpc>
                <a:spcPct val="100000"/>
              </a:lnSpc>
              <a:spcBef>
                <a:spcPts val="283"/>
              </a:spcBef>
              <a:spcAft>
                <a:spcPts val="567"/>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Highlight comprehensive coverage benefits</a:t>
            </a:r>
            <a:endParaRPr b="0" lang="en-IN" sz="1200" spc="-1" strike="noStrike">
              <a:solidFill>
                <a:srgbClr val="000000"/>
              </a:solidFill>
              <a:latin typeface="Arial"/>
            </a:endParaRPr>
          </a:p>
          <a:p>
            <a:pPr lvl="1" marL="432000" indent="-216000">
              <a:lnSpc>
                <a:spcPct val="100000"/>
              </a:lnSpc>
              <a:spcBef>
                <a:spcPts val="283"/>
              </a:spcBef>
              <a:spcAft>
                <a:spcPts val="567"/>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Promote family and multi-car discounts</a:t>
            </a:r>
            <a:endParaRPr b="0" lang="en-IN" sz="1200" spc="-1" strike="noStrike">
              <a:solidFill>
                <a:srgbClr val="000000"/>
              </a:solidFill>
              <a:latin typeface="Arial"/>
            </a:endParaRPr>
          </a:p>
          <a:p>
            <a:pPr indent="0">
              <a:lnSpc>
                <a:spcPct val="100000"/>
              </a:lnSpc>
              <a:spcBef>
                <a:spcPts val="283"/>
              </a:spcBef>
              <a:spcAft>
                <a:spcPts val="567"/>
              </a:spcAft>
              <a:buNone/>
              <a:tabLst>
                <a:tab algn="l" pos="0"/>
              </a:tabLst>
            </a:pPr>
            <a:r>
              <a:rPr b="1" lang="en-IN" sz="1600" spc="-1" strike="noStrike">
                <a:solidFill>
                  <a:srgbClr val="000000"/>
                </a:solidFill>
                <a:latin typeface="Roboto Condensed"/>
                <a:ea typeface="Noto Sans CJK SC"/>
              </a:rPr>
              <a:t> </a:t>
            </a:r>
            <a:r>
              <a:rPr b="1" lang="en-IN" sz="1600" spc="-1" strike="noStrike">
                <a:solidFill>
                  <a:srgbClr val="000000"/>
                </a:solidFill>
                <a:latin typeface="Roboto Condensed"/>
                <a:ea typeface="Noto Sans CJK SC"/>
              </a:rPr>
              <a:t>Product Development Recommendations</a:t>
            </a:r>
            <a:endParaRPr b="0" lang="en-IN" sz="1600" spc="-1" strike="noStrike">
              <a:solidFill>
                <a:srgbClr val="000000"/>
              </a:solidFill>
              <a:latin typeface="Arial"/>
            </a:endParaRPr>
          </a:p>
          <a:p>
            <a:pPr lvl="1" marL="432000" indent="-216000">
              <a:lnSpc>
                <a:spcPct val="100000"/>
              </a:lnSpc>
              <a:spcBef>
                <a:spcPts val="283"/>
              </a:spcBef>
              <a:spcAft>
                <a:spcPts val="567"/>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Premium packages with enhanced accident and medical coverage</a:t>
            </a:r>
            <a:endParaRPr b="0" lang="en-IN" sz="1200" spc="-1" strike="noStrike">
              <a:solidFill>
                <a:srgbClr val="000000"/>
              </a:solidFill>
              <a:latin typeface="Arial"/>
            </a:endParaRPr>
          </a:p>
          <a:p>
            <a:pPr lvl="1" marL="432000" indent="-216000">
              <a:lnSpc>
                <a:spcPct val="100000"/>
              </a:lnSpc>
              <a:spcBef>
                <a:spcPts val="283"/>
              </a:spcBef>
              <a:spcAft>
                <a:spcPts val="567"/>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Add-ons for rental car coverage and roadside assistance</a:t>
            </a:r>
            <a:endParaRPr b="0" lang="en-IN" sz="1200" spc="-1" strike="noStrike">
              <a:solidFill>
                <a:srgbClr val="000000"/>
              </a:solidFill>
              <a:latin typeface="Arial"/>
            </a:endParaRPr>
          </a:p>
          <a:p>
            <a:pPr lvl="1" marL="432000" indent="-216000">
              <a:lnSpc>
                <a:spcPct val="100000"/>
              </a:lnSpc>
              <a:spcBef>
                <a:spcPts val="283"/>
              </a:spcBef>
              <a:spcAft>
                <a:spcPts val="567"/>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Bundled policies (auto + home/life)</a:t>
            </a:r>
            <a:endParaRPr b="0" lang="en-IN" sz="1200" spc="-1" strike="noStrike">
              <a:solidFill>
                <a:srgbClr val="000000"/>
              </a:solidFill>
              <a:latin typeface="Arial"/>
            </a:endParaRPr>
          </a:p>
          <a:p>
            <a:pPr indent="0">
              <a:lnSpc>
                <a:spcPct val="100000"/>
              </a:lnSpc>
              <a:spcBef>
                <a:spcPts val="283"/>
              </a:spcBef>
              <a:spcAft>
                <a:spcPts val="567"/>
              </a:spcAft>
              <a:buNone/>
              <a:tabLst>
                <a:tab algn="l" pos="0"/>
              </a:tabLst>
            </a:pPr>
            <a:r>
              <a:rPr b="1" lang="en-IN" sz="1600" spc="-1" strike="noStrike">
                <a:solidFill>
                  <a:srgbClr val="000000"/>
                </a:solidFill>
                <a:latin typeface="Roboto Condensed"/>
                <a:ea typeface="Noto Sans CJK SC"/>
              </a:rPr>
              <a:t> </a:t>
            </a:r>
            <a:r>
              <a:rPr b="1" lang="en-IN" sz="1600" spc="-1" strike="noStrike">
                <a:solidFill>
                  <a:srgbClr val="000000"/>
                </a:solidFill>
                <a:latin typeface="Roboto Condensed"/>
                <a:ea typeface="Noto Sans CJK SC"/>
              </a:rPr>
              <a:t>Cross-Selling Opportunities</a:t>
            </a:r>
            <a:endParaRPr b="0" lang="en-IN" sz="1600" spc="-1" strike="noStrike">
              <a:solidFill>
                <a:srgbClr val="000000"/>
              </a:solidFill>
              <a:latin typeface="Arial"/>
            </a:endParaRPr>
          </a:p>
          <a:p>
            <a:pPr lvl="1" marL="432000" indent="-216000">
              <a:lnSpc>
                <a:spcPct val="100000"/>
              </a:lnSpc>
              <a:spcBef>
                <a:spcPts val="283"/>
              </a:spcBef>
              <a:spcAft>
                <a:spcPts val="567"/>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Life insurance and disability coverage</a:t>
            </a:r>
            <a:endParaRPr b="0" lang="en-IN" sz="1200" spc="-1" strike="noStrike">
              <a:solidFill>
                <a:srgbClr val="000000"/>
              </a:solidFill>
              <a:latin typeface="Arial"/>
            </a:endParaRPr>
          </a:p>
          <a:p>
            <a:pPr lvl="1" marL="432000" indent="-216000">
              <a:lnSpc>
                <a:spcPct val="100000"/>
              </a:lnSpc>
              <a:spcBef>
                <a:spcPts val="283"/>
              </a:spcBef>
              <a:spcAft>
                <a:spcPts val="567"/>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Umbrella policies for additional liability protection</a:t>
            </a:r>
            <a:endParaRPr b="0" lang="en-IN" sz="1200" spc="-1" strike="noStrike">
              <a:solidFill>
                <a:srgbClr val="000000"/>
              </a:solidFill>
              <a:latin typeface="Arial"/>
            </a:endParaRPr>
          </a:p>
          <a:p>
            <a:pPr lvl="1" marL="432000" indent="-216000">
              <a:lnSpc>
                <a:spcPct val="100000"/>
              </a:lnSpc>
              <a:spcBef>
                <a:spcPts val="283"/>
              </a:spcBef>
              <a:spcAft>
                <a:spcPts val="567"/>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Home insurance with bundling discounts</a:t>
            </a:r>
            <a:endParaRPr b="0" lang="en-IN" sz="1200" spc="-1" strike="noStrike">
              <a:solidFill>
                <a:srgbClr val="000000"/>
              </a:solidFill>
              <a:latin typeface="Arial"/>
            </a:endParaRPr>
          </a:p>
          <a:p>
            <a:pPr indent="0">
              <a:lnSpc>
                <a:spcPct val="100000"/>
              </a:lnSpc>
              <a:spcBef>
                <a:spcPts val="1131"/>
              </a:spcBef>
              <a:buNone/>
              <a:tabLst>
                <a:tab algn="l" pos="0"/>
              </a:tabLst>
            </a:pPr>
            <a:r>
              <a:rPr b="1" lang="en-IN" sz="1600" spc="-1" strike="noStrike">
                <a:solidFill>
                  <a:srgbClr val="000000"/>
                </a:solidFill>
                <a:latin typeface="Roboto Condensed"/>
                <a:ea typeface="Noto Sans CJK SC"/>
              </a:rPr>
              <a:t> </a:t>
            </a:r>
            <a:r>
              <a:rPr b="1" lang="en-IN" sz="1600" spc="-1" strike="noStrike">
                <a:solidFill>
                  <a:srgbClr val="000000"/>
                </a:solidFill>
                <a:latin typeface="Roboto Condensed"/>
                <a:ea typeface="Noto Sans CJK SC"/>
              </a:rPr>
              <a:t>Customer Engagement Strategies</a:t>
            </a:r>
            <a:endParaRPr b="0" lang="en-IN" sz="1600" spc="-1" strike="noStrike">
              <a:solidFill>
                <a:srgbClr val="000000"/>
              </a:solidFill>
              <a:latin typeface="Arial"/>
            </a:endParaRPr>
          </a:p>
          <a:p>
            <a:pPr lvl="1" marL="432000" indent="-216000">
              <a:lnSpc>
                <a:spcPct val="100000"/>
              </a:lnSpc>
              <a:spcBef>
                <a:spcPts val="283"/>
              </a:spcBef>
              <a:spcAft>
                <a:spcPts val="567"/>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Personalized risk assessments and safety consultations</a:t>
            </a:r>
            <a:endParaRPr b="0" lang="en-IN" sz="1200" spc="-1" strike="noStrike">
              <a:solidFill>
                <a:srgbClr val="000000"/>
              </a:solidFill>
              <a:latin typeface="Arial"/>
            </a:endParaRPr>
          </a:p>
          <a:p>
            <a:pPr lvl="1" marL="432000" indent="-216000">
              <a:lnSpc>
                <a:spcPct val="100000"/>
              </a:lnSpc>
              <a:spcBef>
                <a:spcPts val="283"/>
              </a:spcBef>
              <a:spcAft>
                <a:spcPts val="567"/>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Regular policy reviews to ensure adequate coverage</a:t>
            </a:r>
            <a:endParaRPr b="0" lang="en-IN" sz="1200" spc="-1" strike="noStrike">
              <a:solidFill>
                <a:srgbClr val="000000"/>
              </a:solidFill>
              <a:latin typeface="Arial"/>
            </a:endParaRPr>
          </a:p>
          <a:p>
            <a:pPr lvl="1" marL="432000" indent="-216000">
              <a:lnSpc>
                <a:spcPct val="100000"/>
              </a:lnSpc>
              <a:spcBef>
                <a:spcPts val="283"/>
              </a:spcBef>
              <a:spcAft>
                <a:spcPts val="567"/>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Loyalty programs rewarding long-term, claim-free customers</a:t>
            </a:r>
            <a:endParaRPr b="0" lang="en-IN" sz="1200" spc="-1" strike="noStrike">
              <a:solidFill>
                <a:srgbClr val="000000"/>
              </a:solidFill>
              <a:latin typeface="Arial"/>
            </a:endParaRPr>
          </a:p>
        </p:txBody>
      </p:sp>
      <p:sp>
        <p:nvSpPr>
          <p:cNvPr id="57" name=""/>
          <p:cNvSpPr/>
          <p:nvPr/>
        </p:nvSpPr>
        <p:spPr>
          <a:xfrm>
            <a:off x="4967640" y="791640"/>
            <a:ext cx="142920" cy="4570920"/>
          </a:xfrm>
          <a:prstGeom prst="rect">
            <a:avLst/>
          </a:prstGeom>
          <a:solidFill>
            <a:srgbClr val="db2d67">
              <a:alpha val="50000"/>
            </a:srgbClr>
          </a:solidFill>
          <a:ln w="0">
            <a:noFill/>
          </a:ln>
        </p:spPr>
        <p:style>
          <a:lnRef idx="0"/>
          <a:fillRef idx="0"/>
          <a:effectRef idx="0"/>
          <a:fontRef idx="minor"/>
        </p:style>
        <p:txBody>
          <a:bodyPr wrap="none" lIns="0" rIns="0" tIns="0" bIns="0" anchor="ctr">
            <a:noAutofit/>
          </a:bodyPr>
          <a:p>
            <a:pPr>
              <a:lnSpc>
                <a:spcPct val="100000"/>
              </a:lnSpc>
            </a:pPr>
            <a:endParaRPr b="1" lang="en-IN" sz="1400" spc="-1" strike="noStrike">
              <a:solidFill>
                <a:srgbClr val="ffffff"/>
              </a:solidFill>
              <a:latin typeface="Arial"/>
              <a:ea typeface="DejaVu Sans"/>
            </a:endParaRPr>
          </a:p>
        </p:txBody>
      </p:sp>
      <p:sp>
        <p:nvSpPr>
          <p:cNvPr id="58" name="PlaceHolder 3"/>
          <p:cNvSpPr>
            <a:spLocks noGrp="1"/>
          </p:cNvSpPr>
          <p:nvPr>
            <p:ph/>
          </p:nvPr>
        </p:nvSpPr>
        <p:spPr>
          <a:xfrm>
            <a:off x="5543640" y="719640"/>
            <a:ext cx="3959280" cy="4678920"/>
          </a:xfrm>
          <a:prstGeom prst="rect">
            <a:avLst/>
          </a:prstGeom>
          <a:solidFill>
            <a:srgbClr val="f5ddd9">
              <a:alpha val="92000"/>
            </a:srgbClr>
          </a:solidFill>
          <a:ln w="6480">
            <a:solidFill>
              <a:srgbClr val="000d1d">
                <a:alpha val="80000"/>
              </a:srgbClr>
            </a:solidFill>
            <a:miter/>
          </a:ln>
        </p:spPr>
        <p:txBody>
          <a:bodyPr numCol="1" spcCol="0" lIns="3240" rIns="3240" tIns="3240" bIns="3240" anchor="t">
            <a:normAutofit fontScale="87222"/>
          </a:bodyPr>
          <a:p>
            <a:pPr indent="0" algn="ctr">
              <a:lnSpc>
                <a:spcPct val="100000"/>
              </a:lnSpc>
              <a:buNone/>
              <a:tabLst>
                <a:tab algn="l" pos="0"/>
              </a:tabLst>
            </a:pPr>
            <a:r>
              <a:rPr b="1" lang="en-IN" sz="1600" spc="-1" strike="noStrike" u="sng">
                <a:solidFill>
                  <a:srgbClr val="000000"/>
                </a:solidFill>
                <a:uFillTx/>
                <a:latin typeface="Roboto Condensed"/>
              </a:rPr>
              <a:t>Cluster 1</a:t>
            </a:r>
            <a:endParaRPr b="0" lang="en-IN" sz="1600" spc="-1" strike="noStrike">
              <a:solidFill>
                <a:srgbClr val="000000"/>
              </a:solidFill>
              <a:latin typeface="Arial"/>
            </a:endParaRPr>
          </a:p>
          <a:p>
            <a:pPr indent="0">
              <a:lnSpc>
                <a:spcPct val="100000"/>
              </a:lnSpc>
              <a:buNone/>
              <a:tabLst>
                <a:tab algn="l" pos="0"/>
              </a:tabLst>
            </a:pPr>
            <a:r>
              <a:rPr b="1" lang="en-IN" sz="1600" spc="-1" strike="noStrike">
                <a:solidFill>
                  <a:srgbClr val="000000"/>
                </a:solidFill>
                <a:latin typeface="Roboto Condensed"/>
              </a:rPr>
              <a:t> </a:t>
            </a:r>
            <a:r>
              <a:rPr b="1" lang="en-IN" sz="1600" spc="-1" strike="noStrike">
                <a:solidFill>
                  <a:srgbClr val="000000"/>
                </a:solidFill>
                <a:latin typeface="Roboto Condensed"/>
              </a:rPr>
              <a:t>Tailored Marketing Strategies:</a:t>
            </a:r>
            <a:endParaRPr b="0" lang="en-IN" sz="1600" spc="-1" strike="noStrike">
              <a:solidFill>
                <a:srgbClr val="000000"/>
              </a:solidFill>
              <a:latin typeface="Arial"/>
            </a:endParaRPr>
          </a:p>
          <a:p>
            <a:pPr marL="360000" indent="-216000">
              <a:lnSpc>
                <a:spcPct val="100000"/>
              </a:lnSpc>
              <a:spcBef>
                <a:spcPts val="850"/>
              </a:spcBef>
              <a:buClr>
                <a:srgbClr val="ffffff"/>
              </a:buClr>
              <a:buFont typeface="Symbol" charset="2"/>
              <a:buChar char=""/>
              <a:tabLst>
                <a:tab algn="l" pos="0"/>
              </a:tabLst>
            </a:pPr>
            <a:r>
              <a:rPr b="0" lang="en-IN" sz="1200" spc="-1" strike="noStrike">
                <a:solidFill>
                  <a:srgbClr val="000000"/>
                </a:solidFill>
                <a:latin typeface="Roboto"/>
                <a:ea typeface="Noto Sans CJK SC"/>
              </a:rPr>
              <a:t>Focus on affordability and value</a:t>
            </a:r>
            <a:endParaRPr b="0" lang="en-IN" sz="1200" spc="-1" strike="noStrike">
              <a:solidFill>
                <a:srgbClr val="000000"/>
              </a:solidFill>
              <a:latin typeface="Arial"/>
            </a:endParaRPr>
          </a:p>
          <a:p>
            <a:pPr marL="360000" indent="-216000">
              <a:lnSpc>
                <a:spcPct val="100000"/>
              </a:lnSpc>
              <a:spcBef>
                <a:spcPts val="850"/>
              </a:spcBef>
              <a:buClr>
                <a:srgbClr val="ffffff"/>
              </a:buClr>
              <a:buFont typeface="Symbol" charset="2"/>
              <a:buChar char=""/>
              <a:tabLst>
                <a:tab algn="l" pos="0"/>
              </a:tabLst>
            </a:pPr>
            <a:r>
              <a:rPr b="0" lang="en-IN" sz="1200" spc="-1" strike="noStrike">
                <a:solidFill>
                  <a:srgbClr val="000000"/>
                </a:solidFill>
                <a:latin typeface="Roboto"/>
                <a:ea typeface="Noto Sans CJK SC"/>
              </a:rPr>
              <a:t>Emphasize theft protection features</a:t>
            </a:r>
            <a:endParaRPr b="0" lang="en-IN" sz="1200" spc="-1" strike="noStrike">
              <a:solidFill>
                <a:srgbClr val="000000"/>
              </a:solidFill>
              <a:latin typeface="Arial"/>
            </a:endParaRPr>
          </a:p>
          <a:p>
            <a:pPr marL="360000" indent="-216000">
              <a:lnSpc>
                <a:spcPct val="100000"/>
              </a:lnSpc>
              <a:spcBef>
                <a:spcPts val="850"/>
              </a:spcBef>
              <a:buClr>
                <a:srgbClr val="ffffff"/>
              </a:buClr>
              <a:buFont typeface="Symbol" charset="2"/>
              <a:buChar char=""/>
              <a:tabLst>
                <a:tab algn="l" pos="0"/>
              </a:tabLst>
            </a:pPr>
            <a:r>
              <a:rPr b="0" lang="en-IN" sz="1200" spc="-1" strike="noStrike">
                <a:solidFill>
                  <a:srgbClr val="000000"/>
                </a:solidFill>
                <a:latin typeface="Roboto"/>
                <a:ea typeface="Noto Sans CJK SC"/>
              </a:rPr>
              <a:t>Promote young driver programs and safe driver discounts</a:t>
            </a:r>
            <a:endParaRPr b="0" lang="en-IN" sz="1200" spc="-1" strike="noStrike">
              <a:solidFill>
                <a:srgbClr val="000000"/>
              </a:solidFill>
              <a:latin typeface="Arial"/>
            </a:endParaRPr>
          </a:p>
          <a:p>
            <a:pPr indent="0">
              <a:lnSpc>
                <a:spcPct val="100000"/>
              </a:lnSpc>
              <a:buNone/>
              <a:tabLst>
                <a:tab algn="l" pos="0"/>
              </a:tabLst>
            </a:pPr>
            <a:r>
              <a:rPr b="1" lang="en-IN" sz="1600" spc="-1" strike="noStrike">
                <a:solidFill>
                  <a:srgbClr val="000000"/>
                </a:solidFill>
                <a:latin typeface="Roboto Condensed"/>
                <a:ea typeface="Noto Sans CJK SC"/>
              </a:rPr>
              <a:t> </a:t>
            </a:r>
            <a:r>
              <a:rPr b="1" lang="en-IN" sz="1600" spc="-1" strike="noStrike">
                <a:solidFill>
                  <a:srgbClr val="000000"/>
                </a:solidFill>
                <a:latin typeface="Roboto Condensed"/>
                <a:ea typeface="Noto Sans CJK SC"/>
              </a:rPr>
              <a:t>Product Development Recommendations</a:t>
            </a:r>
            <a:endParaRPr b="0" lang="en-IN" sz="1600" spc="-1" strike="noStrike">
              <a:solidFill>
                <a:srgbClr val="000000"/>
              </a:solidFill>
              <a:latin typeface="Arial"/>
            </a:endParaRPr>
          </a:p>
          <a:p>
            <a:pPr marL="360000" indent="-216000">
              <a:lnSpc>
                <a:spcPct val="100000"/>
              </a:lnSpc>
              <a:spcBef>
                <a:spcPts val="850"/>
              </a:spcBef>
              <a:buClr>
                <a:srgbClr val="ffffff"/>
              </a:buClr>
              <a:buFont typeface="Symbol" charset="2"/>
              <a:buChar char=""/>
              <a:tabLst>
                <a:tab algn="l" pos="0"/>
              </a:tabLst>
            </a:pPr>
            <a:r>
              <a:rPr b="0" lang="en-IN" sz="1200" spc="-1" strike="noStrike">
                <a:solidFill>
                  <a:srgbClr val="000000"/>
                </a:solidFill>
                <a:latin typeface="Roboto"/>
                <a:ea typeface="Noto Sans CJK SC"/>
              </a:rPr>
              <a:t>Budget-friendly basic plans with optional add-ons</a:t>
            </a:r>
            <a:endParaRPr b="0" lang="en-IN" sz="1200" spc="-1" strike="noStrike">
              <a:solidFill>
                <a:srgbClr val="000000"/>
              </a:solidFill>
              <a:latin typeface="Arial"/>
            </a:endParaRPr>
          </a:p>
          <a:p>
            <a:pPr marL="360000" indent="-216000">
              <a:lnSpc>
                <a:spcPct val="100000"/>
              </a:lnSpc>
              <a:spcBef>
                <a:spcPts val="850"/>
              </a:spcBef>
              <a:buClr>
                <a:srgbClr val="ffffff"/>
              </a:buClr>
              <a:buFont typeface="Symbol" charset="2"/>
              <a:buChar char=""/>
              <a:tabLst>
                <a:tab algn="l" pos="0"/>
              </a:tabLst>
            </a:pPr>
            <a:r>
              <a:rPr b="0" lang="en-IN" sz="1200" spc="-1" strike="noStrike">
                <a:solidFill>
                  <a:srgbClr val="000000"/>
                </a:solidFill>
                <a:latin typeface="Roboto"/>
                <a:ea typeface="Noto Sans CJK SC"/>
              </a:rPr>
              <a:t>Theft protection packages</a:t>
            </a:r>
            <a:endParaRPr b="0" lang="en-IN" sz="1200" spc="-1" strike="noStrike">
              <a:solidFill>
                <a:srgbClr val="000000"/>
              </a:solidFill>
              <a:latin typeface="Arial"/>
            </a:endParaRPr>
          </a:p>
          <a:p>
            <a:pPr marL="360000" indent="-216000">
              <a:lnSpc>
                <a:spcPct val="100000"/>
              </a:lnSpc>
              <a:spcBef>
                <a:spcPts val="850"/>
              </a:spcBef>
              <a:buClr>
                <a:srgbClr val="ffffff"/>
              </a:buClr>
              <a:buFont typeface="Symbol" charset="2"/>
              <a:buChar char=""/>
              <a:tabLst>
                <a:tab algn="l" pos="0"/>
              </a:tabLst>
            </a:pPr>
            <a:r>
              <a:rPr b="0" lang="en-IN" sz="1200" spc="-1" strike="noStrike">
                <a:solidFill>
                  <a:srgbClr val="000000"/>
                </a:solidFill>
                <a:latin typeface="Roboto"/>
                <a:ea typeface="Noto Sans CJK SC"/>
              </a:rPr>
              <a:t>Usage-based insurance options</a:t>
            </a:r>
            <a:endParaRPr b="0" lang="en-IN" sz="1200" spc="-1" strike="noStrike">
              <a:solidFill>
                <a:srgbClr val="000000"/>
              </a:solidFill>
              <a:latin typeface="Arial"/>
            </a:endParaRPr>
          </a:p>
          <a:p>
            <a:pPr indent="0">
              <a:lnSpc>
                <a:spcPct val="100000"/>
              </a:lnSpc>
              <a:buNone/>
              <a:tabLst>
                <a:tab algn="l" pos="0"/>
              </a:tabLst>
            </a:pPr>
            <a:r>
              <a:rPr b="1" lang="en-IN" sz="1600" spc="-1" strike="noStrike">
                <a:solidFill>
                  <a:srgbClr val="000000"/>
                </a:solidFill>
                <a:latin typeface="Roboto Condensed"/>
                <a:ea typeface="Noto Sans CJK SC"/>
              </a:rPr>
              <a:t> </a:t>
            </a:r>
            <a:r>
              <a:rPr b="1" lang="en-IN" sz="1600" spc="-1" strike="noStrike">
                <a:solidFill>
                  <a:srgbClr val="000000"/>
                </a:solidFill>
                <a:latin typeface="Roboto Condensed"/>
                <a:ea typeface="Noto Sans CJK SC"/>
              </a:rPr>
              <a:t>Cross-Selling Opportunities</a:t>
            </a:r>
            <a:endParaRPr b="0" lang="en-IN" sz="1600" spc="-1" strike="noStrike">
              <a:solidFill>
                <a:srgbClr val="000000"/>
              </a:solidFill>
              <a:latin typeface="Arial"/>
            </a:endParaRPr>
          </a:p>
          <a:p>
            <a:pPr marL="360000" indent="-216000">
              <a:lnSpc>
                <a:spcPct val="100000"/>
              </a:lnSpc>
              <a:spcBef>
                <a:spcPts val="850"/>
              </a:spcBef>
              <a:buClr>
                <a:srgbClr val="ffffff"/>
              </a:buClr>
              <a:buFont typeface="Symbol" charset="2"/>
              <a:buChar char=""/>
              <a:tabLst>
                <a:tab algn="l" pos="0"/>
              </a:tabLst>
            </a:pPr>
            <a:r>
              <a:rPr b="0" lang="en-IN" sz="1200" spc="-1" strike="noStrike">
                <a:solidFill>
                  <a:srgbClr val="000000"/>
                </a:solidFill>
                <a:latin typeface="Roboto"/>
                <a:ea typeface="Noto Sans CJK SC"/>
              </a:rPr>
              <a:t>Renters insurance</a:t>
            </a:r>
            <a:endParaRPr b="0" lang="en-IN" sz="1200" spc="-1" strike="noStrike">
              <a:solidFill>
                <a:srgbClr val="000000"/>
              </a:solidFill>
              <a:latin typeface="Arial"/>
            </a:endParaRPr>
          </a:p>
          <a:p>
            <a:pPr marL="360000" indent="-216000">
              <a:lnSpc>
                <a:spcPct val="100000"/>
              </a:lnSpc>
              <a:spcBef>
                <a:spcPts val="850"/>
              </a:spcBef>
              <a:buClr>
                <a:srgbClr val="ffffff"/>
              </a:buClr>
              <a:buFont typeface="Symbol" charset="2"/>
              <a:buChar char=""/>
              <a:tabLst>
                <a:tab algn="l" pos="0"/>
              </a:tabLst>
            </a:pPr>
            <a:r>
              <a:rPr b="0" lang="en-IN" sz="1200" spc="-1" strike="noStrike">
                <a:solidFill>
                  <a:srgbClr val="000000"/>
                </a:solidFill>
                <a:latin typeface="Roboto"/>
                <a:ea typeface="Noto Sans CJK SC"/>
              </a:rPr>
              <a:t>Personal property coverage for valuable items</a:t>
            </a:r>
            <a:endParaRPr b="0" lang="en-IN" sz="1200" spc="-1" strike="noStrike">
              <a:solidFill>
                <a:srgbClr val="000000"/>
              </a:solidFill>
              <a:latin typeface="Arial"/>
            </a:endParaRPr>
          </a:p>
          <a:p>
            <a:pPr marL="360000" indent="-216000">
              <a:lnSpc>
                <a:spcPct val="100000"/>
              </a:lnSpc>
              <a:spcBef>
                <a:spcPts val="850"/>
              </a:spcBef>
              <a:buClr>
                <a:srgbClr val="ffffff"/>
              </a:buClr>
              <a:buFont typeface="Symbol" charset="2"/>
              <a:buChar char=""/>
              <a:tabLst>
                <a:tab algn="l" pos="0"/>
              </a:tabLst>
            </a:pPr>
            <a:r>
              <a:rPr b="0" lang="en-IN" sz="1200" spc="-1" strike="noStrike">
                <a:solidFill>
                  <a:srgbClr val="000000"/>
                </a:solidFill>
                <a:latin typeface="Roboto"/>
                <a:ea typeface="Noto Sans CJK SC"/>
              </a:rPr>
              <a:t>Travel insurance</a:t>
            </a:r>
            <a:endParaRPr b="0" lang="en-IN" sz="1200" spc="-1" strike="noStrike">
              <a:solidFill>
                <a:srgbClr val="000000"/>
              </a:solidFill>
              <a:latin typeface="Arial"/>
            </a:endParaRPr>
          </a:p>
          <a:p>
            <a:pPr indent="0">
              <a:lnSpc>
                <a:spcPct val="100000"/>
              </a:lnSpc>
              <a:spcBef>
                <a:spcPts val="564"/>
              </a:spcBef>
              <a:buNone/>
              <a:tabLst>
                <a:tab algn="l" pos="0"/>
              </a:tabLst>
            </a:pPr>
            <a:r>
              <a:rPr b="1" lang="en-IN" sz="1600" spc="-1" strike="noStrike">
                <a:solidFill>
                  <a:srgbClr val="000000"/>
                </a:solidFill>
                <a:latin typeface="Roboto Condensed"/>
                <a:ea typeface="Noto Sans CJK SC"/>
              </a:rPr>
              <a:t> </a:t>
            </a:r>
            <a:r>
              <a:rPr b="1" lang="en-IN" sz="1600" spc="-1" strike="noStrike">
                <a:solidFill>
                  <a:srgbClr val="000000"/>
                </a:solidFill>
                <a:latin typeface="Roboto Condensed"/>
                <a:ea typeface="Noto Sans CJK SC"/>
              </a:rPr>
              <a:t>Customer Engagement Strategies</a:t>
            </a:r>
            <a:endParaRPr b="0" lang="en-IN" sz="1600" spc="-1" strike="noStrike">
              <a:solidFill>
                <a:srgbClr val="000000"/>
              </a:solidFill>
              <a:latin typeface="Arial"/>
            </a:endParaRPr>
          </a:p>
          <a:p>
            <a:pPr marL="360000" indent="-216000">
              <a:lnSpc>
                <a:spcPct val="100000"/>
              </a:lnSpc>
              <a:spcBef>
                <a:spcPts val="850"/>
              </a:spcBef>
              <a:buClr>
                <a:srgbClr val="ffffff"/>
              </a:buClr>
              <a:buFont typeface="Symbol" charset="2"/>
              <a:buChar char=""/>
              <a:tabLst>
                <a:tab algn="l" pos="0"/>
              </a:tabLst>
            </a:pPr>
            <a:r>
              <a:rPr b="0" lang="en-IN" sz="1200" spc="-1" strike="noStrike">
                <a:solidFill>
                  <a:srgbClr val="000000"/>
                </a:solidFill>
                <a:latin typeface="Roboto"/>
                <a:ea typeface="Noto Sans CJK SC"/>
              </a:rPr>
              <a:t>Mobile app for easy policy management and claims reporting</a:t>
            </a:r>
            <a:endParaRPr b="0" lang="en-IN" sz="1200" spc="-1" strike="noStrike">
              <a:solidFill>
                <a:srgbClr val="000000"/>
              </a:solidFill>
              <a:latin typeface="Arial"/>
            </a:endParaRPr>
          </a:p>
          <a:p>
            <a:pPr marL="360000" indent="-216000">
              <a:lnSpc>
                <a:spcPct val="100000"/>
              </a:lnSpc>
              <a:spcBef>
                <a:spcPts val="850"/>
              </a:spcBef>
              <a:buClr>
                <a:srgbClr val="ffffff"/>
              </a:buClr>
              <a:buFont typeface="Symbol" charset="2"/>
              <a:buChar char=""/>
              <a:tabLst>
                <a:tab algn="l" pos="0"/>
              </a:tabLst>
            </a:pPr>
            <a:r>
              <a:rPr b="0" lang="en-IN" sz="1200" spc="-1" strike="noStrike">
                <a:solidFill>
                  <a:srgbClr val="000000"/>
                </a:solidFill>
                <a:latin typeface="Roboto"/>
                <a:ea typeface="Noto Sans CJK SC"/>
              </a:rPr>
              <a:t>Educational content on improving driving habits and reducing premiums</a:t>
            </a:r>
            <a:endParaRPr b="0" lang="en-IN" sz="1200" spc="-1" strike="noStrike">
              <a:solidFill>
                <a:srgbClr val="000000"/>
              </a:solidFill>
              <a:latin typeface="Arial"/>
            </a:endParaRPr>
          </a:p>
          <a:p>
            <a:pPr marL="360000" indent="-216000">
              <a:lnSpc>
                <a:spcPct val="100000"/>
              </a:lnSpc>
              <a:spcBef>
                <a:spcPts val="850"/>
              </a:spcBef>
              <a:buClr>
                <a:srgbClr val="ffffff"/>
              </a:buClr>
              <a:buFont typeface="Symbol" charset="2"/>
              <a:buChar char=""/>
              <a:tabLst>
                <a:tab algn="l" pos="0"/>
              </a:tabLst>
            </a:pPr>
            <a:r>
              <a:rPr b="0" lang="en-IN" sz="1200" spc="-1" strike="noStrike">
                <a:solidFill>
                  <a:srgbClr val="000000"/>
                </a:solidFill>
                <a:latin typeface="Roboto"/>
                <a:ea typeface="Noto Sans CJK SC"/>
              </a:rPr>
              <a:t>Gamification elements to encourage safe driving and policy engagement</a:t>
            </a: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0" y="540000"/>
            <a:ext cx="10078920" cy="718920"/>
          </a:xfrm>
          <a:prstGeom prst="rect">
            <a:avLst/>
          </a:prstGeom>
          <a:noFill/>
          <a:ln w="0">
            <a:noFill/>
          </a:ln>
        </p:spPr>
        <p:txBody>
          <a:bodyPr lIns="0" rIns="0" tIns="0" bIns="0" anchor="ctr">
            <a:noAutofit/>
          </a:bodyPr>
          <a:p>
            <a:pPr indent="0">
              <a:lnSpc>
                <a:spcPct val="100000"/>
              </a:lnSpc>
              <a:buNone/>
              <a:tabLst>
                <a:tab algn="l" pos="0"/>
              </a:tabLst>
            </a:pPr>
            <a:r>
              <a:rPr b="0" lang="en-IN" sz="3600" spc="-1" strike="noStrike">
                <a:solidFill>
                  <a:srgbClr val="ffffff"/>
                </a:solidFill>
                <a:latin typeface="Roboto Condensed"/>
              </a:rPr>
              <a:t>   </a:t>
            </a:r>
            <a:r>
              <a:rPr b="0" lang="en-IN" sz="3600" spc="-1" strike="noStrike">
                <a:solidFill>
                  <a:srgbClr val="ffffff"/>
                </a:solidFill>
                <a:latin typeface="Roboto Condensed"/>
              </a:rPr>
              <a:t>Implementation Roadmap       Expected Outcome</a:t>
            </a:r>
            <a:endParaRPr b="0" lang="en-IN" sz="3600" spc="-1" strike="noStrike">
              <a:solidFill>
                <a:srgbClr val="ffffff"/>
              </a:solidFill>
              <a:latin typeface="Arial"/>
            </a:endParaRPr>
          </a:p>
        </p:txBody>
      </p:sp>
      <p:sp>
        <p:nvSpPr>
          <p:cNvPr id="60" name="PlaceHolder 2"/>
          <p:cNvSpPr>
            <a:spLocks noGrp="1"/>
          </p:cNvSpPr>
          <p:nvPr>
            <p:ph/>
          </p:nvPr>
        </p:nvSpPr>
        <p:spPr>
          <a:xfrm>
            <a:off x="503640" y="1866240"/>
            <a:ext cx="4425480" cy="3287160"/>
          </a:xfrm>
          <a:prstGeom prst="rect">
            <a:avLst/>
          </a:prstGeom>
          <a:noFill/>
          <a:ln w="0">
            <a:noFill/>
          </a:ln>
        </p:spPr>
        <p:txBody>
          <a:bodyPr lIns="0" rIns="0" tIns="0" bIns="0" anchor="t">
            <a:normAutofit/>
          </a:bodyPr>
          <a:p>
            <a:pPr indent="0">
              <a:lnSpc>
                <a:spcPct val="100000"/>
              </a:lnSpc>
              <a:spcBef>
                <a:spcPts val="1414"/>
              </a:spcBef>
              <a:buNone/>
              <a:tabLst>
                <a:tab algn="l" pos="0"/>
              </a:tabLst>
            </a:pPr>
            <a:r>
              <a:rPr b="0" lang="en-IN" sz="1600" spc="-1" strike="noStrike">
                <a:solidFill>
                  <a:srgbClr val="ffffff"/>
                </a:solidFill>
                <a:latin typeface="Roboto"/>
              </a:rPr>
              <a:t>Phase 1: Refine marketing messages and channels</a:t>
            </a:r>
            <a:endParaRPr b="0" lang="en-IN" sz="1600" spc="-1" strike="noStrike">
              <a:solidFill>
                <a:srgbClr val="ffffff"/>
              </a:solidFill>
              <a:latin typeface="Arial"/>
            </a:endParaRPr>
          </a:p>
          <a:p>
            <a:pPr indent="0">
              <a:lnSpc>
                <a:spcPct val="100000"/>
              </a:lnSpc>
              <a:spcBef>
                <a:spcPts val="1414"/>
              </a:spcBef>
              <a:buNone/>
              <a:tabLst>
                <a:tab algn="l" pos="0"/>
              </a:tabLst>
            </a:pPr>
            <a:r>
              <a:rPr b="0" lang="en-IN" sz="1600" spc="-1" strike="noStrike">
                <a:solidFill>
                  <a:srgbClr val="ffffff"/>
                </a:solidFill>
                <a:latin typeface="Roboto"/>
              </a:rPr>
              <a:t>Phase 2: Develop and launch tailored products</a:t>
            </a:r>
            <a:endParaRPr b="0" lang="en-IN" sz="1600" spc="-1" strike="noStrike">
              <a:solidFill>
                <a:srgbClr val="ffffff"/>
              </a:solidFill>
              <a:latin typeface="Arial"/>
            </a:endParaRPr>
          </a:p>
          <a:p>
            <a:pPr indent="0">
              <a:lnSpc>
                <a:spcPct val="100000"/>
              </a:lnSpc>
              <a:spcBef>
                <a:spcPts val="1414"/>
              </a:spcBef>
              <a:buNone/>
              <a:tabLst>
                <a:tab algn="l" pos="0"/>
              </a:tabLst>
            </a:pPr>
            <a:r>
              <a:rPr b="0" lang="en-IN" sz="1600" spc="-1" strike="noStrike">
                <a:solidFill>
                  <a:srgbClr val="ffffff"/>
                </a:solidFill>
                <a:latin typeface="Roboto"/>
              </a:rPr>
              <a:t>Phase 3: Implement cross-selling initiatives</a:t>
            </a:r>
            <a:endParaRPr b="0" lang="en-IN" sz="1600" spc="-1" strike="noStrike">
              <a:solidFill>
                <a:srgbClr val="ffffff"/>
              </a:solidFill>
              <a:latin typeface="Arial"/>
            </a:endParaRPr>
          </a:p>
          <a:p>
            <a:pPr indent="0">
              <a:lnSpc>
                <a:spcPct val="100000"/>
              </a:lnSpc>
              <a:spcBef>
                <a:spcPts val="1414"/>
              </a:spcBef>
              <a:buNone/>
              <a:tabLst>
                <a:tab algn="l" pos="0"/>
              </a:tabLst>
            </a:pPr>
            <a:r>
              <a:rPr b="0" lang="en-IN" sz="1600" spc="-1" strike="noStrike">
                <a:solidFill>
                  <a:srgbClr val="ffffff"/>
                </a:solidFill>
                <a:latin typeface="Roboto"/>
              </a:rPr>
              <a:t>Phase 4: Roll out engagement strategies</a:t>
            </a:r>
            <a:endParaRPr b="0" lang="en-IN" sz="1600" spc="-1" strike="noStrike">
              <a:solidFill>
                <a:srgbClr val="ffffff"/>
              </a:solidFill>
              <a:latin typeface="Arial"/>
            </a:endParaRPr>
          </a:p>
          <a:p>
            <a:pPr indent="0">
              <a:lnSpc>
                <a:spcPct val="100000"/>
              </a:lnSpc>
              <a:spcBef>
                <a:spcPts val="1414"/>
              </a:spcBef>
              <a:buNone/>
              <a:tabLst>
                <a:tab algn="l" pos="0"/>
              </a:tabLst>
            </a:pPr>
            <a:r>
              <a:rPr b="0" lang="en-IN" sz="1600" spc="-1" strike="noStrike">
                <a:solidFill>
                  <a:srgbClr val="ffffff"/>
                </a:solidFill>
                <a:latin typeface="Roboto"/>
              </a:rPr>
              <a:t>Phase 5: Monitor KPIs and adjust strategies</a:t>
            </a:r>
            <a:endParaRPr b="0" lang="en-IN" sz="1600" spc="-1" strike="noStrike">
              <a:solidFill>
                <a:srgbClr val="ffffff"/>
              </a:solidFill>
              <a:latin typeface="Arial"/>
            </a:endParaRPr>
          </a:p>
        </p:txBody>
      </p:sp>
      <p:sp>
        <p:nvSpPr>
          <p:cNvPr id="61" name="PlaceHolder 3"/>
          <p:cNvSpPr>
            <a:spLocks noGrp="1"/>
          </p:cNvSpPr>
          <p:nvPr>
            <p:ph/>
          </p:nvPr>
        </p:nvSpPr>
        <p:spPr>
          <a:xfrm>
            <a:off x="5151960" y="1866240"/>
            <a:ext cx="4425480" cy="3287160"/>
          </a:xfrm>
          <a:prstGeom prst="rect">
            <a:avLst/>
          </a:prstGeom>
          <a:noFill/>
          <a:ln w="0">
            <a:noFill/>
          </a:ln>
        </p:spPr>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IN" sz="1600" spc="-1" strike="noStrike">
                <a:solidFill>
                  <a:srgbClr val="ffffff"/>
                </a:solidFill>
                <a:latin typeface="Roboto"/>
              </a:rPr>
              <a:t>Increased customer acquisition in targeted segments</a:t>
            </a:r>
            <a:endParaRPr b="0" lang="en-IN" sz="1600" spc="-1" strike="noStrike">
              <a:solidFill>
                <a:srgbClr val="ffffff"/>
              </a:solidFill>
              <a:latin typeface="Arial"/>
            </a:endParaRPr>
          </a:p>
          <a:p>
            <a:pPr marL="432000" indent="-324000">
              <a:lnSpc>
                <a:spcPct val="100000"/>
              </a:lnSpc>
              <a:spcBef>
                <a:spcPts val="1414"/>
              </a:spcBef>
              <a:buClr>
                <a:srgbClr val="ffffff"/>
              </a:buClr>
              <a:buSzPct val="45000"/>
              <a:buFont typeface="Wingdings" charset="2"/>
              <a:buChar char=""/>
            </a:pPr>
            <a:r>
              <a:rPr b="0" lang="en-IN" sz="1600" spc="-1" strike="noStrike">
                <a:solidFill>
                  <a:srgbClr val="ffffff"/>
                </a:solidFill>
                <a:latin typeface="Roboto"/>
              </a:rPr>
              <a:t>Improved customer retention rates</a:t>
            </a:r>
            <a:endParaRPr b="0" lang="en-IN" sz="1600" spc="-1" strike="noStrike">
              <a:solidFill>
                <a:srgbClr val="ffffff"/>
              </a:solidFill>
              <a:latin typeface="Arial"/>
            </a:endParaRPr>
          </a:p>
          <a:p>
            <a:pPr marL="432000" indent="-324000">
              <a:lnSpc>
                <a:spcPct val="100000"/>
              </a:lnSpc>
              <a:spcBef>
                <a:spcPts val="1414"/>
              </a:spcBef>
              <a:buClr>
                <a:srgbClr val="ffffff"/>
              </a:buClr>
              <a:buSzPct val="45000"/>
              <a:buFont typeface="Wingdings" charset="2"/>
              <a:buChar char=""/>
            </a:pPr>
            <a:r>
              <a:rPr b="0" lang="en-IN" sz="1600" spc="-1" strike="noStrike">
                <a:solidFill>
                  <a:srgbClr val="ffffff"/>
                </a:solidFill>
                <a:latin typeface="Roboto"/>
              </a:rPr>
              <a:t>Higher cross-selling success</a:t>
            </a:r>
            <a:endParaRPr b="0" lang="en-IN" sz="1600" spc="-1" strike="noStrike">
              <a:solidFill>
                <a:srgbClr val="ffffff"/>
              </a:solidFill>
              <a:latin typeface="Arial"/>
            </a:endParaRPr>
          </a:p>
          <a:p>
            <a:pPr marL="432000" indent="-324000">
              <a:lnSpc>
                <a:spcPct val="100000"/>
              </a:lnSpc>
              <a:spcBef>
                <a:spcPts val="1414"/>
              </a:spcBef>
              <a:buClr>
                <a:srgbClr val="ffffff"/>
              </a:buClr>
              <a:buSzPct val="45000"/>
              <a:buFont typeface="Wingdings" charset="2"/>
              <a:buChar char=""/>
            </a:pPr>
            <a:r>
              <a:rPr b="0" lang="en-IN" sz="1600" spc="-1" strike="noStrike">
                <a:solidFill>
                  <a:srgbClr val="ffffff"/>
                </a:solidFill>
                <a:latin typeface="Roboto"/>
              </a:rPr>
              <a:t>Enhanced customer satisfaction and engagement</a:t>
            </a:r>
            <a:endParaRPr b="0" lang="en-IN" sz="1600" spc="-1" strike="noStrike">
              <a:solidFill>
                <a:srgbClr val="ffffff"/>
              </a:solidFill>
              <a:latin typeface="Arial"/>
            </a:endParaRPr>
          </a:p>
          <a:p>
            <a:pPr marL="432000" indent="-324000">
              <a:lnSpc>
                <a:spcPct val="100000"/>
              </a:lnSpc>
              <a:spcBef>
                <a:spcPts val="1414"/>
              </a:spcBef>
              <a:buClr>
                <a:srgbClr val="ffffff"/>
              </a:buClr>
              <a:buSzPct val="45000"/>
              <a:buFont typeface="Wingdings" charset="2"/>
              <a:buChar char=""/>
            </a:pPr>
            <a:r>
              <a:rPr b="0" lang="en-IN" sz="1600" spc="-1" strike="noStrike">
                <a:solidFill>
                  <a:srgbClr val="ffffff"/>
                </a:solidFill>
                <a:latin typeface="Roboto"/>
              </a:rPr>
              <a:t>Optimized risk portfolio</a:t>
            </a:r>
            <a:endParaRPr b="0" lang="en-IN" sz="1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62" name="PlaceHolder 1"/>
          <p:cNvSpPr>
            <a:spLocks noGrp="1"/>
          </p:cNvSpPr>
          <p:nvPr>
            <p:ph type="title"/>
          </p:nvPr>
        </p:nvSpPr>
        <p:spPr>
          <a:xfrm>
            <a:off x="0" y="180000"/>
            <a:ext cx="10078920" cy="718920"/>
          </a:xfrm>
          <a:prstGeom prst="rect">
            <a:avLst/>
          </a:prstGeom>
          <a:noFill/>
          <a:ln w="0">
            <a:noFill/>
          </a:ln>
        </p:spPr>
        <p:txBody>
          <a:bodyPr lIns="0" rIns="0" tIns="0" bIns="0" anchor="ctr">
            <a:noAutofit/>
          </a:bodyPr>
          <a:p>
            <a:pPr indent="0">
              <a:lnSpc>
                <a:spcPct val="100000"/>
              </a:lnSpc>
              <a:buNone/>
              <a:tabLst>
                <a:tab algn="l" pos="0"/>
              </a:tabLst>
            </a:pPr>
            <a:r>
              <a:rPr b="0" lang="en-IN" sz="3600" spc="-1" strike="noStrike">
                <a:solidFill>
                  <a:srgbClr val="ffffff"/>
                </a:solidFill>
                <a:latin typeface="Roboto Condensed"/>
              </a:rPr>
              <a:t>   </a:t>
            </a:r>
            <a:r>
              <a:rPr b="0" lang="en-IN" sz="3600" spc="-1" strike="noStrike">
                <a:solidFill>
                  <a:srgbClr val="ffffff"/>
                </a:solidFill>
                <a:latin typeface="Roboto Condensed"/>
              </a:rPr>
              <a:t>Implementation Roadmap       Expected Outcome</a:t>
            </a:r>
            <a:endParaRPr b="0" lang="en-IN" sz="3600" spc="-1" strike="noStrike">
              <a:solidFill>
                <a:srgbClr val="ffffff"/>
              </a:solidFill>
              <a:latin typeface="Arial"/>
            </a:endParaRPr>
          </a:p>
        </p:txBody>
      </p:sp>
      <p:grpSp>
        <p:nvGrpSpPr>
          <p:cNvPr id="63" name=""/>
          <p:cNvGrpSpPr/>
          <p:nvPr/>
        </p:nvGrpSpPr>
        <p:grpSpPr>
          <a:xfrm>
            <a:off x="0" y="1008000"/>
            <a:ext cx="10007280" cy="3642120"/>
            <a:chOff x="0" y="1008000"/>
            <a:chExt cx="10007280" cy="3642120"/>
          </a:xfrm>
        </p:grpSpPr>
        <p:grpSp>
          <p:nvGrpSpPr>
            <p:cNvPr id="64" name=""/>
            <p:cNvGrpSpPr/>
            <p:nvPr/>
          </p:nvGrpSpPr>
          <p:grpSpPr>
            <a:xfrm>
              <a:off x="3960" y="1014480"/>
              <a:ext cx="4679640" cy="719640"/>
              <a:chOff x="3960" y="1014480"/>
              <a:chExt cx="4679640" cy="719640"/>
            </a:xfrm>
          </p:grpSpPr>
          <p:sp>
            <p:nvSpPr>
              <p:cNvPr id="65" name=""/>
              <p:cNvSpPr/>
              <p:nvPr/>
            </p:nvSpPr>
            <p:spPr>
              <a:xfrm>
                <a:off x="449640" y="1134720"/>
                <a:ext cx="4233960" cy="479160"/>
              </a:xfrm>
              <a:prstGeom prst="roundRect">
                <a:avLst>
                  <a:gd name="adj" fmla="val 0"/>
                </a:avLst>
              </a:prstGeom>
              <a:solidFill>
                <a:srgbClr val="e69500"/>
              </a:solidFill>
              <a:ln w="29160">
                <a:noFill/>
              </a:ln>
            </p:spPr>
            <p:style>
              <a:lnRef idx="0"/>
              <a:fillRef idx="0"/>
              <a:effectRef idx="0"/>
              <a:fontRef idx="minor"/>
            </p:style>
            <p:txBody>
              <a:bodyPr lIns="102600" rIns="102600" tIns="57600" bIns="57600" anchor="ctr">
                <a:noAutofit/>
              </a:bodyPr>
              <a:p>
                <a:pP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Refine marketing messages and channels</a:t>
                </a:r>
                <a:endParaRPr b="0" lang="en-IN" sz="1600" spc="-1" strike="noStrike">
                  <a:solidFill>
                    <a:srgbClr val="ffffff"/>
                  </a:solidFill>
                  <a:latin typeface="Arial"/>
                </a:endParaRPr>
              </a:p>
            </p:txBody>
          </p:sp>
          <p:sp>
            <p:nvSpPr>
              <p:cNvPr id="66" name=""/>
              <p:cNvSpPr/>
              <p:nvPr/>
            </p:nvSpPr>
            <p:spPr>
              <a:xfrm>
                <a:off x="3960" y="1014480"/>
                <a:ext cx="668160" cy="719640"/>
              </a:xfrm>
              <a:prstGeom prst="ellipse">
                <a:avLst/>
              </a:prstGeom>
              <a:solidFill>
                <a:srgbClr val="e69500"/>
              </a:solidFill>
              <a:ln w="6480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1</a:t>
                </a:r>
                <a:endParaRPr b="0" lang="en-IN" sz="1800" spc="-1" strike="noStrike">
                  <a:solidFill>
                    <a:srgbClr val="ffffff"/>
                  </a:solidFill>
                  <a:latin typeface="Arial"/>
                </a:endParaRPr>
              </a:p>
            </p:txBody>
          </p:sp>
        </p:grpSp>
        <p:grpSp>
          <p:nvGrpSpPr>
            <p:cNvPr id="67" name=""/>
            <p:cNvGrpSpPr/>
            <p:nvPr/>
          </p:nvGrpSpPr>
          <p:grpSpPr>
            <a:xfrm>
              <a:off x="216000" y="1734480"/>
              <a:ext cx="4679640" cy="719640"/>
              <a:chOff x="216000" y="1734480"/>
              <a:chExt cx="4679640" cy="719640"/>
            </a:xfrm>
          </p:grpSpPr>
          <p:sp>
            <p:nvSpPr>
              <p:cNvPr id="68" name=""/>
              <p:cNvSpPr/>
              <p:nvPr/>
            </p:nvSpPr>
            <p:spPr>
              <a:xfrm>
                <a:off x="434520" y="1851120"/>
                <a:ext cx="4461120" cy="479160"/>
              </a:xfrm>
              <a:prstGeom prst="roundRect">
                <a:avLst>
                  <a:gd name="adj" fmla="val 0"/>
                </a:avLst>
              </a:prstGeom>
              <a:solidFill>
                <a:srgbClr val="ffd700"/>
              </a:solidFill>
              <a:ln w="29160">
                <a:noFill/>
              </a:ln>
            </p:spPr>
            <p:style>
              <a:lnRef idx="0"/>
              <a:fillRef idx="0"/>
              <a:effectRef idx="0"/>
              <a:fontRef idx="minor"/>
            </p:style>
            <p:txBody>
              <a:bodyPr lIns="102600" rIns="102600" tIns="57600" bIns="57600" anchor="ctr">
                <a:noAutofit/>
              </a:bodyPr>
              <a:p>
                <a:pP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Develop and launch tailored products</a:t>
                </a:r>
                <a:endParaRPr b="0" lang="en-IN" sz="1600" spc="-1" strike="noStrike">
                  <a:solidFill>
                    <a:srgbClr val="000000"/>
                  </a:solidFill>
                  <a:latin typeface="Arial"/>
                </a:endParaRPr>
              </a:p>
            </p:txBody>
          </p:sp>
          <p:sp>
            <p:nvSpPr>
              <p:cNvPr id="69" name=""/>
              <p:cNvSpPr/>
              <p:nvPr/>
            </p:nvSpPr>
            <p:spPr>
              <a:xfrm>
                <a:off x="216000" y="1734480"/>
                <a:ext cx="704160" cy="719640"/>
              </a:xfrm>
              <a:prstGeom prst="ellipse">
                <a:avLst/>
              </a:prstGeom>
              <a:solidFill>
                <a:srgbClr val="ffd700"/>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2</a:t>
                </a:r>
                <a:endParaRPr b="0" lang="en-IN" sz="1800" spc="-1" strike="noStrike">
                  <a:solidFill>
                    <a:srgbClr val="000000"/>
                  </a:solidFill>
                  <a:latin typeface="Arial"/>
                </a:endParaRPr>
              </a:p>
            </p:txBody>
          </p:sp>
        </p:grpSp>
        <p:grpSp>
          <p:nvGrpSpPr>
            <p:cNvPr id="70" name=""/>
            <p:cNvGrpSpPr/>
            <p:nvPr/>
          </p:nvGrpSpPr>
          <p:grpSpPr>
            <a:xfrm>
              <a:off x="360000" y="2454480"/>
              <a:ext cx="4319640" cy="719640"/>
              <a:chOff x="360000" y="2454480"/>
              <a:chExt cx="4319640" cy="719640"/>
            </a:xfrm>
          </p:grpSpPr>
          <p:sp>
            <p:nvSpPr>
              <p:cNvPr id="71" name=""/>
              <p:cNvSpPr/>
              <p:nvPr/>
            </p:nvSpPr>
            <p:spPr>
              <a:xfrm>
                <a:off x="758160" y="2574360"/>
                <a:ext cx="3921480" cy="479520"/>
              </a:xfrm>
              <a:prstGeom prst="roundRect">
                <a:avLst>
                  <a:gd name="adj" fmla="val 0"/>
                </a:avLst>
              </a:prstGeom>
              <a:solidFill>
                <a:srgbClr val="ff6f61"/>
              </a:solidFill>
              <a:ln w="29160">
                <a:noFill/>
              </a:ln>
            </p:spPr>
            <p:style>
              <a:lnRef idx="0"/>
              <a:fillRef idx="0"/>
              <a:effectRef idx="0"/>
              <a:fontRef idx="minor"/>
            </p:style>
            <p:txBody>
              <a:bodyPr lIns="102600" rIns="102600" tIns="57600" bIns="57600" anchor="ctr">
                <a:noAutofit/>
              </a:bodyPr>
              <a:p>
                <a:pP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Implement cross-selling initiatives</a:t>
                </a:r>
                <a:endParaRPr b="0" lang="en-IN" sz="1600" spc="-1" strike="noStrike">
                  <a:solidFill>
                    <a:srgbClr val="ffffff"/>
                  </a:solidFill>
                  <a:latin typeface="Arial"/>
                </a:endParaRPr>
              </a:p>
            </p:txBody>
          </p:sp>
          <p:sp>
            <p:nvSpPr>
              <p:cNvPr id="72" name=""/>
              <p:cNvSpPr/>
              <p:nvPr/>
            </p:nvSpPr>
            <p:spPr>
              <a:xfrm>
                <a:off x="360000" y="2454480"/>
                <a:ext cx="619200" cy="719640"/>
              </a:xfrm>
              <a:prstGeom prst="ellipse">
                <a:avLst/>
              </a:prstGeom>
              <a:solidFill>
                <a:srgbClr val="ff6f61"/>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3</a:t>
                </a:r>
                <a:endParaRPr b="0" lang="en-IN" sz="1800" spc="-1" strike="noStrike">
                  <a:solidFill>
                    <a:srgbClr val="ffffff"/>
                  </a:solidFill>
                  <a:latin typeface="Arial"/>
                </a:endParaRPr>
              </a:p>
            </p:txBody>
          </p:sp>
        </p:grpSp>
        <p:grpSp>
          <p:nvGrpSpPr>
            <p:cNvPr id="73" name=""/>
            <p:cNvGrpSpPr/>
            <p:nvPr/>
          </p:nvGrpSpPr>
          <p:grpSpPr>
            <a:xfrm>
              <a:off x="216000" y="3204000"/>
              <a:ext cx="4679640" cy="719640"/>
              <a:chOff x="216000" y="3204000"/>
              <a:chExt cx="4679640" cy="719640"/>
            </a:xfrm>
          </p:grpSpPr>
          <p:sp>
            <p:nvSpPr>
              <p:cNvPr id="74" name=""/>
              <p:cNvSpPr/>
              <p:nvPr/>
            </p:nvSpPr>
            <p:spPr>
              <a:xfrm>
                <a:off x="647280" y="3323880"/>
                <a:ext cx="4248360" cy="479520"/>
              </a:xfrm>
              <a:prstGeom prst="roundRect">
                <a:avLst>
                  <a:gd name="adj" fmla="val 0"/>
                </a:avLst>
              </a:prstGeom>
              <a:solidFill>
                <a:srgbClr val="e07b39"/>
              </a:solidFill>
              <a:ln w="29160">
                <a:noFill/>
              </a:ln>
            </p:spPr>
            <p:style>
              <a:lnRef idx="0"/>
              <a:fillRef idx="0"/>
              <a:effectRef idx="0"/>
              <a:fontRef idx="minor"/>
            </p:style>
            <p:txBody>
              <a:bodyPr lIns="102600" rIns="102600" tIns="57600" bIns="57600" anchor="ctr">
                <a:noAutofit/>
              </a:bodyPr>
              <a:p>
                <a:pP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Roll out engagement strategies</a:t>
                </a:r>
                <a:endParaRPr b="0" lang="en-IN" sz="1600" spc="-1" strike="noStrike">
                  <a:solidFill>
                    <a:srgbClr val="ffffff"/>
                  </a:solidFill>
                  <a:latin typeface="Arial"/>
                </a:endParaRPr>
              </a:p>
            </p:txBody>
          </p:sp>
          <p:sp>
            <p:nvSpPr>
              <p:cNvPr id="75" name=""/>
              <p:cNvSpPr/>
              <p:nvPr/>
            </p:nvSpPr>
            <p:spPr>
              <a:xfrm>
                <a:off x="216000" y="3204000"/>
                <a:ext cx="670680" cy="719640"/>
              </a:xfrm>
              <a:prstGeom prst="ellipse">
                <a:avLst/>
              </a:prstGeom>
              <a:solidFill>
                <a:srgbClr val="e07b39"/>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4</a:t>
                </a:r>
                <a:endParaRPr b="0" lang="en-IN" sz="1800" spc="-1" strike="noStrike">
                  <a:solidFill>
                    <a:srgbClr val="ffffff"/>
                  </a:solidFill>
                  <a:latin typeface="Arial"/>
                </a:endParaRPr>
              </a:p>
            </p:txBody>
          </p:sp>
        </p:grpSp>
        <p:grpSp>
          <p:nvGrpSpPr>
            <p:cNvPr id="76" name=""/>
            <p:cNvGrpSpPr/>
            <p:nvPr/>
          </p:nvGrpSpPr>
          <p:grpSpPr>
            <a:xfrm>
              <a:off x="0" y="3930480"/>
              <a:ext cx="4679640" cy="719640"/>
              <a:chOff x="0" y="3930480"/>
              <a:chExt cx="4679640" cy="719640"/>
            </a:xfrm>
          </p:grpSpPr>
          <p:sp>
            <p:nvSpPr>
              <p:cNvPr id="77" name=""/>
              <p:cNvSpPr/>
              <p:nvPr/>
            </p:nvSpPr>
            <p:spPr>
              <a:xfrm>
                <a:off x="431280" y="4050360"/>
                <a:ext cx="4248360" cy="479520"/>
              </a:xfrm>
              <a:prstGeom prst="roundRect">
                <a:avLst>
                  <a:gd name="adj" fmla="val 0"/>
                </a:avLst>
              </a:prstGeom>
              <a:solidFill>
                <a:srgbClr val="c44c4b"/>
              </a:solidFill>
              <a:ln w="29160">
                <a:noFill/>
              </a:ln>
            </p:spPr>
            <p:style>
              <a:lnRef idx="0"/>
              <a:fillRef idx="0"/>
              <a:effectRef idx="0"/>
              <a:fontRef idx="minor"/>
            </p:style>
            <p:txBody>
              <a:bodyPr lIns="102600" rIns="102600" tIns="57600" bIns="57600" anchor="ctr">
                <a:noAutofit/>
              </a:bodyPr>
              <a:p>
                <a:pP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Monitor KPIs and adjust strategies</a:t>
                </a:r>
                <a:endParaRPr b="0" lang="en-IN" sz="1600" spc="-1" strike="noStrike">
                  <a:solidFill>
                    <a:srgbClr val="ffffff"/>
                  </a:solidFill>
                  <a:latin typeface="Arial"/>
                </a:endParaRPr>
              </a:p>
            </p:txBody>
          </p:sp>
          <p:sp>
            <p:nvSpPr>
              <p:cNvPr id="78" name=""/>
              <p:cNvSpPr/>
              <p:nvPr/>
            </p:nvSpPr>
            <p:spPr>
              <a:xfrm>
                <a:off x="0" y="3930480"/>
                <a:ext cx="670680" cy="719640"/>
              </a:xfrm>
              <a:prstGeom prst="ellipse">
                <a:avLst/>
              </a:prstGeom>
              <a:solidFill>
                <a:srgbClr val="c44c4b"/>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5</a:t>
                </a:r>
                <a:endParaRPr b="0" lang="en-IN" sz="1800" spc="-1" strike="noStrike">
                  <a:solidFill>
                    <a:srgbClr val="ffffff"/>
                  </a:solidFill>
                  <a:latin typeface="Arial"/>
                </a:endParaRPr>
              </a:p>
            </p:txBody>
          </p:sp>
        </p:grpSp>
        <p:grpSp>
          <p:nvGrpSpPr>
            <p:cNvPr id="79" name=""/>
            <p:cNvGrpSpPr/>
            <p:nvPr/>
          </p:nvGrpSpPr>
          <p:grpSpPr>
            <a:xfrm>
              <a:off x="5327640" y="1008000"/>
              <a:ext cx="4679640" cy="719640"/>
              <a:chOff x="5327640" y="1008000"/>
              <a:chExt cx="4679640" cy="719640"/>
            </a:xfrm>
          </p:grpSpPr>
          <p:sp>
            <p:nvSpPr>
              <p:cNvPr id="80" name=""/>
              <p:cNvSpPr/>
              <p:nvPr/>
            </p:nvSpPr>
            <p:spPr>
              <a:xfrm flipH="1">
                <a:off x="5327280" y="1128240"/>
                <a:ext cx="4233960" cy="479160"/>
              </a:xfrm>
              <a:prstGeom prst="roundRect">
                <a:avLst>
                  <a:gd name="adj" fmla="val 0"/>
                </a:avLst>
              </a:prstGeom>
              <a:solidFill>
                <a:srgbClr val="003366"/>
              </a:solidFill>
              <a:ln w="29160">
                <a:noFill/>
              </a:ln>
            </p:spPr>
            <p:style>
              <a:lnRef idx="0"/>
              <a:fillRef idx="0"/>
              <a:effectRef idx="0"/>
              <a:fontRef idx="minor"/>
            </p:style>
            <p:txBody>
              <a:bodyPr lIns="102600" rIns="102600" tIns="57600" bIns="57600" anchor="ctr">
                <a:noAutofit/>
              </a:bodyPr>
              <a:p>
                <a:pPr algn="r">
                  <a:lnSpc>
                    <a:spcPct val="100000"/>
                  </a:lnSpc>
                  <a:spcBef>
                    <a:spcPts val="1414"/>
                  </a:spcBef>
                  <a:tabLst>
                    <a:tab algn="l" pos="0"/>
                  </a:tabLst>
                </a:pPr>
                <a:r>
                  <a:rPr b="0" lang="en-IN" sz="1600" spc="-1" strike="noStrike">
                    <a:solidFill>
                      <a:srgbClr val="ffffff"/>
                    </a:solidFill>
                    <a:latin typeface="Roboto"/>
                    <a:ea typeface="Microsoft YaHei"/>
                  </a:rPr>
                  <a:t>Refine marketing messages and channels</a:t>
                </a:r>
                <a:endParaRPr b="0" lang="en-IN" sz="1600" spc="-1" strike="noStrike">
                  <a:solidFill>
                    <a:srgbClr val="ffffff"/>
                  </a:solidFill>
                  <a:latin typeface="Arial"/>
                </a:endParaRPr>
              </a:p>
            </p:txBody>
          </p:sp>
          <p:sp>
            <p:nvSpPr>
              <p:cNvPr id="81" name=""/>
              <p:cNvSpPr/>
              <p:nvPr/>
            </p:nvSpPr>
            <p:spPr>
              <a:xfrm flipH="1">
                <a:off x="9339120" y="1008000"/>
                <a:ext cx="668160" cy="719640"/>
              </a:xfrm>
              <a:prstGeom prst="ellipse">
                <a:avLst/>
              </a:prstGeom>
              <a:solidFill>
                <a:srgbClr val="003366"/>
              </a:solidFill>
              <a:ln w="6480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ffffff"/>
                    </a:solidFill>
                    <a:latin typeface="Arial"/>
                    <a:ea typeface="DejaVu Sans"/>
                  </a:rPr>
                  <a:t>1</a:t>
                </a:r>
                <a:endParaRPr b="0" lang="en-IN" sz="1800" spc="-1" strike="noStrike">
                  <a:solidFill>
                    <a:srgbClr val="ffffff"/>
                  </a:solidFill>
                  <a:latin typeface="Arial"/>
                </a:endParaRPr>
              </a:p>
            </p:txBody>
          </p:sp>
        </p:grpSp>
        <p:grpSp>
          <p:nvGrpSpPr>
            <p:cNvPr id="82" name=""/>
            <p:cNvGrpSpPr/>
            <p:nvPr/>
          </p:nvGrpSpPr>
          <p:grpSpPr>
            <a:xfrm>
              <a:off x="5147640" y="1728000"/>
              <a:ext cx="4679640" cy="719640"/>
              <a:chOff x="5147640" y="1728000"/>
              <a:chExt cx="4679640" cy="719640"/>
            </a:xfrm>
          </p:grpSpPr>
          <p:sp>
            <p:nvSpPr>
              <p:cNvPr id="83" name=""/>
              <p:cNvSpPr/>
              <p:nvPr/>
            </p:nvSpPr>
            <p:spPr>
              <a:xfrm flipH="1">
                <a:off x="5147640" y="1844640"/>
                <a:ext cx="4461120" cy="479160"/>
              </a:xfrm>
              <a:prstGeom prst="roundRect">
                <a:avLst>
                  <a:gd name="adj" fmla="val 0"/>
                </a:avLst>
              </a:prstGeom>
              <a:solidFill>
                <a:srgbClr val="008080"/>
              </a:solidFill>
              <a:ln w="29160">
                <a:noFill/>
              </a:ln>
            </p:spPr>
            <p:style>
              <a:lnRef idx="0"/>
              <a:fillRef idx="0"/>
              <a:effectRef idx="0"/>
              <a:fontRef idx="minor"/>
            </p:style>
            <p:txBody>
              <a:bodyPr lIns="102600" rIns="102600" tIns="57600" bIns="57600" anchor="ctr">
                <a:noAutofit/>
              </a:bodyPr>
              <a:p>
                <a:pPr algn="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Develop and launch tailored products        </a:t>
                </a:r>
                <a:endParaRPr b="0" lang="en-IN" sz="1600" spc="-1" strike="noStrike">
                  <a:solidFill>
                    <a:srgbClr val="ffffff"/>
                  </a:solidFill>
                  <a:latin typeface="Arial"/>
                </a:endParaRPr>
              </a:p>
            </p:txBody>
          </p:sp>
          <p:sp>
            <p:nvSpPr>
              <p:cNvPr id="84" name=""/>
              <p:cNvSpPr/>
              <p:nvPr/>
            </p:nvSpPr>
            <p:spPr>
              <a:xfrm flipH="1">
                <a:off x="9123120" y="1728000"/>
                <a:ext cx="704160" cy="719640"/>
              </a:xfrm>
              <a:prstGeom prst="ellipse">
                <a:avLst/>
              </a:prstGeom>
              <a:solidFill>
                <a:srgbClr val="008080"/>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2</a:t>
                </a:r>
                <a:endParaRPr b="0" lang="en-IN" sz="1800" spc="-1" strike="noStrike">
                  <a:solidFill>
                    <a:srgbClr val="ffffff"/>
                  </a:solidFill>
                  <a:latin typeface="Arial"/>
                </a:endParaRPr>
              </a:p>
            </p:txBody>
          </p:sp>
        </p:grpSp>
        <p:grpSp>
          <p:nvGrpSpPr>
            <p:cNvPr id="85" name=""/>
            <p:cNvGrpSpPr/>
            <p:nvPr/>
          </p:nvGrpSpPr>
          <p:grpSpPr>
            <a:xfrm>
              <a:off x="5291640" y="2448000"/>
              <a:ext cx="4319640" cy="719640"/>
              <a:chOff x="5291640" y="2448000"/>
              <a:chExt cx="4319640" cy="719640"/>
            </a:xfrm>
          </p:grpSpPr>
          <p:sp>
            <p:nvSpPr>
              <p:cNvPr id="86" name=""/>
              <p:cNvSpPr/>
              <p:nvPr/>
            </p:nvSpPr>
            <p:spPr>
              <a:xfrm flipH="1">
                <a:off x="5291280" y="2567880"/>
                <a:ext cx="3921480" cy="479520"/>
              </a:xfrm>
              <a:prstGeom prst="roundRect">
                <a:avLst>
                  <a:gd name="adj" fmla="val 0"/>
                </a:avLst>
              </a:prstGeom>
              <a:solidFill>
                <a:srgbClr val="87ceeb"/>
              </a:solidFill>
              <a:ln w="29160">
                <a:noFill/>
              </a:ln>
            </p:spPr>
            <p:style>
              <a:lnRef idx="0"/>
              <a:fillRef idx="0"/>
              <a:effectRef idx="0"/>
              <a:fontRef idx="minor"/>
            </p:style>
            <p:txBody>
              <a:bodyPr lIns="102600" rIns="102600" tIns="57600" bIns="57600" anchor="ctr">
                <a:noAutofit/>
              </a:bodyPr>
              <a:p>
                <a:pPr algn="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Implement cross-selling initiatives    </a:t>
                </a:r>
                <a:endParaRPr b="0" lang="en-IN" sz="1600" spc="-1" strike="noStrike">
                  <a:solidFill>
                    <a:srgbClr val="000000"/>
                  </a:solidFill>
                  <a:latin typeface="Arial"/>
                </a:endParaRPr>
              </a:p>
            </p:txBody>
          </p:sp>
          <p:sp>
            <p:nvSpPr>
              <p:cNvPr id="87" name=""/>
              <p:cNvSpPr/>
              <p:nvPr/>
            </p:nvSpPr>
            <p:spPr>
              <a:xfrm flipH="1">
                <a:off x="8992080" y="2448000"/>
                <a:ext cx="618840" cy="719640"/>
              </a:xfrm>
              <a:prstGeom prst="ellipse">
                <a:avLst/>
              </a:prstGeom>
              <a:solidFill>
                <a:srgbClr val="87ceeb"/>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3</a:t>
                </a:r>
                <a:endParaRPr b="0" lang="en-IN" sz="1800" spc="-1" strike="noStrike">
                  <a:solidFill>
                    <a:srgbClr val="000000"/>
                  </a:solidFill>
                  <a:latin typeface="Arial"/>
                </a:endParaRPr>
              </a:p>
            </p:txBody>
          </p:sp>
        </p:grpSp>
        <p:grpSp>
          <p:nvGrpSpPr>
            <p:cNvPr id="88" name=""/>
            <p:cNvGrpSpPr/>
            <p:nvPr/>
          </p:nvGrpSpPr>
          <p:grpSpPr>
            <a:xfrm>
              <a:off x="5183640" y="3161520"/>
              <a:ext cx="4679640" cy="719640"/>
              <a:chOff x="5183640" y="3161520"/>
              <a:chExt cx="4679640" cy="719640"/>
            </a:xfrm>
          </p:grpSpPr>
          <p:sp>
            <p:nvSpPr>
              <p:cNvPr id="89" name=""/>
              <p:cNvSpPr/>
              <p:nvPr/>
            </p:nvSpPr>
            <p:spPr>
              <a:xfrm flipH="1">
                <a:off x="5183280" y="3281400"/>
                <a:ext cx="4248360" cy="479520"/>
              </a:xfrm>
              <a:prstGeom prst="roundRect">
                <a:avLst>
                  <a:gd name="adj" fmla="val 0"/>
                </a:avLst>
              </a:prstGeom>
              <a:solidFill>
                <a:srgbClr val="228b22"/>
              </a:solidFill>
              <a:ln w="29160">
                <a:noFill/>
              </a:ln>
            </p:spPr>
            <p:style>
              <a:lnRef idx="0"/>
              <a:fillRef idx="0"/>
              <a:effectRef idx="0"/>
              <a:fontRef idx="minor"/>
            </p:style>
            <p:txBody>
              <a:bodyPr lIns="102600" rIns="102600" tIns="57600" bIns="57600" anchor="ctr">
                <a:noAutofit/>
              </a:bodyPr>
              <a:p>
                <a:pPr algn="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Roll out engagement strategies    </a:t>
                </a:r>
                <a:endParaRPr b="0" lang="en-IN" sz="1600" spc="-1" strike="noStrike">
                  <a:solidFill>
                    <a:srgbClr val="ffffff"/>
                  </a:solidFill>
                  <a:latin typeface="Arial"/>
                </a:endParaRPr>
              </a:p>
            </p:txBody>
          </p:sp>
          <p:sp>
            <p:nvSpPr>
              <p:cNvPr id="90" name=""/>
              <p:cNvSpPr/>
              <p:nvPr/>
            </p:nvSpPr>
            <p:spPr>
              <a:xfrm flipH="1">
                <a:off x="9192240" y="3161520"/>
                <a:ext cx="670680" cy="719640"/>
              </a:xfrm>
              <a:prstGeom prst="ellipse">
                <a:avLst/>
              </a:prstGeom>
              <a:solidFill>
                <a:srgbClr val="228b22"/>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4</a:t>
                </a:r>
                <a:endParaRPr b="0" lang="en-IN" sz="1800" spc="-1" strike="noStrike">
                  <a:solidFill>
                    <a:srgbClr val="ffffff"/>
                  </a:solidFill>
                  <a:latin typeface="Arial"/>
                </a:endParaRPr>
              </a:p>
            </p:txBody>
          </p:sp>
        </p:grpSp>
        <p:grpSp>
          <p:nvGrpSpPr>
            <p:cNvPr id="91" name=""/>
            <p:cNvGrpSpPr/>
            <p:nvPr/>
          </p:nvGrpSpPr>
          <p:grpSpPr>
            <a:xfrm>
              <a:off x="5327640" y="3888000"/>
              <a:ext cx="4679640" cy="719640"/>
              <a:chOff x="5327640" y="3888000"/>
              <a:chExt cx="4679640" cy="719640"/>
            </a:xfrm>
          </p:grpSpPr>
          <p:sp>
            <p:nvSpPr>
              <p:cNvPr id="92" name=""/>
              <p:cNvSpPr/>
              <p:nvPr/>
            </p:nvSpPr>
            <p:spPr>
              <a:xfrm flipH="1">
                <a:off x="5327280" y="4007880"/>
                <a:ext cx="4248360" cy="479520"/>
              </a:xfrm>
              <a:prstGeom prst="roundRect">
                <a:avLst>
                  <a:gd name="adj" fmla="val 0"/>
                </a:avLst>
              </a:prstGeom>
              <a:solidFill>
                <a:srgbClr val="90ee90"/>
              </a:solidFill>
              <a:ln w="29160">
                <a:noFill/>
              </a:ln>
            </p:spPr>
            <p:style>
              <a:lnRef idx="0"/>
              <a:fillRef idx="0"/>
              <a:effectRef idx="0"/>
              <a:fontRef idx="minor"/>
            </p:style>
            <p:txBody>
              <a:bodyPr lIns="102600" rIns="102600" tIns="57600" bIns="57600" anchor="ctr">
                <a:noAutofit/>
              </a:bodyPr>
              <a:p>
                <a:pPr algn="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Monitor KPIs and adjust strategies    </a:t>
                </a:r>
                <a:endParaRPr b="0" lang="en-IN" sz="1600" spc="-1" strike="noStrike">
                  <a:solidFill>
                    <a:srgbClr val="000000"/>
                  </a:solidFill>
                  <a:latin typeface="Arial"/>
                </a:endParaRPr>
              </a:p>
            </p:txBody>
          </p:sp>
          <p:sp>
            <p:nvSpPr>
              <p:cNvPr id="93" name=""/>
              <p:cNvSpPr/>
              <p:nvPr/>
            </p:nvSpPr>
            <p:spPr>
              <a:xfrm flipH="1">
                <a:off x="9336960" y="3888000"/>
                <a:ext cx="670320" cy="719640"/>
              </a:xfrm>
              <a:prstGeom prst="ellipse">
                <a:avLst/>
              </a:prstGeom>
              <a:solidFill>
                <a:srgbClr val="90ee90"/>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5</a:t>
                </a:r>
                <a:endParaRPr b="0" lang="en-IN" sz="1800" spc="-1" strike="noStrike">
                  <a:solidFill>
                    <a:srgbClr val="000000"/>
                  </a:solidFill>
                  <a:latin typeface="Arial"/>
                </a:endParaRPr>
              </a:p>
            </p:txBody>
          </p:sp>
        </p:gr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671</TotalTime>
  <Application>LibreOffice/24.2.5.2$Linux_X86_64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2024-08-28T02:02:17Z</dcterms:created>
  <dc:creator/>
  <dc:description/>
  <dc:language>en-IN</dc:language>
  <cp:lastModifiedBy/>
  <dcterms:modified xsi:type="dcterms:W3CDTF">2024-09-24T11:30:24Z</dcterms:modified>
  <cp:revision>42</cp:revision>
  <dc:subject/>
  <dc:title/>
</cp:coreProperties>
</file>

<file path=docProps/custom.xml><?xml version="1.0" encoding="utf-8"?>
<Properties xmlns="http://schemas.openxmlformats.org/officeDocument/2006/custom-properties" xmlns:vt="http://schemas.openxmlformats.org/officeDocument/2006/docPropsVTypes"/>
</file>