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A44C4E6-C529-46E1-A36E-07AB978DA82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0385BF9-7BFF-433D-9354-BC6733A73A1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DECE064-226C-4F54-BF22-2A43E8FD5B9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7165568-BB73-4731-9024-EF40194C61C7}" type="slidenum">
              <a:t>&lt;#&gt;</a:t>
            </a:fld>
          </a:p>
        </p:txBody>
      </p:sp>
      <p:sp>
        <p:nvSpPr>
          <p:cNvPr id="6" name="PlaceHolder 5"/>
          <p:cNvSpPr>
            <a:spLocks noGrp="1"/>
          </p:cNvSpPr>
          <p:nvPr>
            <p:ph type="dt" idx="1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60B6D96B-323A-4A4A-ACD2-272D6A2BE51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756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ftr" idx="4"/>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2"/>
          <p:cNvSpPr>
            <a:spLocks noGrp="1"/>
          </p:cNvSpPr>
          <p:nvPr>
            <p:ph type="sldNum" idx="5"/>
          </p:nvPr>
        </p:nvSpPr>
        <p:spPr>
          <a:xfrm>
            <a:off x="722664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6B743082-9DE5-4AF5-837F-E135EAD831B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8" name="PlaceHolder 3"/>
          <p:cNvSpPr>
            <a:spLocks noGrp="1"/>
          </p:cNvSpPr>
          <p:nvPr>
            <p:ph type="dt" idx="6"/>
          </p:nvPr>
        </p:nvSpPr>
        <p:spPr>
          <a:xfrm>
            <a:off x="503640" y="5164920"/>
            <a:ext cx="234756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216000" indent="-216000">
              <a:spcBef>
                <a:spcPts val="1417"/>
              </a:spcBef>
              <a:buClr>
                <a:srgbClr val="000000"/>
              </a:buClr>
              <a:buSzPct val="45000"/>
              <a:buFont typeface="Wingdings 2"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432000" indent="-216000">
              <a:spcBef>
                <a:spcPts val="1134"/>
              </a:spcBef>
              <a:buClr>
                <a:srgbClr val="000000"/>
              </a:buClr>
              <a:buSzPct val="45000"/>
              <a:buFont typeface="Wingdings"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648000" indent="-216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864000" indent="-216000">
              <a:spcBef>
                <a:spcPts val="567"/>
              </a:spcBef>
              <a:buClr>
                <a:srgbClr val="000000"/>
              </a:buClr>
              <a:buSzPct val="45000"/>
              <a:buFont typeface="Wingdings"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108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1296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1512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a:t>
            </a:r>
            <a:r>
              <a:rPr b="0" lang="en-IN" sz="1800" spc="-1" strike="noStrike">
                <a:solidFill>
                  <a:srgbClr val="000000"/>
                </a:solidFill>
                <a:latin typeface="Arial"/>
              </a:rPr>
              <a:t>Outline </a:t>
            </a:r>
            <a:r>
              <a:rPr b="0" lang="en-IN" sz="1800" spc="-1" strike="noStrike">
                <a:solidFill>
                  <a:srgbClr val="000000"/>
                </a:solidFill>
                <a:latin typeface="Arial"/>
              </a:rPr>
              <a:t>Level</a:t>
            </a:r>
            <a:endParaRPr b="0" lang="en-IN" sz="1800" spc="-1" strike="noStrike">
              <a:solidFill>
                <a:srgbClr val="000000"/>
              </a:solidFill>
              <a:latin typeface="Arial"/>
            </a:endParaRPr>
          </a:p>
        </p:txBody>
      </p:sp>
      <p:sp>
        <p:nvSpPr>
          <p:cNvPr id="14" name="PlaceHolder 4"/>
          <p:cNvSpPr>
            <a:spLocks noGrp="1"/>
          </p:cNvSpPr>
          <p:nvPr>
            <p:ph type="ftr" idx="7"/>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 name="PlaceHolder 5"/>
          <p:cNvSpPr>
            <a:spLocks noGrp="1"/>
          </p:cNvSpPr>
          <p:nvPr>
            <p:ph type="sldNum" idx="8"/>
          </p:nvPr>
        </p:nvSpPr>
        <p:spPr>
          <a:xfrm>
            <a:off x="722664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6FA7027A-6C34-4CE6-93EE-4E1814573A8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6" name="PlaceHolder 6"/>
          <p:cNvSpPr>
            <a:spLocks noGrp="1"/>
          </p:cNvSpPr>
          <p:nvPr>
            <p:ph type="dt" idx="9"/>
          </p:nvPr>
        </p:nvSpPr>
        <p:spPr>
          <a:xfrm>
            <a:off x="503640" y="5164920"/>
            <a:ext cx="234756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7056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ftr" idx="10"/>
          </p:nvPr>
        </p:nvSpPr>
        <p:spPr>
          <a:xfrm>
            <a:off x="3447000" y="516492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2" name="PlaceHolder 3"/>
          <p:cNvSpPr>
            <a:spLocks noGrp="1"/>
          </p:cNvSpPr>
          <p:nvPr>
            <p:ph type="sldNum" idx="11"/>
          </p:nvPr>
        </p:nvSpPr>
        <p:spPr>
          <a:xfrm>
            <a:off x="7226640" y="516492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D4ED0CD9-CEC4-4BEF-8E28-353D9A7209D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3" name="PlaceHolder 4"/>
          <p:cNvSpPr>
            <a:spLocks noGrp="1"/>
          </p:cNvSpPr>
          <p:nvPr>
            <p:ph type="dt" idx="12"/>
          </p:nvPr>
        </p:nvSpPr>
        <p:spPr>
          <a:xfrm>
            <a:off x="503640" y="5164920"/>
            <a:ext cx="234756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a:t>
            </a:r>
            <a:r>
              <a:rPr b="0" lang="en-IN" sz="3200" spc="-1" strike="noStrike">
                <a:solidFill>
                  <a:srgbClr val="000000"/>
                </a:solidFill>
                <a:latin typeface="Arial"/>
              </a:rPr>
              <a:t>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0" y="1738440"/>
            <a:ext cx="10079280" cy="12466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28" name="PlaceHolder 2"/>
          <p:cNvSpPr>
            <a:spLocks noGrp="1"/>
          </p:cNvSpPr>
          <p:nvPr>
            <p:ph type="subTitle"/>
          </p:nvPr>
        </p:nvSpPr>
        <p:spPr>
          <a:xfrm>
            <a:off x="0" y="2879640"/>
            <a:ext cx="10079280" cy="125928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Data-Driven Insights and Recommendations</a:t>
            </a:r>
            <a:endParaRPr b="0" lang="en-IN" sz="2800" spc="-1" strike="noStrike">
              <a:solidFill>
                <a:srgbClr val="ffffff"/>
              </a:solidFill>
              <a:latin typeface="Arial"/>
            </a:endParaRPr>
          </a:p>
        </p:txBody>
      </p:sp>
      <p:sp>
        <p:nvSpPr>
          <p:cNvPr id="29" name=""/>
          <p:cNvSpPr/>
          <p:nvPr/>
        </p:nvSpPr>
        <p:spPr>
          <a:xfrm>
            <a:off x="1979280" y="3060000"/>
            <a:ext cx="5939280" cy="360"/>
          </a:xfrm>
          <a:custGeom>
            <a:avLst/>
            <a:gdLst>
              <a:gd name="textAreaLeft" fmla="*/ 0 w 5939280"/>
              <a:gd name="textAreaRight" fmla="*/ 5940000 w 5939280"/>
              <a:gd name="textAreaTop" fmla="*/ 0 h 360"/>
              <a:gd name="textAreaBottom" fmla="*/ 144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4608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96" name=""/>
          <p:cNvSpPr/>
          <p:nvPr/>
        </p:nvSpPr>
        <p:spPr>
          <a:xfrm>
            <a:off x="-3960" y="1127160"/>
            <a:ext cx="522324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97" name=""/>
          <p:cNvSpPr/>
          <p:nvPr/>
        </p:nvSpPr>
        <p:spPr>
          <a:xfrm>
            <a:off x="72000" y="1677600"/>
            <a:ext cx="9899280" cy="84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98" name=""/>
          <p:cNvSpPr/>
          <p:nvPr/>
        </p:nvSpPr>
        <p:spPr>
          <a:xfrm>
            <a:off x="0" y="2594880"/>
            <a:ext cx="5039280" cy="56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99" name=""/>
          <p:cNvSpPr/>
          <p:nvPr/>
        </p:nvSpPr>
        <p:spPr>
          <a:xfrm>
            <a:off x="0" y="4483080"/>
            <a:ext cx="10037160" cy="1006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00" name=""/>
          <p:cNvSpPr/>
          <p:nvPr/>
        </p:nvSpPr>
        <p:spPr>
          <a:xfrm>
            <a:off x="60480" y="3081600"/>
            <a:ext cx="10198800" cy="84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01" name=""/>
          <p:cNvSpPr/>
          <p:nvPr/>
        </p:nvSpPr>
        <p:spPr>
          <a:xfrm>
            <a:off x="0" y="3996000"/>
            <a:ext cx="377928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0" y="756000"/>
            <a:ext cx="10079280" cy="7192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rPr>
              <a:t>Project Objectives</a:t>
            </a:r>
            <a:endParaRPr b="0" lang="en-IN" sz="3600" spc="-1" strike="noStrike">
              <a:solidFill>
                <a:srgbClr val="ffffff"/>
              </a:solidFill>
              <a:latin typeface="Arial"/>
            </a:endParaRPr>
          </a:p>
        </p:txBody>
      </p:sp>
      <p:sp>
        <p:nvSpPr>
          <p:cNvPr id="31" name="PlaceHolder 2"/>
          <p:cNvSpPr>
            <a:spLocks noGrp="1"/>
          </p:cNvSpPr>
          <p:nvPr>
            <p:ph/>
          </p:nvPr>
        </p:nvSpPr>
        <p:spPr>
          <a:xfrm>
            <a:off x="1979280" y="2195640"/>
            <a:ext cx="5939280" cy="2092680"/>
          </a:xfrm>
          <a:prstGeom prst="rect">
            <a:avLst/>
          </a:prstGeom>
          <a:noFill/>
          <a:ln w="0">
            <a:noFill/>
          </a:ln>
        </p:spPr>
        <p:txBody>
          <a:bodyPr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Apply clustering algorithms to group policyholders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Identify customer segments with common insurance needs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Tailor marketing strategies and product offerings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Enhance customer engagement</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fffff"/>
                </a:solidFill>
                <a:latin typeface="Arial"/>
              </a:rPr>
              <a:t>Increase cross-selling opportunities</a:t>
            </a:r>
            <a:endParaRPr b="0" lang="en-IN" sz="1800" spc="-1" strike="noStrike">
              <a:solidFill>
                <a:srgbClr val="ffffff"/>
              </a:solidFill>
              <a:latin typeface="Arial"/>
            </a:endParaRPr>
          </a:p>
        </p:txBody>
      </p:sp>
      <p:sp>
        <p:nvSpPr>
          <p:cNvPr id="32" name=""/>
          <p:cNvSpPr/>
          <p:nvPr/>
        </p:nvSpPr>
        <p:spPr>
          <a:xfrm>
            <a:off x="3671640" y="1584000"/>
            <a:ext cx="2519280" cy="360"/>
          </a:xfrm>
          <a:custGeom>
            <a:avLst/>
            <a:gdLst>
              <a:gd name="textAreaLeft" fmla="*/ 0 w 2519280"/>
              <a:gd name="textAreaRight" fmla="*/ 2520000 w 2519280"/>
              <a:gd name="textAreaTop" fmla="*/ 0 h 360"/>
              <a:gd name="textAreaBottom" fmla="*/ 144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10079280" cy="7192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34" name=""/>
          <p:cNvSpPr/>
          <p:nvPr/>
        </p:nvSpPr>
        <p:spPr>
          <a:xfrm>
            <a:off x="3419280" y="828000"/>
            <a:ext cx="3059280" cy="360"/>
          </a:xfrm>
          <a:custGeom>
            <a:avLst/>
            <a:gdLst>
              <a:gd name="textAreaLeft" fmla="*/ 0 w 3059280"/>
              <a:gd name="textAreaRight" fmla="*/ 3060000 w 3059280"/>
              <a:gd name="textAreaTop" fmla="*/ 0 h 360"/>
              <a:gd name="textAreaBottom" fmla="*/ 144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35" name=""/>
          <p:cNvSpPr/>
          <p:nvPr/>
        </p:nvSpPr>
        <p:spPr>
          <a:xfrm>
            <a:off x="1511640" y="1187640"/>
            <a:ext cx="2538720" cy="4082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000000"/>
              </a:solidFill>
              <a:latin typeface="Arial"/>
            </a:endParaRPr>
          </a:p>
        </p:txBody>
      </p:sp>
      <p:sp>
        <p:nvSpPr>
          <p:cNvPr id="36" name=""/>
          <p:cNvSpPr/>
          <p:nvPr/>
        </p:nvSpPr>
        <p:spPr>
          <a:xfrm>
            <a:off x="1511640" y="1634400"/>
            <a:ext cx="2538720" cy="14248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37" name=""/>
          <p:cNvSpPr/>
          <p:nvPr/>
        </p:nvSpPr>
        <p:spPr>
          <a:xfrm>
            <a:off x="5859000" y="1187640"/>
            <a:ext cx="2538720" cy="4082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000000"/>
              </a:solidFill>
              <a:latin typeface="Arial"/>
            </a:endParaRPr>
          </a:p>
        </p:txBody>
      </p:sp>
      <p:sp>
        <p:nvSpPr>
          <p:cNvPr id="38" name=""/>
          <p:cNvSpPr/>
          <p:nvPr/>
        </p:nvSpPr>
        <p:spPr>
          <a:xfrm>
            <a:off x="5859000" y="1634400"/>
            <a:ext cx="2538720" cy="14248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39" name=""/>
          <p:cNvSpPr/>
          <p:nvPr/>
        </p:nvSpPr>
        <p:spPr>
          <a:xfrm>
            <a:off x="1512720" y="3607560"/>
            <a:ext cx="2538720" cy="4082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000000"/>
              </a:solidFill>
              <a:latin typeface="Arial"/>
            </a:endParaRPr>
          </a:p>
        </p:txBody>
      </p:sp>
      <p:sp>
        <p:nvSpPr>
          <p:cNvPr id="40" name=""/>
          <p:cNvSpPr/>
          <p:nvPr/>
        </p:nvSpPr>
        <p:spPr>
          <a:xfrm>
            <a:off x="1512720" y="4053960"/>
            <a:ext cx="2538720" cy="14245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41" name=""/>
          <p:cNvSpPr/>
          <p:nvPr/>
        </p:nvSpPr>
        <p:spPr>
          <a:xfrm>
            <a:off x="5859000" y="3607200"/>
            <a:ext cx="2538720" cy="40824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000000"/>
              </a:solidFill>
              <a:latin typeface="Arial"/>
            </a:endParaRPr>
          </a:p>
        </p:txBody>
      </p:sp>
      <p:sp>
        <p:nvSpPr>
          <p:cNvPr id="42" name=""/>
          <p:cNvSpPr/>
          <p:nvPr/>
        </p:nvSpPr>
        <p:spPr>
          <a:xfrm>
            <a:off x="5859000" y="4053960"/>
            <a:ext cx="2538720" cy="142452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4680"/>
            <a:ext cx="10079280" cy="60156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Customer Segment Scatter</a:t>
            </a:r>
            <a:endParaRPr b="0" lang="en-IN" sz="2400" spc="-1" strike="noStrike">
              <a:solidFill>
                <a:srgbClr val="ffffff"/>
              </a:solidFill>
              <a:latin typeface="Arial"/>
            </a:endParaRPr>
          </a:p>
        </p:txBody>
      </p:sp>
      <p:sp>
        <p:nvSpPr>
          <p:cNvPr id="44" name="PlaceHolder 2"/>
          <p:cNvSpPr>
            <a:spLocks noGrp="1"/>
          </p:cNvSpPr>
          <p:nvPr>
            <p:ph/>
          </p:nvPr>
        </p:nvSpPr>
        <p:spPr>
          <a:xfrm>
            <a:off x="503640" y="719640"/>
            <a:ext cx="4175280" cy="46792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Two distinct customer segments identified</a:t>
            </a:r>
            <a:endParaRPr b="0" lang="en-IN" sz="16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Cluster 0 (Higher Risk)</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Cluster 1 (Lower Risk)</a:t>
            </a:r>
            <a:endParaRPr b="0" lang="en-IN" sz="1200" spc="-1" strike="noStrike">
              <a:solidFill>
                <a:srgbClr val="000000"/>
              </a:solidFill>
              <a:latin typeface="Arial"/>
              <a:ea typeface="Noto Sans CJK SC"/>
            </a:endParaRPr>
          </a:p>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Key Insights</a:t>
            </a:r>
            <a:endParaRPr b="0" lang="en-IN" sz="16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Risk profile varies significantly between segments</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Different incident types dominate each cluster</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and claim amount correlation with risk profile</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Age and occupation influence on cluster membership</a:t>
            </a:r>
            <a:endParaRPr b="0" lang="en-IN" sz="1200" spc="-1" strike="noStrike">
              <a:solidFill>
                <a:srgbClr val="000000"/>
              </a:solidFill>
              <a:latin typeface="Arial"/>
              <a:ea typeface="Noto Sans CJK SC"/>
            </a:endParaRPr>
          </a:p>
          <a:p>
            <a:pPr indent="0">
              <a:lnSpc>
                <a:spcPct val="100000"/>
              </a:lnSpc>
              <a:spcBef>
                <a:spcPts val="567"/>
              </a:spcBef>
              <a:spcAft>
                <a:spcPts val="850"/>
              </a:spcAft>
              <a:buNone/>
              <a:tabLst>
                <a:tab algn="l" pos="0"/>
              </a:tabLst>
            </a:pP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Claim Amounts</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Risk Profiles</a:t>
            </a:r>
            <a:endParaRPr b="0" lang="en-IN" sz="1200" spc="-1" strike="noStrike">
              <a:solidFill>
                <a:srgbClr val="000000"/>
              </a:solidFill>
              <a:latin typeface="Arial"/>
              <a:ea typeface="Noto Sans CJK SC"/>
            </a:endParaRPr>
          </a:p>
          <a:p>
            <a:pPr lvl="1" marL="432000" indent="-216000">
              <a:lnSpc>
                <a:spcPct val="100000"/>
              </a:lnSpc>
              <a:spcBef>
                <a:spcPts val="567"/>
              </a:spcBef>
              <a:spcAft>
                <a:spcPts val="850"/>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Insurance Needs</a:t>
            </a:r>
            <a:endParaRPr b="0" lang="en-IN" sz="1200" spc="-1" strike="noStrike">
              <a:solidFill>
                <a:srgbClr val="000000"/>
              </a:solidFill>
              <a:latin typeface="Arial"/>
              <a:ea typeface="Noto Sans CJK SC"/>
            </a:endParaRPr>
          </a:p>
        </p:txBody>
      </p:sp>
      <p:pic>
        <p:nvPicPr>
          <p:cNvPr id="45" name="" descr=""/>
          <p:cNvPicPr/>
          <p:nvPr/>
        </p:nvPicPr>
        <p:blipFill>
          <a:blip r:embed="rId1"/>
          <a:stretch/>
        </p:blipFill>
        <p:spPr>
          <a:xfrm>
            <a:off x="5184000" y="1620000"/>
            <a:ext cx="4370400" cy="3570840"/>
          </a:xfrm>
          <a:prstGeom prst="rect">
            <a:avLst/>
          </a:prstGeom>
          <a:ln w="0">
            <a:noFill/>
          </a:ln>
        </p:spPr>
      </p:pic>
      <p:sp>
        <p:nvSpPr>
          <p:cNvPr id="46" name=""/>
          <p:cNvSpPr/>
          <p:nvPr/>
        </p:nvSpPr>
        <p:spPr>
          <a:xfrm>
            <a:off x="5184000" y="791640"/>
            <a:ext cx="4319280" cy="262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The scatter plot illustrates our customer segmentation into distinct clusters, revealing key behavioral patterns and preferences across our customer base.</a:t>
            </a:r>
            <a:endParaRPr b="0" lang="en-IN"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0" y="4680"/>
            <a:ext cx="10079280" cy="60156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with example Plots</a:t>
            </a:r>
            <a:endParaRPr b="0" lang="en-IN" sz="2400" spc="-1" strike="noStrike">
              <a:solidFill>
                <a:srgbClr val="ffffff"/>
              </a:solidFill>
              <a:latin typeface="Arial"/>
            </a:endParaRPr>
          </a:p>
        </p:txBody>
      </p:sp>
      <p:sp>
        <p:nvSpPr>
          <p:cNvPr id="48" name="PlaceHolder 2"/>
          <p:cNvSpPr>
            <a:spLocks noGrp="1"/>
          </p:cNvSpPr>
          <p:nvPr>
            <p:ph/>
          </p:nvPr>
        </p:nvSpPr>
        <p:spPr>
          <a:xfrm>
            <a:off x="359640" y="719640"/>
            <a:ext cx="3959280" cy="46792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98333"/>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Higher Risk Segment</a:t>
            </a:r>
            <a:endParaRPr b="0" lang="en-IN" sz="160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Higher claim amounts and premiums</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More prone to multi-vehicle collisions</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Comprehensive coverage</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Medical expense coverage</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a typeface="Noto Sans CJK SC"/>
            </a:endParaRPr>
          </a:p>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ea typeface="Noto Sans CJK SC"/>
              </a:rPr>
              <a:t>Cluster 1 - Lower Risk Segment</a:t>
            </a:r>
            <a:endParaRPr b="0" lang="en-IN" sz="160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Lower claim amounts and premiums</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More susceptible to vehicle theft</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Fewer bodily injuries</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Affordable basic coverage</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Strong theft protection</a:t>
            </a:r>
            <a:endParaRPr b="0" lang="en-IN" sz="1050" spc="-1" strike="noStrike">
              <a:solidFill>
                <a:srgbClr val="000000"/>
              </a:solidFill>
              <a:latin typeface="Arial"/>
              <a:ea typeface="Noto Sans CJK SC"/>
            </a:endParaRPr>
          </a:p>
          <a:p>
            <a:pPr marL="432000" indent="-324000">
              <a:lnSpc>
                <a:spcPct val="100000"/>
              </a:lnSpc>
              <a:spcBef>
                <a:spcPts val="850"/>
              </a:spcBef>
              <a:spcAft>
                <a:spcPts val="567"/>
              </a:spcAft>
              <a:buClr>
                <a:srgbClr val="ffffff"/>
              </a:buClr>
              <a:buSzPct val="45000"/>
              <a:buFont typeface="Wingdings" charset="2"/>
              <a:buChar char=""/>
              <a:tabLst>
                <a:tab algn="l" pos="0"/>
              </a:tabLst>
            </a:pPr>
            <a:r>
              <a:rPr b="0" lang="en-IN" sz="1050" spc="-1" strike="noStrike">
                <a:solidFill>
                  <a:srgbClr val="000000"/>
                </a:solidFill>
                <a:latin typeface="Roboto"/>
                <a:ea typeface="Noto Sans CJK SC"/>
              </a:rPr>
              <a:t>Single-car policies</a:t>
            </a:r>
            <a:endParaRPr b="0" lang="en-IN" sz="1050" spc="-1" strike="noStrike">
              <a:solidFill>
                <a:srgbClr val="000000"/>
              </a:solidFill>
              <a:latin typeface="Arial"/>
              <a:ea typeface="Noto Sans CJK SC"/>
            </a:endParaRPr>
          </a:p>
        </p:txBody>
      </p:sp>
      <p:pic>
        <p:nvPicPr>
          <p:cNvPr id="49" name="" descr=""/>
          <p:cNvPicPr/>
          <p:nvPr/>
        </p:nvPicPr>
        <p:blipFill>
          <a:blip r:embed="rId1"/>
          <a:stretch/>
        </p:blipFill>
        <p:spPr>
          <a:xfrm>
            <a:off x="4574520" y="719640"/>
            <a:ext cx="3632400" cy="2339280"/>
          </a:xfrm>
          <a:prstGeom prst="rect">
            <a:avLst/>
          </a:prstGeom>
          <a:ln w="0">
            <a:noFill/>
          </a:ln>
        </p:spPr>
      </p:pic>
      <p:pic>
        <p:nvPicPr>
          <p:cNvPr id="50" name="" descr=""/>
          <p:cNvPicPr/>
          <p:nvPr/>
        </p:nvPicPr>
        <p:blipFill>
          <a:blip r:embed="rId2"/>
          <a:stretch/>
        </p:blipFill>
        <p:spPr>
          <a:xfrm>
            <a:off x="4608000" y="3167640"/>
            <a:ext cx="3599280" cy="2231280"/>
          </a:xfrm>
          <a:prstGeom prst="rect">
            <a:avLst/>
          </a:prstGeom>
          <a:ln w="0">
            <a:noFill/>
          </a:ln>
        </p:spPr>
      </p:pic>
      <p:sp>
        <p:nvSpPr>
          <p:cNvPr id="51" name=""/>
          <p:cNvSpPr/>
          <p:nvPr/>
        </p:nvSpPr>
        <p:spPr>
          <a:xfrm>
            <a:off x="8300520" y="1268280"/>
            <a:ext cx="1619280" cy="879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729fcf"/>
                </a:solidFill>
                <a:latin typeface="Arial"/>
                <a:ea typeface="DejaVu Sans"/>
              </a:rPr>
              <a:t>These Plots explains vehicle collision and the number of vehicle involved.</a:t>
            </a:r>
            <a:br>
              <a:rPr sz="1800"/>
            </a:br>
            <a:r>
              <a:rPr b="0" lang="en-IN" sz="1800" spc="-1" strike="noStrike">
                <a:solidFill>
                  <a:srgbClr val="729fcf"/>
                </a:solidFill>
                <a:latin typeface="Arial"/>
                <a:ea typeface="DejaVu Sans"/>
              </a:rPr>
              <a:t>This is an example of how we are tailoring details from the data.</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000d1d"/>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0079280" cy="53928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rPr>
              <a:t>           </a:t>
            </a:r>
            <a:r>
              <a:rPr b="0" lang="en-IN" sz="2400" spc="-1" strike="noStrike">
                <a:solidFill>
                  <a:srgbClr val="ffffff"/>
                </a:solidFill>
                <a:latin typeface="Roboto Condensed"/>
              </a:rPr>
              <a:t>Customer Characteristics                       Geographic Analysis Plots</a:t>
            </a:r>
            <a:endParaRPr b="0" lang="en-IN" sz="2400" spc="-1" strike="noStrike">
              <a:solidFill>
                <a:srgbClr val="ffffff"/>
              </a:solidFill>
              <a:latin typeface="Arial"/>
            </a:endParaRPr>
          </a:p>
        </p:txBody>
      </p:sp>
      <p:pic>
        <p:nvPicPr>
          <p:cNvPr id="53" name="" descr=""/>
          <p:cNvPicPr/>
          <p:nvPr/>
        </p:nvPicPr>
        <p:blipFill>
          <a:blip r:embed="rId1"/>
          <a:stretch/>
        </p:blipFill>
        <p:spPr>
          <a:xfrm>
            <a:off x="360000" y="786600"/>
            <a:ext cx="4139280" cy="4504680"/>
          </a:xfrm>
          <a:prstGeom prst="rect">
            <a:avLst/>
          </a:prstGeom>
          <a:ln w="0">
            <a:noFill/>
          </a:ln>
        </p:spPr>
      </p:pic>
      <p:pic>
        <p:nvPicPr>
          <p:cNvPr id="54" name="" descr=""/>
          <p:cNvPicPr/>
          <p:nvPr/>
        </p:nvPicPr>
        <p:blipFill>
          <a:blip r:embed="rId2"/>
          <a:stretch/>
        </p:blipFill>
        <p:spPr>
          <a:xfrm>
            <a:off x="5040000" y="936000"/>
            <a:ext cx="4337280" cy="2159280"/>
          </a:xfrm>
          <a:prstGeom prst="rect">
            <a:avLst/>
          </a:prstGeom>
          <a:ln w="0">
            <a:noFill/>
          </a:ln>
        </p:spPr>
      </p:pic>
      <p:pic>
        <p:nvPicPr>
          <p:cNvPr id="55" name="" descr=""/>
          <p:cNvPicPr/>
          <p:nvPr/>
        </p:nvPicPr>
        <p:blipFill>
          <a:blip r:embed="rId3"/>
          <a:stretch/>
        </p:blipFill>
        <p:spPr>
          <a:xfrm>
            <a:off x="5040000" y="3199680"/>
            <a:ext cx="4406760" cy="2159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0" y="4680"/>
            <a:ext cx="10079280" cy="6015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57" name="PlaceHolder 2"/>
          <p:cNvSpPr>
            <a:spLocks noGrp="1"/>
          </p:cNvSpPr>
          <p:nvPr>
            <p:ph/>
          </p:nvPr>
        </p:nvSpPr>
        <p:spPr>
          <a:xfrm>
            <a:off x="503640" y="719640"/>
            <a:ext cx="3959640" cy="46792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78429"/>
          </a:bodyPr>
          <a:p>
            <a:pPr indent="0" algn="ctr">
              <a:lnSpc>
                <a:spcPct val="100000"/>
              </a:lnSpc>
              <a:spcBef>
                <a:spcPts val="283"/>
              </a:spcBef>
              <a:spcAft>
                <a:spcPts val="567"/>
              </a:spcAft>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a typeface="Noto Sans CJK SC"/>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safety features and accident prevention</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Highlight comprehensive coverage benefits</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Promote family and multi-car discounts</a:t>
            </a:r>
            <a:endParaRPr b="0" lang="en-IN" sz="1200" spc="-1" strike="noStrike">
              <a:solidFill>
                <a:srgbClr val="000000"/>
              </a:solidFill>
              <a:latin typeface="Arial"/>
              <a:ea typeface="Noto Sans CJK SC"/>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enhanced accident and medical </a:t>
            </a:r>
            <a:r>
              <a:rPr b="0" lang="en-IN" sz="1200" spc="-1" strike="noStrike">
                <a:solidFill>
                  <a:srgbClr val="000000"/>
                </a:solidFill>
                <a:latin typeface="Roboto"/>
                <a:ea typeface="Noto Sans CJK SC"/>
              </a:rPr>
              <a:t>coverage</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Add-ons for rental car coverage and roadside assistance</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Bundled policies (auto + home/life)</a:t>
            </a:r>
            <a:endParaRPr b="0" lang="en-IN" sz="1200" spc="-1" strike="noStrike">
              <a:solidFill>
                <a:srgbClr val="000000"/>
              </a:solidFill>
              <a:latin typeface="Arial"/>
              <a:ea typeface="Noto Sans CJK SC"/>
            </a:endParaRPr>
          </a:p>
          <a:p>
            <a:pPr indent="0">
              <a:lnSpc>
                <a:spcPct val="100000"/>
              </a:lnSpc>
              <a:spcBef>
                <a:spcPts val="283"/>
              </a:spcBef>
              <a:spcAft>
                <a:spcPts val="567"/>
              </a:spcAft>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Life insurance and disability coverage</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Umbrella policies for additional liability protection</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Home insurance with bundling discounts</a:t>
            </a:r>
            <a:endParaRPr b="0" lang="en-IN" sz="1200" spc="-1" strike="noStrike">
              <a:solidFill>
                <a:srgbClr val="000000"/>
              </a:solidFill>
              <a:latin typeface="Arial"/>
              <a:ea typeface="Noto Sans CJK SC"/>
            </a:endParaRPr>
          </a:p>
          <a:p>
            <a:pPr indent="0">
              <a:lnSpc>
                <a:spcPct val="100000"/>
              </a:lnSpc>
              <a:spcBef>
                <a:spcPts val="1131"/>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safety consultations</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Regular policy reviews to ensure adequate coverage</a:t>
            </a:r>
            <a:endParaRPr b="0" lang="en-IN" sz="1200" spc="-1" strike="noStrike">
              <a:solidFill>
                <a:srgbClr val="000000"/>
              </a:solidFill>
              <a:latin typeface="Arial"/>
              <a:ea typeface="Noto Sans CJK SC"/>
            </a:endParaRPr>
          </a:p>
          <a:p>
            <a:pPr lvl="1" marL="432000" indent="-216000">
              <a:lnSpc>
                <a:spcPct val="100000"/>
              </a:lnSpc>
              <a:spcBef>
                <a:spcPts val="283"/>
              </a:spcBef>
              <a:spcAft>
                <a:spcPts val="567"/>
              </a:spcAft>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Loyalty programs rewarding long-term, claim-free </a:t>
            </a:r>
            <a:r>
              <a:rPr b="0" lang="en-IN" sz="1200" spc="-1" strike="noStrike">
                <a:solidFill>
                  <a:srgbClr val="000000"/>
                </a:solidFill>
                <a:latin typeface="Roboto"/>
                <a:ea typeface="Noto Sans CJK SC"/>
              </a:rPr>
              <a:t>customers</a:t>
            </a:r>
            <a:endParaRPr b="0" lang="en-IN" sz="1200" spc="-1" strike="noStrike">
              <a:solidFill>
                <a:srgbClr val="000000"/>
              </a:solidFill>
              <a:latin typeface="Arial"/>
              <a:ea typeface="Noto Sans CJK SC"/>
            </a:endParaRPr>
          </a:p>
        </p:txBody>
      </p:sp>
      <p:sp>
        <p:nvSpPr>
          <p:cNvPr id="58" name=""/>
          <p:cNvSpPr/>
          <p:nvPr/>
        </p:nvSpPr>
        <p:spPr>
          <a:xfrm>
            <a:off x="4967640" y="791640"/>
            <a:ext cx="143280" cy="4571280"/>
          </a:xfrm>
          <a:prstGeom prst="rect">
            <a:avLst/>
          </a:prstGeom>
          <a:solidFill>
            <a:srgbClr val="db2d67">
              <a:alpha val="50000"/>
            </a:srgbClr>
          </a:solidFill>
          <a:ln w="0">
            <a:noFill/>
          </a:ln>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latin typeface="Arial"/>
              <a:ea typeface="DejaVu Sans"/>
            </a:endParaRPr>
          </a:p>
        </p:txBody>
      </p:sp>
      <p:sp>
        <p:nvSpPr>
          <p:cNvPr id="59" name="PlaceHolder 3"/>
          <p:cNvSpPr>
            <a:spLocks noGrp="1"/>
          </p:cNvSpPr>
          <p:nvPr>
            <p:ph/>
          </p:nvPr>
        </p:nvSpPr>
        <p:spPr>
          <a:xfrm>
            <a:off x="5543640" y="719640"/>
            <a:ext cx="3959640" cy="46792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fontScale="87491"/>
          </a:bodyPr>
          <a:p>
            <a:pPr indent="0" algn="ctr">
              <a:lnSpc>
                <a:spcPct val="100000"/>
              </a:lnSpc>
              <a:buNone/>
              <a:tabLst>
                <a:tab algn="l" pos="0"/>
              </a:tabLst>
            </a:pPr>
            <a:r>
              <a:rPr b="1" lang="en-IN" sz="1600" spc="-1" strike="noStrike" u="sng">
                <a:solidFill>
                  <a:srgbClr val="000000"/>
                </a:solidFill>
                <a:uFillTx/>
                <a:latin typeface="Roboto Condensed"/>
              </a:rPr>
              <a:t>Cluster 1</a:t>
            </a:r>
            <a:endParaRPr b="0" lang="en-IN" sz="1600" spc="-1" strike="noStrike">
              <a:solidFill>
                <a:srgbClr val="000000"/>
              </a:solidFill>
              <a:latin typeface="Arial"/>
              <a:ea typeface="Noto Sans CJK SC"/>
            </a:endParaRPr>
          </a:p>
          <a:p>
            <a:pPr indent="0">
              <a:lnSpc>
                <a:spcPct val="10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Focus on affordability and value</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Emphasize theft protection features</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Promote young driver programs and safe driver discounts</a:t>
            </a:r>
            <a:endParaRPr b="0" lang="en-IN" sz="1200" spc="-1" strike="noStrike">
              <a:solidFill>
                <a:srgbClr val="000000"/>
              </a:solidFill>
              <a:latin typeface="Arial"/>
              <a:ea typeface="Noto Sans CJK SC"/>
            </a:endParaRPr>
          </a:p>
          <a:p>
            <a:pPr indent="0">
              <a:lnSpc>
                <a:spcPct val="10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Budget-friendly basic plans with optional add-ons</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Theft protection packages</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Usage-based insurance options</a:t>
            </a:r>
            <a:endParaRPr b="0" lang="en-IN" sz="1200" spc="-1" strike="noStrike">
              <a:solidFill>
                <a:srgbClr val="000000"/>
              </a:solidFill>
              <a:latin typeface="Arial"/>
              <a:ea typeface="Noto Sans CJK SC"/>
            </a:endParaRPr>
          </a:p>
          <a:p>
            <a:pPr indent="0">
              <a:lnSpc>
                <a:spcPct val="10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Renters insurance</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Personal property coverage for valuable items</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Travel insurance</a:t>
            </a:r>
            <a:endParaRPr b="0" lang="en-IN" sz="1200" spc="-1" strike="noStrike">
              <a:solidFill>
                <a:srgbClr val="000000"/>
              </a:solidFill>
              <a:latin typeface="Arial"/>
              <a:ea typeface="Noto Sans CJK SC"/>
            </a:endParaRPr>
          </a:p>
          <a:p>
            <a:pPr indent="0">
              <a:lnSpc>
                <a:spcPct val="100000"/>
              </a:lnSpc>
              <a:spcBef>
                <a:spcPts val="564"/>
              </a:spcBef>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Mobile app for easy policy management and claims reporting</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Educational content on improving driving habits and reducing </a:t>
            </a:r>
            <a:r>
              <a:rPr b="0" lang="en-IN" sz="1200" spc="-1" strike="noStrike">
                <a:solidFill>
                  <a:srgbClr val="000000"/>
                </a:solidFill>
                <a:latin typeface="Roboto"/>
                <a:ea typeface="Noto Sans CJK SC"/>
              </a:rPr>
              <a:t>premiums</a:t>
            </a:r>
            <a:endParaRPr b="0" lang="en-IN" sz="1200" spc="-1" strike="noStrike">
              <a:solidFill>
                <a:srgbClr val="000000"/>
              </a:solidFill>
              <a:latin typeface="Arial"/>
              <a:ea typeface="Noto Sans CJK SC"/>
            </a:endParaRPr>
          </a:p>
          <a:p>
            <a:pPr marL="360000" indent="-216000">
              <a:lnSpc>
                <a:spcPct val="100000"/>
              </a:lnSpc>
              <a:spcBef>
                <a:spcPts val="850"/>
              </a:spcBef>
              <a:buClr>
                <a:srgbClr val="ffffff"/>
              </a:buClr>
              <a:buFont typeface="Symbol" charset="2"/>
              <a:buChar char=""/>
              <a:tabLst>
                <a:tab algn="l" pos="0"/>
              </a:tabLst>
            </a:pPr>
            <a:r>
              <a:rPr b="0" lang="en-IN" sz="1200" spc="-1" strike="noStrike">
                <a:solidFill>
                  <a:srgbClr val="000000"/>
                </a:solidFill>
                <a:latin typeface="Roboto"/>
                <a:ea typeface="Noto Sans CJK SC"/>
              </a:rPr>
              <a:t>Gamification elements to encourage safe driving and policy </a:t>
            </a:r>
            <a:r>
              <a:rPr b="0" lang="en-IN" sz="1200" spc="-1" strike="noStrike">
                <a:solidFill>
                  <a:srgbClr val="000000"/>
                </a:solidFill>
                <a:latin typeface="Roboto"/>
                <a:ea typeface="Noto Sans CJK SC"/>
              </a:rPr>
              <a:t>engagement</a:t>
            </a:r>
            <a:endParaRPr b="0" lang="en-IN" sz="12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0" y="540000"/>
            <a:ext cx="10079280" cy="71928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61" name="PlaceHolder 2"/>
          <p:cNvSpPr>
            <a:spLocks noGrp="1"/>
          </p:cNvSpPr>
          <p:nvPr>
            <p:ph/>
          </p:nvPr>
        </p:nvSpPr>
        <p:spPr>
          <a:xfrm>
            <a:off x="503640" y="1866240"/>
            <a:ext cx="4425840" cy="3287520"/>
          </a:xfrm>
          <a:prstGeom prst="rect">
            <a:avLst/>
          </a:prstGeom>
          <a:noFill/>
          <a:ln w="0">
            <a:noFill/>
          </a:ln>
        </p:spPr>
        <p:txBody>
          <a:bodyPr lIns="0" rIns="0" tIns="0" bIns="0" anchor="t">
            <a:normAutofit/>
          </a:bodyPr>
          <a:p>
            <a:pPr indent="0">
              <a:lnSpc>
                <a:spcPct val="100000"/>
              </a:lnSpc>
              <a:spcBef>
                <a:spcPts val="1414"/>
              </a:spcBef>
              <a:buNone/>
              <a:tabLst>
                <a:tab algn="l" pos="0"/>
              </a:tabLst>
            </a:pPr>
            <a:r>
              <a:rPr b="0" lang="en-IN" sz="1600" spc="-1" strike="noStrike">
                <a:solidFill>
                  <a:srgbClr val="ffffff"/>
                </a:solidFill>
                <a:latin typeface="Roboto"/>
              </a:rPr>
              <a:t>Phase 1: Refine marketing messages and </a:t>
            </a:r>
            <a:r>
              <a:rPr b="0" lang="en-IN" sz="1600" spc="-1" strike="noStrike">
                <a:solidFill>
                  <a:srgbClr val="ffffff"/>
                </a:solidFill>
                <a:latin typeface="Roboto"/>
              </a:rPr>
              <a:t>channels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2: Develop and launch tailored products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3: Implement cross-selling initiatives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4: Roll out engagement strategies</a:t>
            </a:r>
            <a:endParaRPr b="0" lang="en-IN" sz="1600" spc="-1" strike="noStrike">
              <a:solidFill>
                <a:srgbClr val="ffffff"/>
              </a:solidFill>
              <a:latin typeface="Arial"/>
            </a:endParaRPr>
          </a:p>
          <a:p>
            <a:pPr indent="0">
              <a:lnSpc>
                <a:spcPct val="100000"/>
              </a:lnSpc>
              <a:spcBef>
                <a:spcPts val="1414"/>
              </a:spcBef>
              <a:buNone/>
              <a:tabLst>
                <a:tab algn="l" pos="0"/>
              </a:tabLst>
            </a:pPr>
            <a:r>
              <a:rPr b="0" lang="en-IN" sz="1600" spc="-1" strike="noStrike">
                <a:solidFill>
                  <a:srgbClr val="ffffff"/>
                </a:solidFill>
                <a:latin typeface="Roboto"/>
              </a:rPr>
              <a:t>Phase 5: Monitor KPIs and adjust strategies</a:t>
            </a:r>
            <a:endParaRPr b="0" lang="en-IN" sz="1600" spc="-1" strike="noStrike">
              <a:solidFill>
                <a:srgbClr val="ffffff"/>
              </a:solidFill>
              <a:latin typeface="Arial"/>
            </a:endParaRPr>
          </a:p>
        </p:txBody>
      </p:sp>
      <p:sp>
        <p:nvSpPr>
          <p:cNvPr id="62" name="PlaceHolder 3"/>
          <p:cNvSpPr>
            <a:spLocks noGrp="1"/>
          </p:cNvSpPr>
          <p:nvPr>
            <p:ph/>
          </p:nvPr>
        </p:nvSpPr>
        <p:spPr>
          <a:xfrm>
            <a:off x="5151960" y="1866240"/>
            <a:ext cx="4425840" cy="3287520"/>
          </a:xfrm>
          <a:prstGeom prst="rect">
            <a:avLst/>
          </a:prstGeom>
          <a:noFill/>
          <a:ln w="0">
            <a:noFill/>
          </a:ln>
        </p:spPr>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Increased customer acquisition in targeted segments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Improved customer retention rates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Higher cross-selling success</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Enhanced customer satisfaction and engagement</a:t>
            </a:r>
            <a:endParaRPr b="0" lang="en-IN" sz="1600" spc="-1" strike="noStrike">
              <a:solidFill>
                <a:srgbClr val="ffffff"/>
              </a:solidFill>
              <a:latin typeface="Arial"/>
            </a:endParaRPr>
          </a:p>
          <a:p>
            <a:pPr marL="432000" indent="-324000">
              <a:lnSpc>
                <a:spcPct val="100000"/>
              </a:lnSpc>
              <a:spcBef>
                <a:spcPts val="1414"/>
              </a:spcBef>
              <a:buClr>
                <a:srgbClr val="ffffff"/>
              </a:buClr>
              <a:buSzPct val="45000"/>
              <a:buFont typeface="Wingdings" charset="2"/>
              <a:buChar char=""/>
            </a:pPr>
            <a:r>
              <a:rPr b="0" lang="en-IN" sz="1600" spc="-1" strike="noStrike">
                <a:solidFill>
                  <a:srgbClr val="ffffff"/>
                </a:solidFill>
                <a:latin typeface="Roboto"/>
              </a:rPr>
              <a:t>Optimized risk portfolio</a:t>
            </a:r>
            <a:endParaRPr b="0" lang="en-IN"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0" y="180000"/>
            <a:ext cx="10079280" cy="71928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grpSp>
        <p:nvGrpSpPr>
          <p:cNvPr id="64" name=""/>
          <p:cNvGrpSpPr/>
          <p:nvPr/>
        </p:nvGrpSpPr>
        <p:grpSpPr>
          <a:xfrm>
            <a:off x="0" y="1008000"/>
            <a:ext cx="10008000" cy="3642480"/>
            <a:chOff x="0" y="1008000"/>
            <a:chExt cx="10008000" cy="3642480"/>
          </a:xfrm>
        </p:grpSpPr>
        <p:grpSp>
          <p:nvGrpSpPr>
            <p:cNvPr id="65" name=""/>
            <p:cNvGrpSpPr/>
            <p:nvPr/>
          </p:nvGrpSpPr>
          <p:grpSpPr>
            <a:xfrm>
              <a:off x="3960" y="1014480"/>
              <a:ext cx="4680000" cy="720000"/>
              <a:chOff x="3960" y="1014480"/>
              <a:chExt cx="4680000" cy="720000"/>
            </a:xfrm>
          </p:grpSpPr>
          <p:sp>
            <p:nvSpPr>
              <p:cNvPr id="66" name=""/>
              <p:cNvSpPr/>
              <p:nvPr/>
            </p:nvSpPr>
            <p:spPr>
              <a:xfrm>
                <a:off x="449640" y="1134720"/>
                <a:ext cx="4234320" cy="47952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US" sz="1600" spc="-1" strike="noStrike">
                  <a:solidFill>
                    <a:srgbClr val="000000"/>
                  </a:solidFill>
                  <a:latin typeface="Arial"/>
                  <a:ea typeface="Microsoft YaHei"/>
                </a:endParaRPr>
              </a:p>
            </p:txBody>
          </p:sp>
          <p:sp>
            <p:nvSpPr>
              <p:cNvPr id="67" name=""/>
              <p:cNvSpPr/>
              <p:nvPr/>
            </p:nvSpPr>
            <p:spPr>
              <a:xfrm>
                <a:off x="3960" y="1014480"/>
                <a:ext cx="668520" cy="720000"/>
              </a:xfrm>
              <a:prstGeom prst="ellipse">
                <a:avLst/>
              </a:prstGeom>
              <a:solidFill>
                <a:srgbClr val="e69500"/>
              </a:solidFill>
              <a:ln w="6480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1</a:t>
                </a:r>
                <a:endParaRPr b="0" lang="en-US" sz="1800" spc="-1" strike="noStrike">
                  <a:solidFill>
                    <a:srgbClr val="000000"/>
                  </a:solidFill>
                  <a:latin typeface="Arial"/>
                  <a:ea typeface="Microsoft YaHei"/>
                </a:endParaRPr>
              </a:p>
            </p:txBody>
          </p:sp>
        </p:grpSp>
        <p:grpSp>
          <p:nvGrpSpPr>
            <p:cNvPr id="68" name=""/>
            <p:cNvGrpSpPr/>
            <p:nvPr/>
          </p:nvGrpSpPr>
          <p:grpSpPr>
            <a:xfrm>
              <a:off x="216000" y="1734480"/>
              <a:ext cx="4680000" cy="720000"/>
              <a:chOff x="216000" y="1734480"/>
              <a:chExt cx="4680000" cy="720000"/>
            </a:xfrm>
          </p:grpSpPr>
          <p:sp>
            <p:nvSpPr>
              <p:cNvPr id="69" name=""/>
              <p:cNvSpPr/>
              <p:nvPr/>
            </p:nvSpPr>
            <p:spPr>
              <a:xfrm>
                <a:off x="434520" y="1851120"/>
                <a:ext cx="4461480" cy="47952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US" sz="1600" spc="-1" strike="noStrike">
                  <a:solidFill>
                    <a:srgbClr val="000000"/>
                  </a:solidFill>
                  <a:latin typeface="Arial"/>
                  <a:ea typeface="Microsoft YaHei"/>
                </a:endParaRPr>
              </a:p>
            </p:txBody>
          </p:sp>
          <p:sp>
            <p:nvSpPr>
              <p:cNvPr id="70" name=""/>
              <p:cNvSpPr/>
              <p:nvPr/>
            </p:nvSpPr>
            <p:spPr>
              <a:xfrm>
                <a:off x="216000" y="1734480"/>
                <a:ext cx="704520" cy="720000"/>
              </a:xfrm>
              <a:prstGeom prst="ellipse">
                <a:avLst/>
              </a:prstGeom>
              <a:solidFill>
                <a:srgbClr val="ffd70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2</a:t>
                </a:r>
                <a:endParaRPr b="0" lang="en-US" sz="1800" spc="-1" strike="noStrike">
                  <a:solidFill>
                    <a:srgbClr val="000000"/>
                  </a:solidFill>
                  <a:latin typeface="Arial"/>
                  <a:ea typeface="Microsoft YaHei"/>
                </a:endParaRPr>
              </a:p>
            </p:txBody>
          </p:sp>
        </p:grpSp>
        <p:grpSp>
          <p:nvGrpSpPr>
            <p:cNvPr id="71" name=""/>
            <p:cNvGrpSpPr/>
            <p:nvPr/>
          </p:nvGrpSpPr>
          <p:grpSpPr>
            <a:xfrm>
              <a:off x="360000" y="2454480"/>
              <a:ext cx="4320000" cy="720000"/>
              <a:chOff x="360000" y="2454480"/>
              <a:chExt cx="4320000" cy="720000"/>
            </a:xfrm>
          </p:grpSpPr>
          <p:sp>
            <p:nvSpPr>
              <p:cNvPr id="72" name=""/>
              <p:cNvSpPr/>
              <p:nvPr/>
            </p:nvSpPr>
            <p:spPr>
              <a:xfrm>
                <a:off x="758160" y="2574360"/>
                <a:ext cx="3921840" cy="47988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US" sz="1600" spc="-1" strike="noStrike">
                  <a:solidFill>
                    <a:srgbClr val="000000"/>
                  </a:solidFill>
                  <a:latin typeface="Arial"/>
                  <a:ea typeface="Microsoft YaHei"/>
                </a:endParaRPr>
              </a:p>
            </p:txBody>
          </p:sp>
          <p:sp>
            <p:nvSpPr>
              <p:cNvPr id="73" name=""/>
              <p:cNvSpPr/>
              <p:nvPr/>
            </p:nvSpPr>
            <p:spPr>
              <a:xfrm>
                <a:off x="360000" y="2454480"/>
                <a:ext cx="619560" cy="720000"/>
              </a:xfrm>
              <a:prstGeom prst="ellipse">
                <a:avLst/>
              </a:prstGeom>
              <a:solidFill>
                <a:srgbClr val="ff6f61"/>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3</a:t>
                </a:r>
                <a:endParaRPr b="0" lang="en-US" sz="1800" spc="-1" strike="noStrike">
                  <a:solidFill>
                    <a:srgbClr val="000000"/>
                  </a:solidFill>
                  <a:latin typeface="Arial"/>
                  <a:ea typeface="Microsoft YaHei"/>
                </a:endParaRPr>
              </a:p>
            </p:txBody>
          </p:sp>
        </p:grpSp>
        <p:grpSp>
          <p:nvGrpSpPr>
            <p:cNvPr id="74" name=""/>
            <p:cNvGrpSpPr/>
            <p:nvPr/>
          </p:nvGrpSpPr>
          <p:grpSpPr>
            <a:xfrm>
              <a:off x="216000" y="3204000"/>
              <a:ext cx="4680000" cy="720000"/>
              <a:chOff x="216000" y="3204000"/>
              <a:chExt cx="4680000" cy="720000"/>
            </a:xfrm>
          </p:grpSpPr>
          <p:sp>
            <p:nvSpPr>
              <p:cNvPr id="75" name=""/>
              <p:cNvSpPr/>
              <p:nvPr/>
            </p:nvSpPr>
            <p:spPr>
              <a:xfrm>
                <a:off x="647280" y="3323880"/>
                <a:ext cx="4248720" cy="47988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US" sz="1600" spc="-1" strike="noStrike">
                  <a:solidFill>
                    <a:srgbClr val="000000"/>
                  </a:solidFill>
                  <a:latin typeface="Arial"/>
                  <a:ea typeface="Microsoft YaHei"/>
                </a:endParaRPr>
              </a:p>
            </p:txBody>
          </p:sp>
          <p:sp>
            <p:nvSpPr>
              <p:cNvPr id="76" name=""/>
              <p:cNvSpPr/>
              <p:nvPr/>
            </p:nvSpPr>
            <p:spPr>
              <a:xfrm>
                <a:off x="216000" y="3204000"/>
                <a:ext cx="671040" cy="720000"/>
              </a:xfrm>
              <a:prstGeom prst="ellipse">
                <a:avLst/>
              </a:prstGeom>
              <a:solidFill>
                <a:srgbClr val="e07b39"/>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4</a:t>
                </a:r>
                <a:endParaRPr b="0" lang="en-US" sz="1800" spc="-1" strike="noStrike">
                  <a:solidFill>
                    <a:srgbClr val="000000"/>
                  </a:solidFill>
                  <a:latin typeface="Arial"/>
                  <a:ea typeface="Microsoft YaHei"/>
                </a:endParaRPr>
              </a:p>
            </p:txBody>
          </p:sp>
        </p:grpSp>
        <p:grpSp>
          <p:nvGrpSpPr>
            <p:cNvPr id="77" name=""/>
            <p:cNvGrpSpPr/>
            <p:nvPr/>
          </p:nvGrpSpPr>
          <p:grpSpPr>
            <a:xfrm>
              <a:off x="0" y="3930480"/>
              <a:ext cx="4680000" cy="720000"/>
              <a:chOff x="0" y="3930480"/>
              <a:chExt cx="4680000" cy="720000"/>
            </a:xfrm>
          </p:grpSpPr>
          <p:sp>
            <p:nvSpPr>
              <p:cNvPr id="78" name=""/>
              <p:cNvSpPr/>
              <p:nvPr/>
            </p:nvSpPr>
            <p:spPr>
              <a:xfrm>
                <a:off x="431280" y="4050360"/>
                <a:ext cx="4248720" cy="47988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a:t>
                </a:r>
                <a:endParaRPr b="0" lang="en-US" sz="1600" spc="-1" strike="noStrike">
                  <a:solidFill>
                    <a:srgbClr val="000000"/>
                  </a:solidFill>
                  <a:latin typeface="Arial"/>
                  <a:ea typeface="Microsoft YaHei"/>
                </a:endParaRPr>
              </a:p>
            </p:txBody>
          </p:sp>
          <p:sp>
            <p:nvSpPr>
              <p:cNvPr id="79" name=""/>
              <p:cNvSpPr/>
              <p:nvPr/>
            </p:nvSpPr>
            <p:spPr>
              <a:xfrm>
                <a:off x="0" y="3930480"/>
                <a:ext cx="671040" cy="720000"/>
              </a:xfrm>
              <a:prstGeom prst="ellipse">
                <a:avLst/>
              </a:prstGeom>
              <a:solidFill>
                <a:srgbClr val="c44c4b"/>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5</a:t>
                </a:r>
                <a:endParaRPr b="0" lang="en-US" sz="1800" spc="-1" strike="noStrike">
                  <a:solidFill>
                    <a:srgbClr val="000000"/>
                  </a:solidFill>
                  <a:latin typeface="Arial"/>
                  <a:ea typeface="Microsoft YaHei"/>
                </a:endParaRPr>
              </a:p>
            </p:txBody>
          </p:sp>
        </p:grpSp>
        <p:grpSp>
          <p:nvGrpSpPr>
            <p:cNvPr id="80" name=""/>
            <p:cNvGrpSpPr/>
            <p:nvPr/>
          </p:nvGrpSpPr>
          <p:grpSpPr>
            <a:xfrm>
              <a:off x="5328000" y="1008000"/>
              <a:ext cx="4680000" cy="720000"/>
              <a:chOff x="5328000" y="1008000"/>
              <a:chExt cx="4680000" cy="720000"/>
            </a:xfrm>
          </p:grpSpPr>
          <p:sp>
            <p:nvSpPr>
              <p:cNvPr id="81" name=""/>
              <p:cNvSpPr/>
              <p:nvPr/>
            </p:nvSpPr>
            <p:spPr>
              <a:xfrm flipH="1">
                <a:off x="5328000" y="1128240"/>
                <a:ext cx="4234320" cy="47952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ffffff"/>
                    </a:solidFill>
                    <a:latin typeface="Roboto"/>
                    <a:ea typeface="Microsoft YaHei"/>
                  </a:rPr>
                  <a:t>Refine marketing messages and channels</a:t>
                </a:r>
                <a:endParaRPr b="0" lang="en-US" sz="1600" spc="-1" strike="noStrike">
                  <a:solidFill>
                    <a:srgbClr val="ffffff"/>
                  </a:solidFill>
                  <a:latin typeface="Arial"/>
                  <a:ea typeface="Microsoft YaHei"/>
                </a:endParaRPr>
              </a:p>
            </p:txBody>
          </p:sp>
          <p:sp>
            <p:nvSpPr>
              <p:cNvPr id="82" name=""/>
              <p:cNvSpPr/>
              <p:nvPr/>
            </p:nvSpPr>
            <p:spPr>
              <a:xfrm flipH="1">
                <a:off x="9339120" y="1008000"/>
                <a:ext cx="668520" cy="720000"/>
              </a:xfrm>
              <a:prstGeom prst="ellipse">
                <a:avLst/>
              </a:prstGeom>
              <a:solidFill>
                <a:srgbClr val="003366"/>
              </a:solidFill>
              <a:ln w="6480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rPr>
                  <a:t>1</a:t>
                </a:r>
                <a:endParaRPr b="0" lang="en-US" sz="1800" spc="-1" strike="noStrike">
                  <a:solidFill>
                    <a:srgbClr val="ffffff"/>
                  </a:solidFill>
                  <a:latin typeface="Arial"/>
                  <a:ea typeface="Microsoft YaHei"/>
                </a:endParaRPr>
              </a:p>
            </p:txBody>
          </p:sp>
        </p:grpSp>
        <p:grpSp>
          <p:nvGrpSpPr>
            <p:cNvPr id="83" name=""/>
            <p:cNvGrpSpPr/>
            <p:nvPr/>
          </p:nvGrpSpPr>
          <p:grpSpPr>
            <a:xfrm>
              <a:off x="5148000" y="1728000"/>
              <a:ext cx="4680000" cy="720000"/>
              <a:chOff x="5148000" y="1728000"/>
              <a:chExt cx="4680000" cy="720000"/>
            </a:xfrm>
          </p:grpSpPr>
          <p:sp>
            <p:nvSpPr>
              <p:cNvPr id="84" name=""/>
              <p:cNvSpPr/>
              <p:nvPr/>
            </p:nvSpPr>
            <p:spPr>
              <a:xfrm flipH="1">
                <a:off x="5147640" y="1844640"/>
                <a:ext cx="4461480" cy="47952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        </a:t>
                </a:r>
                <a:endParaRPr b="0" lang="en-US" sz="1600" spc="-1" strike="noStrike">
                  <a:solidFill>
                    <a:srgbClr val="000000"/>
                  </a:solidFill>
                  <a:latin typeface="Arial"/>
                  <a:ea typeface="Microsoft YaHei"/>
                </a:endParaRPr>
              </a:p>
            </p:txBody>
          </p:sp>
          <p:sp>
            <p:nvSpPr>
              <p:cNvPr id="85" name=""/>
              <p:cNvSpPr/>
              <p:nvPr/>
            </p:nvSpPr>
            <p:spPr>
              <a:xfrm flipH="1">
                <a:off x="9123120" y="1728000"/>
                <a:ext cx="704520" cy="720000"/>
              </a:xfrm>
              <a:prstGeom prst="ellipse">
                <a:avLst/>
              </a:prstGeom>
              <a:solidFill>
                <a:srgbClr val="00808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2</a:t>
                </a:r>
                <a:endParaRPr b="0" lang="en-US" sz="1800" spc="-1" strike="noStrike">
                  <a:solidFill>
                    <a:srgbClr val="000000"/>
                  </a:solidFill>
                  <a:latin typeface="Arial"/>
                  <a:ea typeface="Microsoft YaHei"/>
                </a:endParaRPr>
              </a:p>
            </p:txBody>
          </p:sp>
        </p:grpSp>
        <p:grpSp>
          <p:nvGrpSpPr>
            <p:cNvPr id="86" name=""/>
            <p:cNvGrpSpPr/>
            <p:nvPr/>
          </p:nvGrpSpPr>
          <p:grpSpPr>
            <a:xfrm>
              <a:off x="5292000" y="2448000"/>
              <a:ext cx="4320000" cy="720000"/>
              <a:chOff x="5292000" y="2448000"/>
              <a:chExt cx="4320000" cy="720000"/>
            </a:xfrm>
          </p:grpSpPr>
          <p:sp>
            <p:nvSpPr>
              <p:cNvPr id="87" name=""/>
              <p:cNvSpPr/>
              <p:nvPr/>
            </p:nvSpPr>
            <p:spPr>
              <a:xfrm flipH="1">
                <a:off x="5292000" y="2567880"/>
                <a:ext cx="3921840" cy="47988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US" sz="1600" spc="-1" strike="noStrike">
                  <a:solidFill>
                    <a:srgbClr val="000000"/>
                  </a:solidFill>
                  <a:latin typeface="Arial"/>
                  <a:ea typeface="Microsoft YaHei"/>
                </a:endParaRPr>
              </a:p>
            </p:txBody>
          </p:sp>
          <p:sp>
            <p:nvSpPr>
              <p:cNvPr id="88" name=""/>
              <p:cNvSpPr/>
              <p:nvPr/>
            </p:nvSpPr>
            <p:spPr>
              <a:xfrm flipH="1">
                <a:off x="8992800" y="2448000"/>
                <a:ext cx="619200" cy="720000"/>
              </a:xfrm>
              <a:prstGeom prst="ellipse">
                <a:avLst/>
              </a:prstGeom>
              <a:solidFill>
                <a:srgbClr val="87ceeb"/>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3</a:t>
                </a:r>
                <a:endParaRPr b="0" lang="en-US" sz="1800" spc="-1" strike="noStrike">
                  <a:solidFill>
                    <a:srgbClr val="000000"/>
                  </a:solidFill>
                  <a:latin typeface="Arial"/>
                  <a:ea typeface="Microsoft YaHei"/>
                </a:endParaRPr>
              </a:p>
            </p:txBody>
          </p:sp>
        </p:grpSp>
        <p:grpSp>
          <p:nvGrpSpPr>
            <p:cNvPr id="89" name=""/>
            <p:cNvGrpSpPr/>
            <p:nvPr/>
          </p:nvGrpSpPr>
          <p:grpSpPr>
            <a:xfrm>
              <a:off x="5184000" y="3161520"/>
              <a:ext cx="4680000" cy="720000"/>
              <a:chOff x="5184000" y="3161520"/>
              <a:chExt cx="4680000" cy="720000"/>
            </a:xfrm>
          </p:grpSpPr>
          <p:sp>
            <p:nvSpPr>
              <p:cNvPr id="90" name=""/>
              <p:cNvSpPr/>
              <p:nvPr/>
            </p:nvSpPr>
            <p:spPr>
              <a:xfrm flipH="1">
                <a:off x="5184000" y="3281400"/>
                <a:ext cx="4248720" cy="47988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US" sz="1600" spc="-1" strike="noStrike">
                  <a:solidFill>
                    <a:srgbClr val="000000"/>
                  </a:solidFill>
                  <a:latin typeface="Arial"/>
                  <a:ea typeface="Microsoft YaHei"/>
                </a:endParaRPr>
              </a:p>
            </p:txBody>
          </p:sp>
          <p:sp>
            <p:nvSpPr>
              <p:cNvPr id="91" name=""/>
              <p:cNvSpPr/>
              <p:nvPr/>
            </p:nvSpPr>
            <p:spPr>
              <a:xfrm flipH="1">
                <a:off x="9192960" y="3161520"/>
                <a:ext cx="671040" cy="720000"/>
              </a:xfrm>
              <a:prstGeom prst="ellipse">
                <a:avLst/>
              </a:prstGeom>
              <a:solidFill>
                <a:srgbClr val="228b22"/>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4</a:t>
                </a:r>
                <a:endParaRPr b="0" lang="en-US" sz="1800" spc="-1" strike="noStrike">
                  <a:solidFill>
                    <a:srgbClr val="000000"/>
                  </a:solidFill>
                  <a:latin typeface="Arial"/>
                  <a:ea typeface="Microsoft YaHei"/>
                </a:endParaRPr>
              </a:p>
            </p:txBody>
          </p:sp>
        </p:grpSp>
        <p:grpSp>
          <p:nvGrpSpPr>
            <p:cNvPr id="92" name=""/>
            <p:cNvGrpSpPr/>
            <p:nvPr/>
          </p:nvGrpSpPr>
          <p:grpSpPr>
            <a:xfrm>
              <a:off x="5328000" y="3888000"/>
              <a:ext cx="4680000" cy="720000"/>
              <a:chOff x="5328000" y="3888000"/>
              <a:chExt cx="4680000" cy="720000"/>
            </a:xfrm>
          </p:grpSpPr>
          <p:sp>
            <p:nvSpPr>
              <p:cNvPr id="93" name=""/>
              <p:cNvSpPr/>
              <p:nvPr/>
            </p:nvSpPr>
            <p:spPr>
              <a:xfrm flipH="1">
                <a:off x="5328000" y="4007880"/>
                <a:ext cx="4248720" cy="47988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US" sz="1600" spc="-1" strike="noStrike">
                  <a:solidFill>
                    <a:srgbClr val="000000"/>
                  </a:solidFill>
                  <a:latin typeface="Arial"/>
                  <a:ea typeface="Microsoft YaHei"/>
                </a:endParaRPr>
              </a:p>
            </p:txBody>
          </p:sp>
          <p:sp>
            <p:nvSpPr>
              <p:cNvPr id="94" name=""/>
              <p:cNvSpPr/>
              <p:nvPr/>
            </p:nvSpPr>
            <p:spPr>
              <a:xfrm flipH="1">
                <a:off x="9336960" y="3888000"/>
                <a:ext cx="670680" cy="720000"/>
              </a:xfrm>
              <a:prstGeom prst="ellipse">
                <a:avLst/>
              </a:prstGeom>
              <a:solidFill>
                <a:srgbClr val="90ee90"/>
              </a:solidFill>
              <a:ln w="29160">
                <a:noFill/>
              </a:ln>
              <a:effectLst>
                <a:outerShdw dist="50760" dir="0" blurRad="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rPr>
                  <a:t>5</a:t>
                </a:r>
                <a:endParaRPr b="0" lang="en-US" sz="1800" spc="-1" strike="noStrike">
                  <a:solidFill>
                    <a:srgbClr val="000000"/>
                  </a:solidFill>
                  <a:latin typeface="Arial"/>
                  <a:ea typeface="Microsoft YaHei"/>
                </a:endParaRPr>
              </a:p>
            </p:txBody>
          </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665</TotalTime>
  <Application>LibreOffice/7.6.7.2$Linux_X86_64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2024-08-29T21:41:39Z</dcterms:modified>
  <cp:revision>41</cp:revision>
  <dc:subject/>
  <dc:title/>
</cp:coreProperties>
</file>

<file path=docProps/custom.xml><?xml version="1.0" encoding="utf-8"?>
<Properties xmlns="http://schemas.openxmlformats.org/officeDocument/2006/custom-properties" xmlns:vt="http://schemas.openxmlformats.org/officeDocument/2006/docPropsVTypes"/>
</file>