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11.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21.png" ContentType="image/png"/>
  <Override PartName="/ppt/media/image19.png" ContentType="image/png"/>
  <Override PartName="/ppt/media/image6.png" ContentType="image/png"/>
  <Override PartName="/ppt/media/image15.png" ContentType="image/png"/>
  <Override PartName="/ppt/media/image5.png" ContentType="image/png"/>
  <Override PartName="/ppt/media/image14.png" ContentType="image/png"/>
  <Override PartName="/ppt/media/image7.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66240" cy="941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E17FD6C-4EB7-47A9-A3BF-0645B80DF45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66240" cy="941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973F242-941B-4187-9156-5A42576E0F55}"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0AE4601-F3E9-408F-9802-38B3EBB92CC4}"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6240" cy="941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515801C-5C4C-4EC2-B832-12EEA9121C4A}"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66240" cy="941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AA93DD3-19DA-49EF-850D-EB701A3D690A}" type="slidenum">
              <a:t>&lt;#&gt;</a:t>
            </a:fld>
          </a:p>
        </p:txBody>
      </p:sp>
      <p:sp>
        <p:nvSpPr>
          <p:cNvPr id="6" name="PlaceHolder 5"/>
          <p:cNvSpPr>
            <a:spLocks noGrp="1"/>
          </p:cNvSpPr>
          <p:nvPr>
            <p:ph type="dt" idx="1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6080"/>
            <a:ext cx="9066240" cy="9414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3447000" y="5164920"/>
            <a:ext cx="3189960" cy="385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7226640" y="5164920"/>
            <a:ext cx="2343240" cy="3855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18E04A80-D044-4658-9BD8-F25BF6C08656}"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 name="PlaceHolder 4"/>
          <p:cNvSpPr>
            <a:spLocks noGrp="1"/>
          </p:cNvSpPr>
          <p:nvPr>
            <p:ph type="dt" idx="3"/>
          </p:nvPr>
        </p:nvSpPr>
        <p:spPr>
          <a:xfrm>
            <a:off x="503640" y="5164920"/>
            <a:ext cx="2343240" cy="3855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6080"/>
            <a:ext cx="9066240" cy="9414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 name="PlaceHolder 4"/>
          <p:cNvSpPr>
            <a:spLocks noGrp="1"/>
          </p:cNvSpPr>
          <p:nvPr>
            <p:ph type="ftr" idx="4"/>
          </p:nvPr>
        </p:nvSpPr>
        <p:spPr>
          <a:xfrm>
            <a:off x="3447000" y="5164920"/>
            <a:ext cx="3189960" cy="385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5"/>
          <p:cNvSpPr>
            <a:spLocks noGrp="1"/>
          </p:cNvSpPr>
          <p:nvPr>
            <p:ph type="sldNum" idx="5"/>
          </p:nvPr>
        </p:nvSpPr>
        <p:spPr>
          <a:xfrm>
            <a:off x="7226640" y="5164920"/>
            <a:ext cx="2343240" cy="3855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09080C06-A083-42E7-A930-08B05C35908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1" name="PlaceHolder 6"/>
          <p:cNvSpPr>
            <a:spLocks noGrp="1"/>
          </p:cNvSpPr>
          <p:nvPr>
            <p:ph type="dt" idx="6"/>
          </p:nvPr>
        </p:nvSpPr>
        <p:spPr>
          <a:xfrm>
            <a:off x="503640" y="5164920"/>
            <a:ext cx="2343240" cy="3855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ftr" idx="7"/>
          </p:nvPr>
        </p:nvSpPr>
        <p:spPr>
          <a:xfrm>
            <a:off x="3447000" y="5164920"/>
            <a:ext cx="3189960" cy="385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2"/>
          <p:cNvSpPr>
            <a:spLocks noGrp="1"/>
          </p:cNvSpPr>
          <p:nvPr>
            <p:ph type="sldNum" idx="8"/>
          </p:nvPr>
        </p:nvSpPr>
        <p:spPr>
          <a:xfrm>
            <a:off x="7226640" y="5164920"/>
            <a:ext cx="2343240" cy="3855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8EB1E4BF-48CF-4F60-9F9F-8AEAE22C9969}"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17" name="PlaceHolder 3"/>
          <p:cNvSpPr>
            <a:spLocks noGrp="1"/>
          </p:cNvSpPr>
          <p:nvPr>
            <p:ph type="dt" idx="9"/>
          </p:nvPr>
        </p:nvSpPr>
        <p:spPr>
          <a:xfrm>
            <a:off x="503640" y="5164920"/>
            <a:ext cx="2343240" cy="3855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8"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226080"/>
            <a:ext cx="9066240" cy="9414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1"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 name="PlaceHolder 4"/>
          <p:cNvSpPr>
            <a:spLocks noGrp="1"/>
          </p:cNvSpPr>
          <p:nvPr>
            <p:ph type="ftr" idx="10"/>
          </p:nvPr>
        </p:nvSpPr>
        <p:spPr>
          <a:xfrm>
            <a:off x="3447000" y="5164920"/>
            <a:ext cx="3189960" cy="385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4" name="PlaceHolder 5"/>
          <p:cNvSpPr>
            <a:spLocks noGrp="1"/>
          </p:cNvSpPr>
          <p:nvPr>
            <p:ph type="sldNum" idx="11"/>
          </p:nvPr>
        </p:nvSpPr>
        <p:spPr>
          <a:xfrm>
            <a:off x="7226640" y="5164920"/>
            <a:ext cx="2343240" cy="3855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DCB8FE05-EF54-4DF7-9F80-0D3582D1E1F1}"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25" name="PlaceHolder 6"/>
          <p:cNvSpPr>
            <a:spLocks noGrp="1"/>
          </p:cNvSpPr>
          <p:nvPr>
            <p:ph type="dt" idx="12"/>
          </p:nvPr>
        </p:nvSpPr>
        <p:spPr>
          <a:xfrm>
            <a:off x="503640" y="5164920"/>
            <a:ext cx="2343240" cy="3855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66240" cy="9414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 name="PlaceHolder 2"/>
          <p:cNvSpPr>
            <a:spLocks noGrp="1"/>
          </p:cNvSpPr>
          <p:nvPr>
            <p:ph type="ftr" idx="13"/>
          </p:nvPr>
        </p:nvSpPr>
        <p:spPr>
          <a:xfrm>
            <a:off x="3447000" y="5164920"/>
            <a:ext cx="3189960" cy="385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1" name="PlaceHolder 3"/>
          <p:cNvSpPr>
            <a:spLocks noGrp="1"/>
          </p:cNvSpPr>
          <p:nvPr>
            <p:ph type="sldNum" idx="14"/>
          </p:nvPr>
        </p:nvSpPr>
        <p:spPr>
          <a:xfrm>
            <a:off x="7226640" y="5164920"/>
            <a:ext cx="2343240" cy="385560"/>
          </a:xfrm>
          <a:prstGeom prst="rect">
            <a:avLst/>
          </a:prstGeom>
          <a:noFill/>
          <a:ln w="0">
            <a:noFill/>
          </a:ln>
        </p:spPr>
        <p:txBody>
          <a:bodyPr lIns="0" rIns="0" tIns="0" bIns="0" anchor="t">
            <a:noAutofit/>
          </a:bodyPr>
          <a:lstStyle>
            <a:lvl1pPr indent="0" algn="r">
              <a:lnSpc>
                <a:spcPct val="100000"/>
              </a:lnSpc>
              <a:buNone/>
              <a:tabLst>
                <a:tab algn="l" pos="0"/>
              </a:tabLst>
              <a:defRPr b="0" lang="en-IN" sz="1400" spc="-1" strike="noStrike">
                <a:solidFill>
                  <a:srgbClr val="000000"/>
                </a:solidFill>
                <a:latin typeface="Times New Roman"/>
              </a:defRPr>
            </a:lvl1pPr>
          </a:lstStyle>
          <a:p>
            <a:pPr indent="0" algn="r">
              <a:lnSpc>
                <a:spcPct val="100000"/>
              </a:lnSpc>
              <a:buNone/>
              <a:tabLst>
                <a:tab algn="l" pos="0"/>
              </a:tabLst>
            </a:pPr>
            <a:fld id="{D3948FE5-55D8-4EB2-9A5C-6F5AED9201CE}"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
        <p:nvSpPr>
          <p:cNvPr id="32" name="PlaceHolder 4"/>
          <p:cNvSpPr>
            <a:spLocks noGrp="1"/>
          </p:cNvSpPr>
          <p:nvPr>
            <p:ph type="dt" idx="15"/>
          </p:nvPr>
        </p:nvSpPr>
        <p:spPr>
          <a:xfrm>
            <a:off x="503640" y="5164920"/>
            <a:ext cx="2343240" cy="3855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3.png"/><Relationship Id="rId8" Type="http://schemas.openxmlformats.org/officeDocument/2006/relationships/image" Target="../media/image25.png"/><Relationship Id="rId9" Type="http://schemas.openxmlformats.org/officeDocument/2006/relationships/image" Target="../media/image25.png"/><Relationship Id="rId10"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3.png"/><Relationship Id="rId8" Type="http://schemas.openxmlformats.org/officeDocument/2006/relationships/image" Target="../media/image25.png"/><Relationship Id="rId9" Type="http://schemas.openxmlformats.org/officeDocument/2006/relationships/image" Target="../media/image25.png"/><Relationship Id="rId10"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3.png"/><Relationship Id="rId8" Type="http://schemas.openxmlformats.org/officeDocument/2006/relationships/image" Target="../media/image25.png"/><Relationship Id="rId9" Type="http://schemas.openxmlformats.org/officeDocument/2006/relationships/image" Target="../media/image25.png"/><Relationship Id="rId10"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3.png"/><Relationship Id="rId3" Type="http://schemas.openxmlformats.org/officeDocument/2006/relationships/image" Target="../media/image13.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0" y="1738440"/>
            <a:ext cx="10074960" cy="124236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a:rPr>
              <a:t>Customer Segmentation Analysis for Insurance Portfolio Optimization</a:t>
            </a:r>
            <a:endParaRPr b="0" lang="en-IN" sz="3600" spc="-1" strike="noStrike">
              <a:solidFill>
                <a:srgbClr val="ffffff"/>
              </a:solidFill>
              <a:latin typeface="Arial"/>
            </a:endParaRPr>
          </a:p>
        </p:txBody>
      </p:sp>
      <p:sp>
        <p:nvSpPr>
          <p:cNvPr id="37" name="PlaceHolder 2"/>
          <p:cNvSpPr>
            <a:spLocks noGrp="1"/>
          </p:cNvSpPr>
          <p:nvPr>
            <p:ph type="subTitle"/>
          </p:nvPr>
        </p:nvSpPr>
        <p:spPr>
          <a:xfrm>
            <a:off x="0" y="2879640"/>
            <a:ext cx="10074960" cy="1254960"/>
          </a:xfrm>
          <a:prstGeom prst="rect">
            <a:avLst/>
          </a:prstGeom>
          <a:noFill/>
          <a:ln w="0">
            <a:noFill/>
          </a:ln>
        </p:spPr>
        <p:txBody>
          <a:bodyPr lIns="0" rIns="0" tIns="0" bIns="0" anchor="ctr">
            <a:noAutofit/>
          </a:bodyPr>
          <a:p>
            <a:pPr indent="0" algn="ctr">
              <a:lnSpc>
                <a:spcPct val="100000"/>
              </a:lnSpc>
              <a:buNone/>
              <a:tabLst>
                <a:tab algn="l" pos="0"/>
              </a:tabLst>
            </a:pPr>
            <a:r>
              <a:rPr b="0" lang="en-IN" sz="2800" spc="-1" strike="noStrike">
                <a:solidFill>
                  <a:srgbClr val="ffffff"/>
                </a:solidFill>
                <a:latin typeface="Arial"/>
              </a:rPr>
              <a:t>Optimizing Insurance Offerings Through Data-Driven Insights</a:t>
            </a:r>
            <a:endParaRPr b="0" lang="en-IN" sz="2800" spc="-1" strike="noStrike">
              <a:solidFill>
                <a:srgbClr val="ffffff"/>
              </a:solidFill>
              <a:latin typeface="Arial"/>
            </a:endParaRPr>
          </a:p>
        </p:txBody>
      </p:sp>
      <p:sp>
        <p:nvSpPr>
          <p:cNvPr id="38" name=""/>
          <p:cNvSpPr/>
          <p:nvPr/>
        </p:nvSpPr>
        <p:spPr>
          <a:xfrm>
            <a:off x="1979280" y="3060000"/>
            <a:ext cx="5934960" cy="360"/>
          </a:xfrm>
          <a:custGeom>
            <a:avLst/>
            <a:gdLst>
              <a:gd name="textAreaLeft" fmla="*/ 0 w 5934960"/>
              <a:gd name="textAreaRight" fmla="*/ 5940000 w 5934960"/>
              <a:gd name="textAreaTop" fmla="*/ 0 h 360"/>
              <a:gd name="textAreaBottom" fmla="*/ 5898240 h 360"/>
            </a:gdLst>
            <a:ahLst/>
            <a:rect l="textAreaLeft" t="textAreaTop" r="textAreaRight" b="textAreaBottom"/>
            <a:pathLst>
              <a:path fill="none" w="16500" h="0">
                <a:moveTo>
                  <a:pt x="0" y="0"/>
                </a:moveTo>
                <a:cubicBezTo>
                  <a:pt x="5500" y="0"/>
                  <a:pt x="11000" y="0"/>
                  <a:pt x="16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p:transition spd="slow">
    <p:push dir="u"/>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 presetSubtype="1">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repl">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nodeType="afterEffect" fill="hold" presetClass="entr" presetID="2" presetSubtype="4">
                                  <p:stCondLst>
                                    <p:cond delay="1000"/>
                                  </p:stCondLst>
                                  <p:childTnLst>
                                    <p:set>
                                      <p:cBhvr>
                                        <p:cTn id="11" dur="1" fill="hold">
                                          <p:stCondLst>
                                            <p:cond delay="0"/>
                                          </p:stCondLst>
                                        </p:cTn>
                                        <p:tgtEl>
                                          <p:spTgt spid="37">
                                            <p:txEl>
                                              <p:pRg st="0" end="0"/>
                                            </p:txEl>
                                          </p:spTgt>
                                        </p:tgtEl>
                                        <p:attrNameLst>
                                          <p:attrName>style.visibility</p:attrName>
                                        </p:attrNameLst>
                                      </p:cBhvr>
                                      <p:to>
                                        <p:strVal val="visible"/>
                                      </p:to>
                                    </p:set>
                                    <p:anim calcmode="lin" valueType="num">
                                      <p:cBhvr additive="repl">
                                        <p:cTn id="12"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repl">
                                        <p:cTn id="13"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0" y="4680"/>
            <a:ext cx="10074960" cy="59724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Business Implications</a:t>
            </a:r>
            <a:endParaRPr b="0" lang="en-IN" sz="3600" spc="-1" strike="noStrike">
              <a:solidFill>
                <a:srgbClr val="ffffff"/>
              </a:solidFill>
              <a:latin typeface="Arial"/>
            </a:endParaRPr>
          </a:p>
        </p:txBody>
      </p:sp>
      <p:sp>
        <p:nvSpPr>
          <p:cNvPr id="96" name="PlaceHolder 2"/>
          <p:cNvSpPr>
            <a:spLocks noGrp="1"/>
          </p:cNvSpPr>
          <p:nvPr>
            <p:ph/>
          </p:nvPr>
        </p:nvSpPr>
        <p:spPr>
          <a:xfrm>
            <a:off x="180000" y="723240"/>
            <a:ext cx="2878200" cy="4674960"/>
          </a:xfrm>
          <a:prstGeom prst="rect">
            <a:avLst/>
          </a:prstGeom>
          <a:solidFill>
            <a:srgbClr val="f5ddd9">
              <a:alpha val="92000"/>
            </a:srgbClr>
          </a:solidFill>
          <a:ln cap="rnd" w="29160">
            <a:solidFill>
              <a:srgbClr val="622502">
                <a:alpha val="90000"/>
              </a:srgbClr>
            </a:solidFill>
            <a:bevel/>
          </a:ln>
        </p:spPr>
        <p:txBody>
          <a:bodyPr numCol="1" spcCol="0" lIns="14760" rIns="14760" tIns="14760" bIns="14760" anchor="t">
            <a:normAutofit fontScale="71666"/>
          </a:bodyPr>
          <a:p>
            <a:pPr indent="0" algn="ctr">
              <a:lnSpc>
                <a:spcPct val="150000"/>
              </a:lnSpc>
              <a:buNone/>
              <a:tabLst>
                <a:tab algn="l" pos="0"/>
              </a:tabLst>
            </a:pPr>
            <a:r>
              <a:rPr b="1" lang="en-IN" sz="1600" spc="-1" strike="noStrike" u="sng">
                <a:solidFill>
                  <a:srgbClr val="000000"/>
                </a:solidFill>
                <a:uFillTx/>
                <a:latin typeface="Roboto Condensed"/>
              </a:rPr>
              <a:t>Cluster 0</a:t>
            </a:r>
            <a:endParaRPr b="0" lang="en-IN" sz="16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rPr>
              <a:t> </a:t>
            </a:r>
            <a:r>
              <a:rPr b="1" lang="en-IN" sz="1600" spc="-1" strike="noStrike">
                <a:solidFill>
                  <a:srgbClr val="000000"/>
                </a:solidFill>
                <a:latin typeface="Roboto Condensed"/>
              </a:rPr>
              <a:t>Tailored Marketing Strategies: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Focus on comprehensive protection and expert risk management</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Emphasize personalized service and high-value customer benefits</a:t>
            </a:r>
            <a:endParaRPr b="0" lang="en-IN" sz="12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Product Development Recommendations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Premium packages with extensive coverage and concierge services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Specialized policies for high-value vehicles and assets </a:t>
            </a:r>
            <a:endParaRPr b="0" lang="en-IN" sz="12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Cross-Selling Opportunities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High-value home insurance and umbrella policies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Executive life insurance and retirement planning services</a:t>
            </a:r>
            <a:endParaRPr b="0" lang="en-IN" sz="1200" spc="-1" strike="noStrike">
              <a:solidFill>
                <a:srgbClr val="000000"/>
              </a:solidFill>
              <a:latin typeface="Arial"/>
            </a:endParaRPr>
          </a:p>
          <a:p>
            <a:pPr indent="0">
              <a:lnSpc>
                <a:spcPct val="150000"/>
              </a:lnSpc>
              <a:buNone/>
              <a:tabLst>
                <a:tab algn="l" pos="0"/>
              </a:tabLst>
            </a:pPr>
            <a:r>
              <a:rPr b="1" lang="en-IN" sz="1600" spc="-1" strike="noStrike">
                <a:solidFill>
                  <a:srgbClr val="000000"/>
                </a:solidFill>
                <a:latin typeface="Roboto Condensed"/>
                <a:ea typeface="Noto Sans CJK SC"/>
              </a:rPr>
              <a:t> </a:t>
            </a:r>
            <a:r>
              <a:rPr b="1" lang="en-IN" sz="1600" spc="-1" strike="noStrike">
                <a:solidFill>
                  <a:srgbClr val="000000"/>
                </a:solidFill>
                <a:latin typeface="Roboto Condensed"/>
                <a:ea typeface="Noto Sans CJK SC"/>
              </a:rPr>
              <a:t>Customer Engagement Strategies</a:t>
            </a:r>
            <a:endParaRPr b="0" lang="en-IN" sz="16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Personalized risk assessments and quarterly coverage reviews</a:t>
            </a:r>
            <a:endParaRPr b="0" lang="en-IN" sz="1200" spc="-1" strike="noStrike">
              <a:solidFill>
                <a:srgbClr val="000000"/>
              </a:solidFill>
              <a:latin typeface="Arial"/>
            </a:endParaRPr>
          </a:p>
          <a:p>
            <a:pPr lvl="1" marL="432000" indent="-216000">
              <a:lnSpc>
                <a:spcPct val="150000"/>
              </a:lnSpc>
              <a:buClr>
                <a:srgbClr val="ffffff"/>
              </a:buClr>
              <a:buSzPct val="45000"/>
              <a:buFont typeface="Wingdings" charset="2"/>
              <a:buChar char=""/>
              <a:tabLst>
                <a:tab algn="l" pos="0"/>
              </a:tabLst>
            </a:pPr>
            <a:r>
              <a:rPr b="0" lang="en-IN" sz="1200" spc="-1" strike="noStrike">
                <a:solidFill>
                  <a:srgbClr val="000000"/>
                </a:solidFill>
                <a:latin typeface="Roboto"/>
                <a:ea typeface="Noto Sans CJK SC"/>
              </a:rPr>
              <a:t>Exclusive events and workshops on wealth protection</a:t>
            </a:r>
            <a:endParaRPr b="0" lang="en-IN" sz="1200" spc="-1" strike="noStrike">
              <a:solidFill>
                <a:srgbClr val="000000"/>
              </a:solidFill>
              <a:latin typeface="Arial"/>
            </a:endParaRPr>
          </a:p>
        </p:txBody>
      </p:sp>
      <p:sp>
        <p:nvSpPr>
          <p:cNvPr id="97" name=""/>
          <p:cNvSpPr/>
          <p:nvPr/>
        </p:nvSpPr>
        <p:spPr>
          <a:xfrm>
            <a:off x="3276000" y="720000"/>
            <a:ext cx="138960" cy="45669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98" name="PlaceHolder 3"/>
          <p:cNvSpPr>
            <a:spLocks noGrp="1"/>
          </p:cNvSpPr>
          <p:nvPr>
            <p:ph/>
          </p:nvPr>
        </p:nvSpPr>
        <p:spPr>
          <a:xfrm>
            <a:off x="3600000" y="720000"/>
            <a:ext cx="2878200" cy="4674960"/>
          </a:xfrm>
          <a:prstGeom prst="rect">
            <a:avLst/>
          </a:prstGeom>
          <a:solidFill>
            <a:srgbClr val="f5ddd9">
              <a:alpha val="92000"/>
            </a:srgbClr>
          </a:solidFill>
          <a:ln cap="rnd" w="12600">
            <a:solidFill>
              <a:srgbClr val="622502">
                <a:alpha val="90000"/>
              </a:srgbClr>
            </a:solidFill>
            <a:bevel/>
          </a:ln>
        </p:spPr>
        <p:txBody>
          <a:bodyPr numCol="1" spcCol="0" lIns="6120" rIns="6120" tIns="6120" bIns="6120" anchor="t">
            <a:normAutofit/>
          </a:bodyPr>
          <a:p>
            <a:pPr indent="0" algn="ctr">
              <a:lnSpc>
                <a:spcPct val="150000"/>
              </a:lnSpc>
              <a:buNone/>
              <a:tabLst>
                <a:tab algn="l" pos="0"/>
              </a:tabLst>
            </a:pPr>
            <a:r>
              <a:rPr b="1" lang="en-IN" sz="1200" spc="-1" strike="noStrike" u="sng">
                <a:solidFill>
                  <a:srgbClr val="000000"/>
                </a:solidFill>
                <a:uFillTx/>
                <a:latin typeface="Roboto Condensed"/>
              </a:rPr>
              <a:t>Cluster 1</a:t>
            </a:r>
            <a:endParaRPr b="0" lang="en-IN" sz="12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Highlight tech-driven solutions and flexible 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Showcase value proposition of higher premiums vs. lower claim likelihood </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Product Development Recommendations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Usage-based insurance with smartphone integration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Bundled policies with lifestyle-specific add-ons (e.g., travel, gadget insurance)</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Cross-Selling Opportunities</a:t>
            </a:r>
            <a:endParaRPr b="0" lang="en-IN" sz="115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Renters insurance and personal article policies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Travel insurance and short-term vehicle coverage</a:t>
            </a:r>
            <a:endParaRPr b="0" lang="en-IN" sz="900" spc="-1" strike="noStrike">
              <a:solidFill>
                <a:srgbClr val="000000"/>
              </a:solidFill>
              <a:latin typeface="Arial"/>
            </a:endParaRPr>
          </a:p>
          <a:p>
            <a:pPr indent="0">
              <a:lnSpc>
                <a:spcPct val="150000"/>
              </a:lnSpc>
              <a:buNone/>
              <a:tabLst>
                <a:tab algn="l" pos="0"/>
              </a:tabLst>
            </a:pPr>
            <a:r>
              <a:rPr b="1" lang="en-IN" sz="1150" spc="-1" strike="noStrike">
                <a:solidFill>
                  <a:srgbClr val="000000"/>
                </a:solidFill>
                <a:latin typeface="Roboto Condensed"/>
                <a:ea typeface="Noto Sans CJK SC"/>
              </a:rPr>
              <a:t> </a:t>
            </a:r>
            <a:r>
              <a:rPr b="1" lang="en-IN" sz="1150" spc="-1" strike="noStrike">
                <a:solidFill>
                  <a:srgbClr val="000000"/>
                </a:solidFill>
                <a:latin typeface="Roboto Condensed"/>
                <a:ea typeface="Noto Sans CJK SC"/>
              </a:rPr>
              <a:t>Customer Engagement Strategies</a:t>
            </a:r>
            <a:endParaRPr b="0" lang="en-IN" sz="115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Gamified mobile app for policy management and safe driving rewards</a:t>
            </a:r>
            <a:endParaRPr b="0" lang="en-IN" sz="900" spc="-1" strike="noStrike">
              <a:solidFill>
                <a:srgbClr val="000000"/>
              </a:solidFill>
              <a:latin typeface="Arial"/>
            </a:endParaRPr>
          </a:p>
          <a:p>
            <a:pPr marL="360000" indent="-216000">
              <a:lnSpc>
                <a:spcPct val="150000"/>
              </a:lnSpc>
              <a:spcBef>
                <a:spcPts val="57"/>
              </a:spcBef>
              <a:buClr>
                <a:srgbClr val="ffffff"/>
              </a:buClr>
              <a:buFont typeface="Symbol"/>
              <a:buChar char=""/>
              <a:tabLst>
                <a:tab algn="l" pos="0"/>
              </a:tabLst>
            </a:pPr>
            <a:r>
              <a:rPr b="0" lang="en-IN" sz="900" spc="-1" strike="noStrike">
                <a:solidFill>
                  <a:srgbClr val="000000"/>
                </a:solidFill>
                <a:latin typeface="Roboto"/>
                <a:ea typeface="Noto Sans CJK SC"/>
              </a:rPr>
              <a:t>Social media engagement and influencer partnerships</a:t>
            </a:r>
            <a:endParaRPr b="0" lang="en-IN" sz="900" spc="-1" strike="noStrike">
              <a:solidFill>
                <a:srgbClr val="000000"/>
              </a:solidFill>
              <a:latin typeface="Arial"/>
            </a:endParaRPr>
          </a:p>
        </p:txBody>
      </p:sp>
      <p:sp>
        <p:nvSpPr>
          <p:cNvPr id="99" name="PlaceHolder 4"/>
          <p:cNvSpPr>
            <a:spLocks noGrp="1"/>
          </p:cNvSpPr>
          <p:nvPr>
            <p:ph/>
          </p:nvPr>
        </p:nvSpPr>
        <p:spPr>
          <a:xfrm>
            <a:off x="7020000" y="720000"/>
            <a:ext cx="2878200" cy="4674960"/>
          </a:xfrm>
          <a:prstGeom prst="rect">
            <a:avLst/>
          </a:prstGeom>
          <a:solidFill>
            <a:srgbClr val="f5ddd9">
              <a:alpha val="92000"/>
            </a:srgbClr>
          </a:solidFill>
          <a:ln cap="rnd" w="29160">
            <a:solidFill>
              <a:srgbClr val="622502">
                <a:alpha val="90000"/>
              </a:srgbClr>
            </a:solidFill>
            <a:bevel/>
          </a:ln>
        </p:spPr>
        <p:txBody>
          <a:bodyPr numCol="1" spcCol="0" lIns="14400" rIns="14400" tIns="14400" bIns="14400" anchor="t">
            <a:normAutofit/>
          </a:bodyPr>
          <a:p>
            <a:pPr indent="0" algn="ctr">
              <a:lnSpc>
                <a:spcPct val="150000"/>
              </a:lnSpc>
              <a:buNone/>
              <a:tabLst>
                <a:tab algn="l" pos="0"/>
              </a:tabLst>
            </a:pPr>
            <a:r>
              <a:rPr b="1" lang="en-IN" sz="1200" spc="-1" strike="noStrike" u="sng">
                <a:solidFill>
                  <a:srgbClr val="000000"/>
                </a:solidFill>
                <a:uFillTx/>
                <a:latin typeface="Roboto Condensed"/>
              </a:rPr>
              <a:t>Cluster 2</a:t>
            </a:r>
            <a:endParaRPr b="0" lang="en-IN" sz="12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rPr>
              <a:t> </a:t>
            </a:r>
            <a:r>
              <a:rPr b="1" lang="en-IN" sz="1200" spc="-1" strike="noStrike">
                <a:solidFill>
                  <a:srgbClr val="000000"/>
                </a:solidFill>
                <a:latin typeface="Roboto Condensed"/>
              </a:rPr>
              <a:t>Tailored Marketing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Promote balanced, customizable coverage at competiive rates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Emphasize loyalty programs and safe driving incentive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Product Development Recommendations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Modular insurance plans with mix-and-match coverage options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Loyalty-driven policies with increasing benefits over time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Cross-Selling Opportunities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Multi-policy discounts for home and auto bundles</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Life insurance with flexible terms and coverage</a:t>
            </a:r>
            <a:endParaRPr b="0" lang="en-IN" sz="900" spc="-1" strike="noStrike">
              <a:solidFill>
                <a:srgbClr val="000000"/>
              </a:solidFill>
              <a:latin typeface="Arial"/>
            </a:endParaRPr>
          </a:p>
          <a:p>
            <a:pPr indent="0">
              <a:lnSpc>
                <a:spcPct val="150000"/>
              </a:lnSpc>
              <a:buNone/>
              <a:tabLst>
                <a:tab algn="l" pos="0"/>
              </a:tabLst>
            </a:pPr>
            <a:r>
              <a:rPr b="1" lang="en-IN" sz="1200" spc="-1" strike="noStrike">
                <a:solidFill>
                  <a:srgbClr val="000000"/>
                </a:solidFill>
                <a:latin typeface="Roboto Condensed"/>
                <a:ea typeface="Noto Sans CJK SC"/>
              </a:rPr>
              <a:t> </a:t>
            </a:r>
            <a:r>
              <a:rPr b="1" lang="en-IN" sz="1200" spc="-1" strike="noStrike">
                <a:solidFill>
                  <a:srgbClr val="000000"/>
                </a:solidFill>
                <a:latin typeface="Roboto Condensed"/>
                <a:ea typeface="Noto Sans CJK SC"/>
              </a:rPr>
              <a:t>Customer Engagement Strategies</a:t>
            </a:r>
            <a:endParaRPr b="0" lang="en-IN" sz="12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Omnichannel communication with option for traditional or digital interaction</a:t>
            </a:r>
            <a:endParaRPr b="0" lang="en-IN" sz="900" spc="-1" strike="noStrike">
              <a:solidFill>
                <a:srgbClr val="000000"/>
              </a:solidFill>
              <a:latin typeface="Arial"/>
            </a:endParaRPr>
          </a:p>
          <a:p>
            <a:pPr marL="360000" indent="-216000">
              <a:lnSpc>
                <a:spcPct val="150000"/>
              </a:lnSpc>
              <a:buClr>
                <a:srgbClr val="ffffff"/>
              </a:buClr>
              <a:buFont typeface="Symbol"/>
              <a:buChar char=""/>
              <a:tabLst>
                <a:tab algn="l" pos="0"/>
              </a:tabLst>
            </a:pPr>
            <a:r>
              <a:rPr b="0" lang="en-IN" sz="900" spc="-1" strike="noStrike">
                <a:solidFill>
                  <a:srgbClr val="000000"/>
                </a:solidFill>
                <a:latin typeface="Roboto"/>
                <a:ea typeface="Noto Sans CJK SC"/>
              </a:rPr>
              <a:t>Community-based initiatives promoting safe neighborhoods and driving habits</a:t>
            </a:r>
            <a:endParaRPr b="0" lang="en-IN" sz="900" spc="-1" strike="noStrike">
              <a:solidFill>
                <a:srgbClr val="000000"/>
              </a:solidFill>
              <a:latin typeface="Arial"/>
            </a:endParaRPr>
          </a:p>
        </p:txBody>
      </p:sp>
      <p:sp>
        <p:nvSpPr>
          <p:cNvPr id="100" name=""/>
          <p:cNvSpPr/>
          <p:nvPr/>
        </p:nvSpPr>
        <p:spPr>
          <a:xfrm>
            <a:off x="6696000" y="720000"/>
            <a:ext cx="138960" cy="45669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Tree>
  </p:cSld>
  <p:transition spd="slow">
    <p:push dir="u"/>
  </p:transition>
  <p:timing>
    <p:tnLst>
      <p:par>
        <p:cTn id="177" dur="indefinite" restart="never" nodeType="tmRoot">
          <p:childTnLst>
            <p:seq>
              <p:cTn id="178" dur="indefinite" nodeType="mainSeq">
                <p:childTnLst>
                  <p:par>
                    <p:cTn id="179" fill="hold">
                      <p:stCondLst>
                        <p:cond delay="0"/>
                      </p:stCondLst>
                      <p:childTnLst>
                        <p:par>
                          <p:cTn id="180" fill="hold">
                            <p:stCondLst>
                              <p:cond delay="0"/>
                            </p:stCondLst>
                            <p:childTnLst>
                              <p:par>
                                <p:cTn id="181" nodeType="afterEffect" fill="hold" presetClass="entr" presetID="4" presetSubtype="16">
                                  <p:stCondLst>
                                    <p:cond delay="500"/>
                                  </p:stCondLst>
                                  <p:childTnLst>
                                    <p:set>
                                      <p:cBhvr>
                                        <p:cTn id="182" dur="2" fill="hold">
                                          <p:stCondLst>
                                            <p:cond delay="0"/>
                                          </p:stCondLst>
                                        </p:cTn>
                                        <p:tgtEl>
                                          <p:spTgt spid="95">
                                            <p:txEl>
                                              <p:pRg st="0" end="0"/>
                                            </p:txEl>
                                          </p:spTgt>
                                        </p:tgtEl>
                                        <p:attrNameLst>
                                          <p:attrName>style.visibility</p:attrName>
                                        </p:attrNameLst>
                                      </p:cBhvr>
                                      <p:to>
                                        <p:strVal val="visible"/>
                                      </p:to>
                                    </p:set>
                                    <p:animEffect filter="box(in)" transition="in">
                                      <p:cBhvr additive="repl">
                                        <p:cTn id="183" dur="1000"/>
                                        <p:tgtEl>
                                          <p:spTgt spid="95">
                                            <p:txEl>
                                              <p:pRg st="0" end="0"/>
                                            </p:txEl>
                                          </p:spTgt>
                                        </p:tgtEl>
                                      </p:cBhvr>
                                    </p:animEffect>
                                  </p:childTnLst>
                                </p:cTn>
                              </p:par>
                            </p:childTnLst>
                          </p:cTn>
                        </p:par>
                        <p:par>
                          <p:cTn id="184" fill="hold">
                            <p:stCondLst>
                              <p:cond delay="1500"/>
                            </p:stCondLst>
                            <p:childTnLst>
                              <p:par>
                                <p:cTn id="185" nodeType="afterEffect" fill="hold" presetClass="entr" presetID="2" presetSubtype="4">
                                  <p:stCondLst>
                                    <p:cond delay="500"/>
                                  </p:stCondLst>
                                  <p:childTnLst>
                                    <p:set>
                                      <p:cBhvr>
                                        <p:cTn id="186" dur="2" fill="hold">
                                          <p:stCondLst>
                                            <p:cond delay="0"/>
                                          </p:stCondLst>
                                        </p:cTn>
                                        <p:tgtEl>
                                          <p:spTgt spid="97"/>
                                        </p:tgtEl>
                                        <p:attrNameLst>
                                          <p:attrName>style.visibility</p:attrName>
                                        </p:attrNameLst>
                                      </p:cBhvr>
                                      <p:to>
                                        <p:strVal val="visible"/>
                                      </p:to>
                                    </p:set>
                                    <p:anim calcmode="lin" valueType="num">
                                      <p:cBhvr additive="repl">
                                        <p:cTn id="187" dur="1000" fill="hold"/>
                                        <p:tgtEl>
                                          <p:spTgt spid="97"/>
                                        </p:tgtEl>
                                        <p:attrNameLst>
                                          <p:attrName>ppt_x</p:attrName>
                                        </p:attrNameLst>
                                      </p:cBhvr>
                                      <p:tavLst>
                                        <p:tav tm="0">
                                          <p:val>
                                            <p:strVal val="#ppt_x"/>
                                          </p:val>
                                        </p:tav>
                                        <p:tav tm="100000">
                                          <p:val>
                                            <p:strVal val="#ppt_x"/>
                                          </p:val>
                                        </p:tav>
                                      </p:tavLst>
                                    </p:anim>
                                    <p:anim calcmode="lin" valueType="num">
                                      <p:cBhvr additive="repl">
                                        <p:cTn id="188" dur="1000" fill="hold"/>
                                        <p:tgtEl>
                                          <p:spTgt spid="97"/>
                                        </p:tgtEl>
                                        <p:attrNameLst>
                                          <p:attrName>ppt_y</p:attrName>
                                        </p:attrNameLst>
                                      </p:cBhvr>
                                      <p:tavLst>
                                        <p:tav tm="0">
                                          <p:val>
                                            <p:strVal val="1+#ppt_h/2"/>
                                          </p:val>
                                        </p:tav>
                                        <p:tav tm="100000">
                                          <p:val>
                                            <p:strVal val="#ppt_y"/>
                                          </p:val>
                                        </p:tav>
                                      </p:tavLst>
                                    </p:anim>
                                  </p:childTnLst>
                                </p:cTn>
                              </p:par>
                              <p:par>
                                <p:cTn id="189" nodeType="withEffect" fill="hold" presetClass="entr" presetID="2" presetSubtype="1">
                                  <p:stCondLst>
                                    <p:cond delay="500"/>
                                  </p:stCondLst>
                                  <p:childTnLst>
                                    <p:set>
                                      <p:cBhvr>
                                        <p:cTn id="190" dur="1" fill="hold">
                                          <p:stCondLst>
                                            <p:cond delay="0"/>
                                          </p:stCondLst>
                                        </p:cTn>
                                        <p:tgtEl>
                                          <p:spTgt spid="100"/>
                                        </p:tgtEl>
                                        <p:attrNameLst>
                                          <p:attrName>style.visibility</p:attrName>
                                        </p:attrNameLst>
                                      </p:cBhvr>
                                      <p:to>
                                        <p:strVal val="visible"/>
                                      </p:to>
                                    </p:set>
                                    <p:anim calcmode="lin" valueType="num">
                                      <p:cBhvr additive="repl">
                                        <p:cTn id="191" dur="500" fill="hold"/>
                                        <p:tgtEl>
                                          <p:spTgt spid="100"/>
                                        </p:tgtEl>
                                        <p:attrNameLst>
                                          <p:attrName>ppt_x</p:attrName>
                                        </p:attrNameLst>
                                      </p:cBhvr>
                                      <p:tavLst>
                                        <p:tav tm="0">
                                          <p:val>
                                            <p:strVal val="#ppt_x"/>
                                          </p:val>
                                        </p:tav>
                                        <p:tav tm="100000">
                                          <p:val>
                                            <p:strVal val="#ppt_x"/>
                                          </p:val>
                                        </p:tav>
                                      </p:tavLst>
                                    </p:anim>
                                    <p:anim calcmode="lin" valueType="num">
                                      <p:cBhvr additive="repl">
                                        <p:cTn id="192" dur="500" fill="hold"/>
                                        <p:tgtEl>
                                          <p:spTgt spid="100"/>
                                        </p:tgtEl>
                                        <p:attrNameLst>
                                          <p:attrName>ppt_y</p:attrName>
                                        </p:attrNameLst>
                                      </p:cBhvr>
                                      <p:tavLst>
                                        <p:tav tm="0">
                                          <p:val>
                                            <p:strVal val="0-#ppt_h/2"/>
                                          </p:val>
                                        </p:tav>
                                        <p:tav tm="100000">
                                          <p:val>
                                            <p:strVal val="#ppt_y"/>
                                          </p:val>
                                        </p:tav>
                                      </p:tavLst>
                                    </p:anim>
                                  </p:childTnLst>
                                </p:cTn>
                              </p:par>
                            </p:childTnLst>
                          </p:cTn>
                        </p:par>
                        <p:par>
                          <p:cTn id="193" fill="hold">
                            <p:stCondLst>
                              <p:cond delay="3000"/>
                            </p:stCondLst>
                            <p:childTnLst>
                              <p:par>
                                <p:cTn id="194" nodeType="afterEffect" fill="hold" presetClass="entr" presetID="2" presetSubtype="8">
                                  <p:stCondLst>
                                    <p:cond delay="0"/>
                                  </p:stCondLst>
                                  <p:childTnLst>
                                    <p:set>
                                      <p:cBhvr>
                                        <p:cTn id="195" dur="2" fill="hold">
                                          <p:stCondLst>
                                            <p:cond delay="0"/>
                                          </p:stCondLst>
                                        </p:cTn>
                                        <p:tgtEl>
                                          <p:spTgt spid="96"/>
                                        </p:tgtEl>
                                        <p:attrNameLst>
                                          <p:attrName>style.visibility</p:attrName>
                                        </p:attrNameLst>
                                      </p:cBhvr>
                                      <p:to>
                                        <p:strVal val="visible"/>
                                      </p:to>
                                    </p:set>
                                    <p:anim calcmode="lin" valueType="num">
                                      <p:cBhvr additive="repl">
                                        <p:cTn id="196" dur="1000" fill="hold"/>
                                        <p:tgtEl>
                                          <p:spTgt spid="96"/>
                                        </p:tgtEl>
                                        <p:attrNameLst>
                                          <p:attrName>ppt_x</p:attrName>
                                        </p:attrNameLst>
                                      </p:cBhvr>
                                      <p:tavLst>
                                        <p:tav tm="0">
                                          <p:val>
                                            <p:strVal val="0-#ppt_w/2"/>
                                          </p:val>
                                        </p:tav>
                                        <p:tav tm="100000">
                                          <p:val>
                                            <p:strVal val="#ppt_x"/>
                                          </p:val>
                                        </p:tav>
                                      </p:tavLst>
                                    </p:anim>
                                    <p:anim calcmode="lin" valueType="num">
                                      <p:cBhvr additive="repl">
                                        <p:cTn id="197" dur="1000" fill="hold"/>
                                        <p:tgtEl>
                                          <p:spTgt spid="96"/>
                                        </p:tgtEl>
                                        <p:attrNameLst>
                                          <p:attrName>ppt_y</p:attrName>
                                        </p:attrNameLst>
                                      </p:cBhvr>
                                      <p:tavLst>
                                        <p:tav tm="0">
                                          <p:val>
                                            <p:strVal val="#ppt_y"/>
                                          </p:val>
                                        </p:tav>
                                        <p:tav tm="100000">
                                          <p:val>
                                            <p:strVal val="#ppt_y"/>
                                          </p:val>
                                        </p:tav>
                                      </p:tavLst>
                                    </p:anim>
                                  </p:childTnLst>
                                </p:cTn>
                              </p:par>
                              <p:par>
                                <p:cTn id="198" nodeType="withEffect" fill="hold" presetClass="entr" presetID="2" presetSubtype="2">
                                  <p:stCondLst>
                                    <p:cond delay="0"/>
                                  </p:stCondLst>
                                  <p:childTnLst>
                                    <p:set>
                                      <p:cBhvr>
                                        <p:cTn id="199" dur="2" fill="hold">
                                          <p:stCondLst>
                                            <p:cond delay="0"/>
                                          </p:stCondLst>
                                        </p:cTn>
                                        <p:tgtEl>
                                          <p:spTgt spid="99"/>
                                        </p:tgtEl>
                                        <p:attrNameLst>
                                          <p:attrName>style.visibility</p:attrName>
                                        </p:attrNameLst>
                                      </p:cBhvr>
                                      <p:to>
                                        <p:strVal val="visible"/>
                                      </p:to>
                                    </p:set>
                                    <p:anim calcmode="lin" valueType="num">
                                      <p:cBhvr additive="repl">
                                        <p:cTn id="200" dur="1000" fill="hold"/>
                                        <p:tgtEl>
                                          <p:spTgt spid="99"/>
                                        </p:tgtEl>
                                        <p:attrNameLst>
                                          <p:attrName>ppt_x</p:attrName>
                                        </p:attrNameLst>
                                      </p:cBhvr>
                                      <p:tavLst>
                                        <p:tav tm="0">
                                          <p:val>
                                            <p:strVal val="1+#ppt_w/2"/>
                                          </p:val>
                                        </p:tav>
                                        <p:tav tm="100000">
                                          <p:val>
                                            <p:strVal val="#ppt_x"/>
                                          </p:val>
                                        </p:tav>
                                      </p:tavLst>
                                    </p:anim>
                                    <p:anim calcmode="lin" valueType="num">
                                      <p:cBhvr additive="repl">
                                        <p:cTn id="201" dur="1000" fill="hold"/>
                                        <p:tgtEl>
                                          <p:spTgt spid="99"/>
                                        </p:tgtEl>
                                        <p:attrNameLst>
                                          <p:attrName>ppt_y</p:attrName>
                                        </p:attrNameLst>
                                      </p:cBhvr>
                                      <p:tavLst>
                                        <p:tav tm="0">
                                          <p:val>
                                            <p:strVal val="#ppt_y"/>
                                          </p:val>
                                        </p:tav>
                                        <p:tav tm="100000">
                                          <p:val>
                                            <p:strVal val="#ppt_y"/>
                                          </p:val>
                                        </p:tav>
                                      </p:tavLst>
                                    </p:anim>
                                  </p:childTnLst>
                                </p:cTn>
                              </p:par>
                              <p:par>
                                <p:cTn id="202" nodeType="withEffect" fill="hold" presetClass="entr" presetID="2" presetSubtype="4">
                                  <p:stCondLst>
                                    <p:cond delay="0"/>
                                  </p:stCondLst>
                                  <p:childTnLst>
                                    <p:set>
                                      <p:cBhvr>
                                        <p:cTn id="203" dur="2" fill="hold">
                                          <p:stCondLst>
                                            <p:cond delay="0"/>
                                          </p:stCondLst>
                                        </p:cTn>
                                        <p:tgtEl>
                                          <p:spTgt spid="98"/>
                                        </p:tgtEl>
                                        <p:attrNameLst>
                                          <p:attrName>style.visibility</p:attrName>
                                        </p:attrNameLst>
                                      </p:cBhvr>
                                      <p:to>
                                        <p:strVal val="visible"/>
                                      </p:to>
                                    </p:set>
                                    <p:anim calcmode="lin" valueType="num">
                                      <p:cBhvr additive="repl">
                                        <p:cTn id="204" dur="1000" fill="hold"/>
                                        <p:tgtEl>
                                          <p:spTgt spid="98"/>
                                        </p:tgtEl>
                                        <p:attrNameLst>
                                          <p:attrName>ppt_x</p:attrName>
                                        </p:attrNameLst>
                                      </p:cBhvr>
                                      <p:tavLst>
                                        <p:tav tm="0">
                                          <p:val>
                                            <p:strVal val="#ppt_x"/>
                                          </p:val>
                                        </p:tav>
                                        <p:tav tm="100000">
                                          <p:val>
                                            <p:strVal val="#ppt_x"/>
                                          </p:val>
                                        </p:tav>
                                      </p:tavLst>
                                    </p:anim>
                                    <p:anim calcmode="lin" valueType="num">
                                      <p:cBhvr additive="repl">
                                        <p:cTn id="205" dur="10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0" y="540000"/>
            <a:ext cx="10074960" cy="714960"/>
          </a:xfrm>
          <a:prstGeom prst="rect">
            <a:avLst/>
          </a:prstGeom>
          <a:noFill/>
          <a:ln w="0">
            <a:noFill/>
          </a:ln>
        </p:spPr>
        <p:txBody>
          <a:bodyPr lIns="0" rIns="0" tIns="0" bIns="0" anchor="ctr">
            <a:noAutofit/>
          </a:bodyPr>
          <a:p>
            <a:pPr indent="0">
              <a:lnSpc>
                <a:spcPct val="100000"/>
              </a:lnSpc>
              <a:buNone/>
              <a:tabLst>
                <a:tab algn="l" pos="0"/>
              </a:tabLst>
            </a:pPr>
            <a:r>
              <a:rPr b="0" lang="en-IN" sz="3600" spc="-1" strike="noStrike">
                <a:solidFill>
                  <a:srgbClr val="ffffff"/>
                </a:solidFill>
                <a:latin typeface="Roboto Condensed"/>
              </a:rPr>
              <a:t>   </a:t>
            </a:r>
            <a:r>
              <a:rPr b="0" lang="en-IN" sz="3600" spc="-1" strike="noStrike">
                <a:solidFill>
                  <a:srgbClr val="ffffff"/>
                </a:solidFill>
                <a:latin typeface="Roboto Condensed"/>
              </a:rPr>
              <a:t>Implementation Roadmap       Expected Outcome</a:t>
            </a:r>
            <a:endParaRPr b="0" lang="en-IN" sz="3600" spc="-1" strike="noStrike">
              <a:solidFill>
                <a:srgbClr val="ffffff"/>
              </a:solidFill>
              <a:latin typeface="Arial"/>
            </a:endParaRPr>
          </a:p>
        </p:txBody>
      </p:sp>
      <p:sp>
        <p:nvSpPr>
          <p:cNvPr id="102" name="PlaceHolder 2"/>
          <p:cNvSpPr>
            <a:spLocks noGrp="1"/>
          </p:cNvSpPr>
          <p:nvPr>
            <p:ph/>
          </p:nvPr>
        </p:nvSpPr>
        <p:spPr>
          <a:xfrm>
            <a:off x="503640" y="1866240"/>
            <a:ext cx="4421520" cy="3283200"/>
          </a:xfrm>
          <a:prstGeom prst="rect">
            <a:avLst/>
          </a:prstGeom>
          <a:noFill/>
          <a:ln w="0">
            <a:noFill/>
          </a:ln>
        </p:spPr>
        <p:txBody>
          <a:bodyPr lIns="0" rIns="0" tIns="0" bIns="0" anchor="t">
            <a:normAutofit/>
          </a:bodyPr>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1: Refine marketing messages and channels for each cluster</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2: Develop and launch tailored products for each segment</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3: Implement cross-selling strategies and loyalty programs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r>
              <a:rPr b="0" lang="en-IN" sz="1600" spc="-1" strike="noStrike">
                <a:solidFill>
                  <a:srgbClr val="ffffff"/>
                </a:solidFill>
                <a:latin typeface="Roboto"/>
              </a:rPr>
              <a:t>Phase 4: Enhance customer engagement platforms and personalized services</a:t>
            </a:r>
            <a:endParaRPr b="0" lang="en-IN" sz="1600" spc="-1" strike="noStrike">
              <a:solidFill>
                <a:srgbClr val="ffffff"/>
              </a:solidFill>
              <a:latin typeface="Arial"/>
            </a:endParaRPr>
          </a:p>
          <a:p>
            <a:pPr indent="0">
              <a:lnSpc>
                <a:spcPct val="100000"/>
              </a:lnSpc>
              <a:spcBef>
                <a:spcPts val="1191"/>
              </a:spcBef>
              <a:spcAft>
                <a:spcPts val="992"/>
              </a:spcAft>
              <a:buNone/>
              <a:tabLst>
                <a:tab algn="l" pos="0"/>
              </a:tabLst>
            </a:pPr>
            <a:endParaRPr b="0" lang="en-IN" sz="1600" spc="-1" strike="noStrike">
              <a:solidFill>
                <a:srgbClr val="ffffff"/>
              </a:solidFill>
              <a:latin typeface="Arial"/>
            </a:endParaRPr>
          </a:p>
        </p:txBody>
      </p:sp>
      <p:sp>
        <p:nvSpPr>
          <p:cNvPr id="103" name="PlaceHolder 3"/>
          <p:cNvSpPr>
            <a:spLocks noGrp="1"/>
          </p:cNvSpPr>
          <p:nvPr>
            <p:ph/>
          </p:nvPr>
        </p:nvSpPr>
        <p:spPr>
          <a:xfrm>
            <a:off x="5151960" y="1866240"/>
            <a:ext cx="4421520" cy="328320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Increased customer acquisition and retention in targeted segments</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Higher customer lifetime value through appropriate product matching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Reduced loss ratios through better risk assessment and pricing</a:t>
            </a:r>
            <a:endParaRPr b="0" lang="en-IN" sz="1600" spc="-1" strike="noStrike">
              <a:solidFill>
                <a:srgbClr val="ffffff"/>
              </a:solidFill>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en-IN" sz="1600" spc="-1" strike="noStrike">
                <a:solidFill>
                  <a:srgbClr val="ffffff"/>
                </a:solidFill>
                <a:latin typeface="Roboto"/>
              </a:rPr>
              <a:t>Improved customer satisfaction and brand loyalty</a:t>
            </a:r>
            <a:endParaRPr b="0" lang="en-IN" sz="1600" spc="-1" strike="noStrike">
              <a:solidFill>
                <a:srgbClr val="ffffff"/>
              </a:solidFill>
              <a:latin typeface="Arial"/>
            </a:endParaRPr>
          </a:p>
          <a:p>
            <a:pPr marL="432000" indent="0">
              <a:lnSpc>
                <a:spcPct val="100000"/>
              </a:lnSpc>
              <a:spcBef>
                <a:spcPts val="1191"/>
              </a:spcBef>
              <a:spcAft>
                <a:spcPts val="992"/>
              </a:spcAft>
              <a:buNone/>
              <a:tabLst>
                <a:tab algn="l" pos="0"/>
              </a:tabLst>
            </a:pPr>
            <a:endParaRPr b="0" lang="en-IN" sz="1600" spc="-1" strike="noStrike">
              <a:solidFill>
                <a:srgbClr val="ffffff"/>
              </a:solidFill>
              <a:latin typeface="Arial"/>
            </a:endParaRPr>
          </a:p>
        </p:txBody>
      </p:sp>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0" y="180000"/>
            <a:ext cx="5038200" cy="714960"/>
          </a:xfrm>
          <a:prstGeom prst="rect">
            <a:avLst/>
          </a:prstGeom>
          <a:noFill/>
          <a:ln w="0">
            <a:noFill/>
          </a:ln>
        </p:spPr>
        <p:txBody>
          <a:bodyPr lIns="0" rIns="0" tIns="0" bIns="0" anchor="ctr">
            <a:noAutofit/>
          </a:bodyPr>
          <a:p>
            <a:pPr indent="0" algn="ctr">
              <a:lnSpc>
                <a:spcPct val="100000"/>
              </a:lnSpc>
              <a:buNone/>
              <a:tabLst>
                <a:tab algn="l" pos="0"/>
              </a:tabLst>
            </a:pPr>
            <a:r>
              <a:rPr b="0" lang="en-IN" sz="3200" spc="-1" strike="noStrike">
                <a:solidFill>
                  <a:srgbClr val="ffffff"/>
                </a:solidFill>
                <a:latin typeface="Roboto Condensed"/>
              </a:rPr>
              <a:t>   </a:t>
            </a:r>
            <a:r>
              <a:rPr b="0" lang="en-IN" sz="3200" spc="-1" strike="noStrike">
                <a:solidFill>
                  <a:srgbClr val="ffffff"/>
                </a:solidFill>
                <a:latin typeface="Roboto Condensed"/>
              </a:rPr>
              <a:t>Implementation Roadmap       </a:t>
            </a:r>
            <a:endParaRPr b="0" lang="en-IN" sz="3200" spc="-1" strike="noStrike">
              <a:solidFill>
                <a:srgbClr val="ffffff"/>
              </a:solidFill>
              <a:latin typeface="Arial"/>
            </a:endParaRPr>
          </a:p>
        </p:txBody>
      </p:sp>
      <p:grpSp>
        <p:nvGrpSpPr>
          <p:cNvPr id="105" name=""/>
          <p:cNvGrpSpPr/>
          <p:nvPr/>
        </p:nvGrpSpPr>
        <p:grpSpPr>
          <a:xfrm>
            <a:off x="0" y="1008000"/>
            <a:ext cx="9999360" cy="3638160"/>
            <a:chOff x="0" y="1008000"/>
            <a:chExt cx="9999360" cy="3638160"/>
          </a:xfrm>
        </p:grpSpPr>
        <p:grpSp>
          <p:nvGrpSpPr>
            <p:cNvPr id="106" name=""/>
            <p:cNvGrpSpPr/>
            <p:nvPr/>
          </p:nvGrpSpPr>
          <p:grpSpPr>
            <a:xfrm>
              <a:off x="3960" y="1014480"/>
              <a:ext cx="4675680" cy="715680"/>
              <a:chOff x="3960" y="1014480"/>
              <a:chExt cx="4675680" cy="715680"/>
            </a:xfrm>
          </p:grpSpPr>
          <p:sp>
            <p:nvSpPr>
              <p:cNvPr id="107" name=""/>
              <p:cNvSpPr/>
              <p:nvPr/>
            </p:nvSpPr>
            <p:spPr>
              <a:xfrm>
                <a:off x="449640" y="1134720"/>
                <a:ext cx="4230000" cy="475200"/>
              </a:xfrm>
              <a:prstGeom prst="roundRect">
                <a:avLst>
                  <a:gd name="adj" fmla="val 0"/>
                </a:avLst>
              </a:prstGeom>
              <a:solidFill>
                <a:srgbClr val="e695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Refine marketing messages and channels</a:t>
                </a:r>
                <a:endParaRPr b="0" lang="en-IN" sz="1600" spc="-1" strike="noStrike">
                  <a:solidFill>
                    <a:srgbClr val="ffffff"/>
                  </a:solidFill>
                  <a:latin typeface="Arial"/>
                </a:endParaRPr>
              </a:p>
            </p:txBody>
          </p:sp>
          <p:sp>
            <p:nvSpPr>
              <p:cNvPr id="108" name=""/>
              <p:cNvSpPr/>
              <p:nvPr/>
            </p:nvSpPr>
            <p:spPr>
              <a:xfrm>
                <a:off x="3960" y="1014480"/>
                <a:ext cx="664200" cy="715680"/>
              </a:xfrm>
              <a:prstGeom prst="ellipse">
                <a:avLst/>
              </a:prstGeom>
              <a:solidFill>
                <a:srgbClr val="e69500"/>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1</a:t>
                </a:r>
                <a:endParaRPr b="0" lang="en-IN" sz="1800" spc="-1" strike="noStrike">
                  <a:solidFill>
                    <a:srgbClr val="ffffff"/>
                  </a:solidFill>
                  <a:latin typeface="Arial"/>
                </a:endParaRPr>
              </a:p>
            </p:txBody>
          </p:sp>
        </p:grpSp>
        <p:grpSp>
          <p:nvGrpSpPr>
            <p:cNvPr id="109" name=""/>
            <p:cNvGrpSpPr/>
            <p:nvPr/>
          </p:nvGrpSpPr>
          <p:grpSpPr>
            <a:xfrm>
              <a:off x="216000" y="1734480"/>
              <a:ext cx="4675680" cy="715680"/>
              <a:chOff x="216000" y="1734480"/>
              <a:chExt cx="4675680" cy="715680"/>
            </a:xfrm>
          </p:grpSpPr>
          <p:sp>
            <p:nvSpPr>
              <p:cNvPr id="110" name=""/>
              <p:cNvSpPr/>
              <p:nvPr/>
            </p:nvSpPr>
            <p:spPr>
              <a:xfrm>
                <a:off x="434520" y="1851120"/>
                <a:ext cx="4457160" cy="475200"/>
              </a:xfrm>
              <a:prstGeom prst="roundRect">
                <a:avLst>
                  <a:gd name="adj" fmla="val 0"/>
                </a:avLst>
              </a:prstGeom>
              <a:solidFill>
                <a:srgbClr val="ffd70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Develop and launch tailored products</a:t>
                </a:r>
                <a:endParaRPr b="0" lang="en-IN" sz="1600" spc="-1" strike="noStrike">
                  <a:solidFill>
                    <a:srgbClr val="000000"/>
                  </a:solidFill>
                  <a:latin typeface="Arial"/>
                </a:endParaRPr>
              </a:p>
            </p:txBody>
          </p:sp>
          <p:sp>
            <p:nvSpPr>
              <p:cNvPr id="111" name=""/>
              <p:cNvSpPr/>
              <p:nvPr/>
            </p:nvSpPr>
            <p:spPr>
              <a:xfrm>
                <a:off x="216000" y="1734480"/>
                <a:ext cx="700200" cy="715680"/>
              </a:xfrm>
              <a:prstGeom prst="ellipse">
                <a:avLst/>
              </a:prstGeom>
              <a:solidFill>
                <a:srgbClr val="ffd70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000000"/>
                  </a:solidFill>
                  <a:latin typeface="Arial"/>
                </a:endParaRPr>
              </a:p>
            </p:txBody>
          </p:sp>
        </p:grpSp>
        <p:grpSp>
          <p:nvGrpSpPr>
            <p:cNvPr id="112" name=""/>
            <p:cNvGrpSpPr/>
            <p:nvPr/>
          </p:nvGrpSpPr>
          <p:grpSpPr>
            <a:xfrm>
              <a:off x="360000" y="2454480"/>
              <a:ext cx="4315680" cy="715680"/>
              <a:chOff x="360000" y="2454480"/>
              <a:chExt cx="4315680" cy="715680"/>
            </a:xfrm>
          </p:grpSpPr>
          <p:sp>
            <p:nvSpPr>
              <p:cNvPr id="113" name=""/>
              <p:cNvSpPr/>
              <p:nvPr/>
            </p:nvSpPr>
            <p:spPr>
              <a:xfrm>
                <a:off x="758160" y="2574360"/>
                <a:ext cx="3917520" cy="475560"/>
              </a:xfrm>
              <a:prstGeom prst="roundRect">
                <a:avLst>
                  <a:gd name="adj" fmla="val 0"/>
                </a:avLst>
              </a:prstGeom>
              <a:solidFill>
                <a:srgbClr val="ff6f61"/>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a:t>
                </a:r>
                <a:endParaRPr b="0" lang="en-IN" sz="1600" spc="-1" strike="noStrike">
                  <a:solidFill>
                    <a:srgbClr val="ffffff"/>
                  </a:solidFill>
                  <a:latin typeface="Arial"/>
                </a:endParaRPr>
              </a:p>
            </p:txBody>
          </p:sp>
          <p:sp>
            <p:nvSpPr>
              <p:cNvPr id="114" name=""/>
              <p:cNvSpPr/>
              <p:nvPr/>
            </p:nvSpPr>
            <p:spPr>
              <a:xfrm>
                <a:off x="360000" y="2454480"/>
                <a:ext cx="615240" cy="715680"/>
              </a:xfrm>
              <a:prstGeom prst="ellipse">
                <a:avLst/>
              </a:prstGeom>
              <a:solidFill>
                <a:srgbClr val="ff6f61"/>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ffffff"/>
                  </a:solidFill>
                  <a:latin typeface="Arial"/>
                </a:endParaRPr>
              </a:p>
            </p:txBody>
          </p:sp>
        </p:grpSp>
        <p:grpSp>
          <p:nvGrpSpPr>
            <p:cNvPr id="115" name=""/>
            <p:cNvGrpSpPr/>
            <p:nvPr/>
          </p:nvGrpSpPr>
          <p:grpSpPr>
            <a:xfrm>
              <a:off x="216000" y="3204000"/>
              <a:ext cx="4675680" cy="715680"/>
              <a:chOff x="216000" y="3204000"/>
              <a:chExt cx="4675680" cy="715680"/>
            </a:xfrm>
          </p:grpSpPr>
          <p:sp>
            <p:nvSpPr>
              <p:cNvPr id="116" name=""/>
              <p:cNvSpPr/>
              <p:nvPr/>
            </p:nvSpPr>
            <p:spPr>
              <a:xfrm>
                <a:off x="647280" y="3323880"/>
                <a:ext cx="4244400" cy="475560"/>
              </a:xfrm>
              <a:prstGeom prst="roundRect">
                <a:avLst>
                  <a:gd name="adj" fmla="val 0"/>
                </a:avLst>
              </a:prstGeom>
              <a:solidFill>
                <a:srgbClr val="e07b39"/>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a:t>
                </a:r>
                <a:endParaRPr b="0" lang="en-IN" sz="1600" spc="-1" strike="noStrike">
                  <a:solidFill>
                    <a:srgbClr val="ffffff"/>
                  </a:solidFill>
                  <a:latin typeface="Arial"/>
                </a:endParaRPr>
              </a:p>
            </p:txBody>
          </p:sp>
          <p:sp>
            <p:nvSpPr>
              <p:cNvPr id="117" name=""/>
              <p:cNvSpPr/>
              <p:nvPr/>
            </p:nvSpPr>
            <p:spPr>
              <a:xfrm>
                <a:off x="216000" y="3204000"/>
                <a:ext cx="666720" cy="715680"/>
              </a:xfrm>
              <a:prstGeom prst="ellipse">
                <a:avLst/>
              </a:prstGeom>
              <a:solidFill>
                <a:srgbClr val="e07b39"/>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118" name=""/>
            <p:cNvGrpSpPr/>
            <p:nvPr/>
          </p:nvGrpSpPr>
          <p:grpSpPr>
            <a:xfrm>
              <a:off x="0" y="3930480"/>
              <a:ext cx="4675680" cy="715680"/>
              <a:chOff x="0" y="3930480"/>
              <a:chExt cx="4675680" cy="715680"/>
            </a:xfrm>
          </p:grpSpPr>
          <p:sp>
            <p:nvSpPr>
              <p:cNvPr id="119" name=""/>
              <p:cNvSpPr/>
              <p:nvPr/>
            </p:nvSpPr>
            <p:spPr>
              <a:xfrm>
                <a:off x="431280" y="4050360"/>
                <a:ext cx="4244400" cy="475560"/>
              </a:xfrm>
              <a:prstGeom prst="roundRect">
                <a:avLst>
                  <a:gd name="adj" fmla="val 0"/>
                </a:avLst>
              </a:prstGeom>
              <a:solidFill>
                <a:srgbClr val="c44c4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ccf4c6"/>
                    </a:solidFill>
                    <a:latin typeface="Roboto"/>
                    <a:ea typeface="Microsoft YaHei"/>
                  </a:rPr>
                  <a:t>    </a:t>
                </a:r>
                <a:r>
                  <a:rPr b="0" lang="en-IN" sz="1600" spc="-1" strike="noStrike">
                    <a:solidFill>
                      <a:srgbClr val="ccf4c6"/>
                    </a:solidFill>
                    <a:latin typeface="Roboto"/>
                    <a:ea typeface="Microsoft YaHei"/>
                  </a:rPr>
                  <a:t>Monitor KPIs and adjust strategies</a:t>
                </a:r>
                <a:endParaRPr b="0" lang="en-IN" sz="1600" spc="-1" strike="noStrike">
                  <a:solidFill>
                    <a:srgbClr val="ffffff"/>
                  </a:solidFill>
                  <a:latin typeface="Arial"/>
                </a:endParaRPr>
              </a:p>
            </p:txBody>
          </p:sp>
          <p:sp>
            <p:nvSpPr>
              <p:cNvPr id="120" name=""/>
              <p:cNvSpPr/>
              <p:nvPr/>
            </p:nvSpPr>
            <p:spPr>
              <a:xfrm>
                <a:off x="0" y="3930480"/>
                <a:ext cx="666720" cy="715680"/>
              </a:xfrm>
              <a:prstGeom prst="ellipse">
                <a:avLst/>
              </a:prstGeom>
              <a:solidFill>
                <a:srgbClr val="c44c4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ffffff"/>
                  </a:solidFill>
                  <a:latin typeface="Arial"/>
                </a:endParaRPr>
              </a:p>
            </p:txBody>
          </p:sp>
        </p:grpSp>
        <p:grpSp>
          <p:nvGrpSpPr>
            <p:cNvPr id="121" name=""/>
            <p:cNvGrpSpPr/>
            <p:nvPr/>
          </p:nvGrpSpPr>
          <p:grpSpPr>
            <a:xfrm>
              <a:off x="5322960" y="1008000"/>
              <a:ext cx="4676400" cy="715680"/>
              <a:chOff x="5322960" y="1008000"/>
              <a:chExt cx="4676400" cy="715680"/>
            </a:xfrm>
          </p:grpSpPr>
          <p:sp>
            <p:nvSpPr>
              <p:cNvPr id="122" name=""/>
              <p:cNvSpPr/>
              <p:nvPr/>
            </p:nvSpPr>
            <p:spPr>
              <a:xfrm flipH="1">
                <a:off x="5322960" y="1128240"/>
                <a:ext cx="4230000" cy="475200"/>
              </a:xfrm>
              <a:prstGeom prst="roundRect">
                <a:avLst>
                  <a:gd name="adj" fmla="val 0"/>
                </a:avLst>
              </a:prstGeom>
              <a:solidFill>
                <a:srgbClr val="003366"/>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Increased customer acquisition and retention in targeted segments</a:t>
                </a:r>
                <a:endParaRPr b="0" lang="en-IN" sz="1600" spc="-1" strike="noStrike">
                  <a:solidFill>
                    <a:srgbClr val="ffffff"/>
                  </a:solidFill>
                  <a:latin typeface="Arial"/>
                </a:endParaRPr>
              </a:p>
            </p:txBody>
          </p:sp>
          <p:sp>
            <p:nvSpPr>
              <p:cNvPr id="123" name=""/>
              <p:cNvSpPr/>
              <p:nvPr/>
            </p:nvSpPr>
            <p:spPr>
              <a:xfrm flipH="1">
                <a:off x="9334800" y="1008000"/>
                <a:ext cx="664200" cy="715680"/>
              </a:xfrm>
              <a:prstGeom prst="ellipse">
                <a:avLst/>
              </a:prstGeom>
              <a:solidFill>
                <a:srgbClr val="003366"/>
              </a:solidFill>
              <a:ln w="6480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ffffff"/>
                    </a:solidFill>
                    <a:latin typeface="Arial"/>
                    <a:ea typeface="DejaVu Sans"/>
                  </a:rPr>
                  <a:t>1</a:t>
                </a:r>
                <a:endParaRPr b="0" lang="en-IN" sz="1800" spc="-1" strike="noStrike">
                  <a:solidFill>
                    <a:srgbClr val="ffffff"/>
                  </a:solidFill>
                  <a:latin typeface="Arial"/>
                </a:endParaRPr>
              </a:p>
            </p:txBody>
          </p:sp>
        </p:grpSp>
        <p:grpSp>
          <p:nvGrpSpPr>
            <p:cNvPr id="124" name=""/>
            <p:cNvGrpSpPr/>
            <p:nvPr/>
          </p:nvGrpSpPr>
          <p:grpSpPr>
            <a:xfrm>
              <a:off x="5143680" y="1728000"/>
              <a:ext cx="4675680" cy="715680"/>
              <a:chOff x="5143680" y="1728000"/>
              <a:chExt cx="4675680" cy="715680"/>
            </a:xfrm>
          </p:grpSpPr>
          <p:sp>
            <p:nvSpPr>
              <p:cNvPr id="125" name=""/>
              <p:cNvSpPr/>
              <p:nvPr/>
            </p:nvSpPr>
            <p:spPr>
              <a:xfrm flipH="1">
                <a:off x="5143320" y="1844640"/>
                <a:ext cx="4457160" cy="475200"/>
              </a:xfrm>
              <a:prstGeom prst="roundRect">
                <a:avLst>
                  <a:gd name="adj" fmla="val 0"/>
                </a:avLst>
              </a:prstGeom>
              <a:solidFill>
                <a:srgbClr val="008080"/>
              </a:solidFill>
              <a:ln w="29160">
                <a:noFill/>
              </a:ln>
            </p:spPr>
            <p:style>
              <a:lnRef idx="0"/>
              <a:fillRef idx="0"/>
              <a:effectRef idx="0"/>
              <a:fontRef idx="minor"/>
            </p:style>
            <p:txBody>
              <a:bodyPr lIns="102600" rIns="102600" tIns="57600" bIns="57600" anchor="ctr">
                <a:noAutofit/>
              </a:bodyPr>
              <a:p>
                <a:pPr algn="ctr">
                  <a:lnSpc>
                    <a:spcPct val="100000"/>
                  </a:lnSpc>
                  <a:spcBef>
                    <a:spcPts val="1191"/>
                  </a:spcBef>
                  <a:spcAft>
                    <a:spcPts val="992"/>
                  </a:spcAft>
                  <a:tabLst>
                    <a:tab algn="l" pos="0"/>
                  </a:tabLst>
                </a:pPr>
                <a:r>
                  <a:rPr b="0" lang="en-IN" sz="1600" spc="-1" strike="noStrike">
                    <a:solidFill>
                      <a:srgbClr val="ccf4c6"/>
                    </a:solidFill>
                    <a:latin typeface="Roboto"/>
                    <a:ea typeface="Microsoft YaHei"/>
                  </a:rPr>
                  <a:t>Higher customer lifetime value through appropriate product matching</a:t>
                </a:r>
                <a:endParaRPr b="0" lang="en-IN" sz="1600" spc="-1" strike="noStrike">
                  <a:solidFill>
                    <a:srgbClr val="ffffff"/>
                  </a:solidFill>
                  <a:latin typeface="Arial"/>
                </a:endParaRPr>
              </a:p>
            </p:txBody>
          </p:sp>
          <p:sp>
            <p:nvSpPr>
              <p:cNvPr id="126" name=""/>
              <p:cNvSpPr/>
              <p:nvPr/>
            </p:nvSpPr>
            <p:spPr>
              <a:xfrm flipH="1">
                <a:off x="9118800" y="1728000"/>
                <a:ext cx="700200" cy="715680"/>
              </a:xfrm>
              <a:prstGeom prst="ellipse">
                <a:avLst/>
              </a:prstGeom>
              <a:solidFill>
                <a:srgbClr val="00808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2</a:t>
                </a:r>
                <a:endParaRPr b="0" lang="en-IN" sz="1800" spc="-1" strike="noStrike">
                  <a:solidFill>
                    <a:srgbClr val="ffffff"/>
                  </a:solidFill>
                  <a:latin typeface="Arial"/>
                </a:endParaRPr>
              </a:p>
            </p:txBody>
          </p:sp>
        </p:grpSp>
        <p:grpSp>
          <p:nvGrpSpPr>
            <p:cNvPr id="127" name=""/>
            <p:cNvGrpSpPr/>
            <p:nvPr/>
          </p:nvGrpSpPr>
          <p:grpSpPr>
            <a:xfrm>
              <a:off x="5286960" y="2448000"/>
              <a:ext cx="4315680" cy="715680"/>
              <a:chOff x="5286960" y="2448000"/>
              <a:chExt cx="4315680" cy="715680"/>
            </a:xfrm>
          </p:grpSpPr>
          <p:sp>
            <p:nvSpPr>
              <p:cNvPr id="128" name=""/>
              <p:cNvSpPr/>
              <p:nvPr/>
            </p:nvSpPr>
            <p:spPr>
              <a:xfrm flipH="1">
                <a:off x="5286960" y="2567880"/>
                <a:ext cx="3917520" cy="475560"/>
              </a:xfrm>
              <a:prstGeom prst="roundRect">
                <a:avLst>
                  <a:gd name="adj" fmla="val 0"/>
                </a:avLst>
              </a:prstGeom>
              <a:solidFill>
                <a:srgbClr val="87ceeb"/>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Implement cross-selling initiatives    </a:t>
                </a:r>
                <a:endParaRPr b="0" lang="en-IN" sz="1600" spc="-1" strike="noStrike">
                  <a:solidFill>
                    <a:srgbClr val="000000"/>
                  </a:solidFill>
                  <a:latin typeface="Arial"/>
                </a:endParaRPr>
              </a:p>
            </p:txBody>
          </p:sp>
          <p:sp>
            <p:nvSpPr>
              <p:cNvPr id="129" name=""/>
              <p:cNvSpPr/>
              <p:nvPr/>
            </p:nvSpPr>
            <p:spPr>
              <a:xfrm flipH="1">
                <a:off x="8987760" y="2448000"/>
                <a:ext cx="614880" cy="715680"/>
              </a:xfrm>
              <a:prstGeom prst="ellipse">
                <a:avLst/>
              </a:prstGeom>
              <a:solidFill>
                <a:srgbClr val="87ceeb"/>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3</a:t>
                </a:r>
                <a:endParaRPr b="0" lang="en-IN" sz="1800" spc="-1" strike="noStrike">
                  <a:solidFill>
                    <a:srgbClr val="000000"/>
                  </a:solidFill>
                  <a:latin typeface="Arial"/>
                </a:endParaRPr>
              </a:p>
            </p:txBody>
          </p:sp>
        </p:grpSp>
        <p:grpSp>
          <p:nvGrpSpPr>
            <p:cNvPr id="130" name=""/>
            <p:cNvGrpSpPr/>
            <p:nvPr/>
          </p:nvGrpSpPr>
          <p:grpSpPr>
            <a:xfrm>
              <a:off x="5178960" y="3161520"/>
              <a:ext cx="4675680" cy="715680"/>
              <a:chOff x="5178960" y="3161520"/>
              <a:chExt cx="4675680" cy="715680"/>
            </a:xfrm>
          </p:grpSpPr>
          <p:sp>
            <p:nvSpPr>
              <p:cNvPr id="131" name=""/>
              <p:cNvSpPr/>
              <p:nvPr/>
            </p:nvSpPr>
            <p:spPr>
              <a:xfrm flipH="1">
                <a:off x="5178960" y="3281400"/>
                <a:ext cx="4244400" cy="475560"/>
              </a:xfrm>
              <a:prstGeom prst="roundRect">
                <a:avLst>
                  <a:gd name="adj" fmla="val 0"/>
                </a:avLst>
              </a:prstGeom>
              <a:solidFill>
                <a:srgbClr val="228b22"/>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Roll out engagement strategies    </a:t>
                </a:r>
                <a:endParaRPr b="0" lang="en-IN" sz="1600" spc="-1" strike="noStrike">
                  <a:solidFill>
                    <a:srgbClr val="ffffff"/>
                  </a:solidFill>
                  <a:latin typeface="Arial"/>
                </a:endParaRPr>
              </a:p>
            </p:txBody>
          </p:sp>
          <p:sp>
            <p:nvSpPr>
              <p:cNvPr id="132" name=""/>
              <p:cNvSpPr/>
              <p:nvPr/>
            </p:nvSpPr>
            <p:spPr>
              <a:xfrm flipH="1">
                <a:off x="9187920" y="3161520"/>
                <a:ext cx="666720" cy="715680"/>
              </a:xfrm>
              <a:prstGeom prst="ellipse">
                <a:avLst/>
              </a:prstGeom>
              <a:solidFill>
                <a:srgbClr val="228b22"/>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4</a:t>
                </a:r>
                <a:endParaRPr b="0" lang="en-IN" sz="1800" spc="-1" strike="noStrike">
                  <a:solidFill>
                    <a:srgbClr val="ffffff"/>
                  </a:solidFill>
                  <a:latin typeface="Arial"/>
                </a:endParaRPr>
              </a:p>
            </p:txBody>
          </p:sp>
        </p:grpSp>
        <p:grpSp>
          <p:nvGrpSpPr>
            <p:cNvPr id="133" name=""/>
            <p:cNvGrpSpPr/>
            <p:nvPr/>
          </p:nvGrpSpPr>
          <p:grpSpPr>
            <a:xfrm>
              <a:off x="5322960" y="3888000"/>
              <a:ext cx="4676400" cy="715680"/>
              <a:chOff x="5322960" y="3888000"/>
              <a:chExt cx="4676400" cy="715680"/>
            </a:xfrm>
          </p:grpSpPr>
          <p:sp>
            <p:nvSpPr>
              <p:cNvPr id="134" name=""/>
              <p:cNvSpPr/>
              <p:nvPr/>
            </p:nvSpPr>
            <p:spPr>
              <a:xfrm flipH="1">
                <a:off x="5322960" y="4007880"/>
                <a:ext cx="4244400" cy="475560"/>
              </a:xfrm>
              <a:prstGeom prst="roundRect">
                <a:avLst>
                  <a:gd name="adj" fmla="val 0"/>
                </a:avLst>
              </a:prstGeom>
              <a:solidFill>
                <a:srgbClr val="90ee90"/>
              </a:solidFill>
              <a:ln w="29160">
                <a:noFill/>
              </a:ln>
            </p:spPr>
            <p:style>
              <a:lnRef idx="0"/>
              <a:fillRef idx="0"/>
              <a:effectRef idx="0"/>
              <a:fontRef idx="minor"/>
            </p:style>
            <p:txBody>
              <a:bodyPr lIns="102600" rIns="102600" tIns="57600" bIns="57600" anchor="ctr">
                <a:noAutofit/>
              </a:bodyPr>
              <a:p>
                <a:pPr algn="ctr">
                  <a:lnSpc>
                    <a:spcPct val="100000"/>
                  </a:lnSpc>
                  <a:spcBef>
                    <a:spcPts val="1414"/>
                  </a:spcBef>
                  <a:tabLst>
                    <a:tab algn="l" pos="0"/>
                  </a:tabLst>
                </a:pPr>
                <a:r>
                  <a:rPr b="0" lang="en-IN" sz="1600" spc="-1" strike="noStrike">
                    <a:solidFill>
                      <a:srgbClr val="000000"/>
                    </a:solidFill>
                    <a:latin typeface="Roboto"/>
                    <a:ea typeface="Microsoft YaHei"/>
                  </a:rPr>
                  <a:t>    </a:t>
                </a:r>
                <a:r>
                  <a:rPr b="0" lang="en-IN" sz="1600" spc="-1" strike="noStrike">
                    <a:solidFill>
                      <a:srgbClr val="000000"/>
                    </a:solidFill>
                    <a:latin typeface="Roboto"/>
                    <a:ea typeface="Microsoft YaHei"/>
                  </a:rPr>
                  <a:t>Monitor KPIs and adjust strategies    </a:t>
                </a:r>
                <a:endParaRPr b="0" lang="en-IN" sz="1600" spc="-1" strike="noStrike">
                  <a:solidFill>
                    <a:srgbClr val="000000"/>
                  </a:solidFill>
                  <a:latin typeface="Arial"/>
                </a:endParaRPr>
              </a:p>
            </p:txBody>
          </p:sp>
          <p:sp>
            <p:nvSpPr>
              <p:cNvPr id="135" name=""/>
              <p:cNvSpPr/>
              <p:nvPr/>
            </p:nvSpPr>
            <p:spPr>
              <a:xfrm flipH="1">
                <a:off x="9332640" y="3888000"/>
                <a:ext cx="666360" cy="715680"/>
              </a:xfrm>
              <a:prstGeom prst="ellipse">
                <a:avLst/>
              </a:prstGeom>
              <a:solidFill>
                <a:srgbClr val="90ee90"/>
              </a:solidFill>
              <a:ln w="29160">
                <a:noFill/>
              </a:ln>
              <a:effectLst>
                <a:outerShdw blurRad="0" dir="0" dist="50760" rotWithShape="0">
                  <a:srgbClr val="ffffff"/>
                </a:outerShdw>
              </a:effectLst>
            </p:spPr>
            <p:style>
              <a:lnRef idx="0"/>
              <a:fillRef idx="0"/>
              <a:effectRef idx="0"/>
              <a:fontRef idx="minor"/>
            </p:style>
            <p:txBody>
              <a:bodyPr lIns="102600" rIns="102600" tIns="57600" bIns="57600" anchor="ctr">
                <a:noAutofit/>
              </a:bodyPr>
              <a:p>
                <a:pPr algn="ctr">
                  <a:lnSpc>
                    <a:spcPct val="100000"/>
                  </a:lnSpc>
                </a:pPr>
                <a:r>
                  <a:rPr b="0" lang="en-US" sz="1800" spc="-1" strike="noStrike">
                    <a:solidFill>
                      <a:srgbClr val="000000"/>
                    </a:solidFill>
                    <a:latin typeface="Arial"/>
                    <a:ea typeface="DejaVu Sans"/>
                  </a:rPr>
                  <a:t>5</a:t>
                </a:r>
                <a:endParaRPr b="0" lang="en-IN" sz="1800" spc="-1" strike="noStrike">
                  <a:solidFill>
                    <a:srgbClr val="000000"/>
                  </a:solidFill>
                  <a:latin typeface="Arial"/>
                </a:endParaRPr>
              </a:p>
            </p:txBody>
          </p:sp>
        </p:grpSp>
      </p:grpSp>
      <p:sp>
        <p:nvSpPr>
          <p:cNvPr id="136" name=""/>
          <p:cNvSpPr/>
          <p:nvPr/>
        </p:nvSpPr>
        <p:spPr>
          <a:xfrm>
            <a:off x="5647320" y="171360"/>
            <a:ext cx="3566880" cy="690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3600" spc="-1" strike="noStrike">
                <a:solidFill>
                  <a:srgbClr val="ffffff"/>
                </a:solidFill>
                <a:latin typeface="Roboto Condensed"/>
                <a:ea typeface="DejaVu Sans"/>
              </a:rPr>
              <a:t>Expected Outcome</a:t>
            </a:r>
            <a:endParaRPr b="0" lang="en-IN" sz="3600" spc="-1" strike="noStrike">
              <a:solidFill>
                <a:srgbClr val="ffffff"/>
              </a:solidFill>
              <a:latin typeface="Arial"/>
            </a:endParaRPr>
          </a:p>
        </p:txBody>
      </p:sp>
    </p:spTree>
  </p:cSld>
  <p:transition spd="slow">
    <p:push dir="u"/>
  </p:transition>
  <p:timing>
    <p:tnLst>
      <p:par>
        <p:cTn id="206" dur="indefinite" restart="never" nodeType="tmRoot">
          <p:childTnLst>
            <p:seq>
              <p:cTn id="207" dur="indefinite" nodeType="mainSeq">
                <p:childTnLst>
                  <p:par>
                    <p:cTn id="208" fill="hold">
                      <p:stCondLst>
                        <p:cond delay="0"/>
                      </p:stCondLst>
                      <p:childTnLst>
                        <p:par>
                          <p:cTn id="209" fill="hold">
                            <p:stCondLst>
                              <p:cond delay="0"/>
                            </p:stCondLst>
                            <p:childTnLst>
                              <p:par>
                                <p:cTn id="210" nodeType="withEffect" fill="hold" presetClass="entr" presetID="38">
                                  <p:stCondLst>
                                    <p:cond delay="0"/>
                                  </p:stCondLst>
                                  <p:childTnLst>
                                    <p:set>
                                      <p:cBhvr>
                                        <p:cTn id="211" fill="hold">
                                          <p:stCondLst>
                                            <p:cond delay="0"/>
                                          </p:stCondLst>
                                        </p:cTn>
                                        <p:tgtEl>
                                          <p:spTgt spid="136">
                                            <p:txEl>
                                              <p:pRg st="0" end="0"/>
                                            </p:txEl>
                                          </p:spTgt>
                                        </p:tgtEl>
                                        <p:attrNameLst>
                                          <p:attrName>style.visibility</p:attrName>
                                        </p:attrNameLst>
                                      </p:cBhvr>
                                      <p:to>
                                        <p:strVal val="visible"/>
                                      </p:to>
                                    </p:set>
                                    <p:set>
                                      <p:cBhvr>
                                        <p:cTn id="212" dur="227" fill="hold">
                                          <p:stCondLst>
                                            <p:cond delay="0"/>
                                          </p:stCondLst>
                                        </p:cTn>
                                        <p:tgtEl>
                                          <p:spTgt spid="136">
                                            <p:txEl>
                                              <p:pRg st="0" end="0"/>
                                            </p:txEl>
                                          </p:spTgt>
                                        </p:tgtEl>
                                        <p:attrNameLst>
                                          <p:attrName>r</p:attrName>
                                        </p:attrNameLst>
                                      </p:cBhvr>
                                      <p:to>
                                        <p:strVal val="-45"/>
                                      </p:to>
                                    </p:set>
                                    <p:anim calcmode="lin" valueType="num">
                                      <p:cBhvr additive="repl">
                                        <p:cTn id="213" dur="227" fill="hold">
                                          <p:stCondLst>
                                            <p:cond delay="227"/>
                                          </p:stCondLst>
                                        </p:cTn>
                                        <p:tgtEl>
                                          <p:spTgt spid="136">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14" dur="227" fill="hold">
                                          <p:stCondLst>
                                            <p:cond delay="0"/>
                                          </p:stCondLst>
                                        </p:cTn>
                                        <p:tgtEl>
                                          <p:spTgt spid="136">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15" dur="78" autoRev="1" fill="hold">
                                          <p:stCondLst>
                                            <p:cond delay="227"/>
                                          </p:stCondLst>
                                        </p:cTn>
                                        <p:tgtEl>
                                          <p:spTgt spid="136">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16" dur="68" fill="hold">
                                          <p:stCondLst>
                                            <p:cond delay="432"/>
                                          </p:stCondLst>
                                        </p:cTn>
                                        <p:tgtEl>
                                          <p:spTgt spid="136">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217" fill="hold">
                            <p:stCondLst>
                              <p:cond delay="1000"/>
                            </p:stCondLst>
                            <p:childTnLst>
                              <p:par>
                                <p:cTn id="218" nodeType="afterEffect" fill="hold" presetClass="entr" presetID="38">
                                  <p:stCondLst>
                                    <p:cond delay="500"/>
                                  </p:stCondLst>
                                  <p:childTnLst>
                                    <p:set>
                                      <p:cBhvr>
                                        <p:cTn id="219" fill="hold">
                                          <p:stCondLst>
                                            <p:cond delay="0"/>
                                          </p:stCondLst>
                                        </p:cTn>
                                        <p:tgtEl>
                                          <p:spTgt spid="104">
                                            <p:txEl>
                                              <p:pRg st="0" end="0"/>
                                            </p:txEl>
                                          </p:spTgt>
                                        </p:tgtEl>
                                        <p:attrNameLst>
                                          <p:attrName>style.visibility</p:attrName>
                                        </p:attrNameLst>
                                      </p:cBhvr>
                                      <p:to>
                                        <p:strVal val="visible"/>
                                      </p:to>
                                    </p:set>
                                    <p:set>
                                      <p:cBhvr>
                                        <p:cTn id="220" dur="227" fill="hold">
                                          <p:stCondLst>
                                            <p:cond delay="0"/>
                                          </p:stCondLst>
                                        </p:cTn>
                                        <p:tgtEl>
                                          <p:spTgt spid="104">
                                            <p:txEl>
                                              <p:pRg st="0" end="0"/>
                                            </p:txEl>
                                          </p:spTgt>
                                        </p:tgtEl>
                                        <p:attrNameLst>
                                          <p:attrName>r</p:attrName>
                                        </p:attrNameLst>
                                      </p:cBhvr>
                                      <p:to>
                                        <p:strVal val="-45"/>
                                      </p:to>
                                    </p:set>
                                    <p:anim calcmode="lin" valueType="num">
                                      <p:cBhvr additive="repl">
                                        <p:cTn id="221" dur="227" fill="hold">
                                          <p:stCondLst>
                                            <p:cond delay="227"/>
                                          </p:stCondLst>
                                        </p:cTn>
                                        <p:tgtEl>
                                          <p:spTgt spid="104">
                                            <p:txEl>
                                              <p:pRg st="0" end="0"/>
                                            </p:txEl>
                                          </p:spTgt>
                                        </p:tgtEl>
                                        <p:attrNameLst>
                                          <p:attrName>r</p:attrName>
                                        </p:attrNameLst>
                                      </p:cBhvr>
                                      <p:tavLst>
                                        <p:tav tm="0">
                                          <p:val>
                                            <p:strVal val="-45"/>
                                          </p:val>
                                        </p:tav>
                                        <p:tav tm="69900">
                                          <p:val>
                                            <p:strVal val="45"/>
                                          </p:val>
                                        </p:tav>
                                        <p:tav tm="100000">
                                          <p:val>
                                            <p:strVal val="0"/>
                                          </p:val>
                                        </p:tav>
                                      </p:tavLst>
                                    </p:anim>
                                    <p:anim calcmode="lin" valueType="num">
                                      <p:cBhvr additive="repl">
                                        <p:cTn id="222" dur="227" fill="hold">
                                          <p:stCondLst>
                                            <p:cond delay="0"/>
                                          </p:stCondLst>
                                        </p:cTn>
                                        <p:tgtEl>
                                          <p:spTgt spid="104">
                                            <p:txEl>
                                              <p:pRg st="0" end="0"/>
                                            </p:txEl>
                                          </p:spTgt>
                                        </p:tgtEl>
                                        <p:attrNameLst>
                                          <p:attrName>ppt_y</p:attrName>
                                        </p:attrNameLst>
                                      </p:cBhvr>
                                      <p:tavLst>
                                        <p:tav tm="0">
                                          <p:val>
                                            <p:strVal val="#ppt_y-1"/>
                                          </p:val>
                                        </p:tav>
                                        <p:tav tm="100000">
                                          <p:val>
                                            <p:strVal val="#ppt_y-(0.354*#ppt_w-0.172*#ppt_h)"/>
                                          </p:val>
                                        </p:tav>
                                      </p:tavLst>
                                    </p:anim>
                                    <p:anim calcmode="lin" valueType="num">
                                      <p:cBhvr additive="repl">
                                        <p:cTn id="223" dur="78" autoRev="1" fill="hold">
                                          <p:stCondLst>
                                            <p:cond delay="227"/>
                                          </p:stCondLst>
                                        </p:cTn>
                                        <p:tgtEl>
                                          <p:spTgt spid="104">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additive="repl">
                                        <p:cTn id="224" dur="68" fill="hold">
                                          <p:stCondLst>
                                            <p:cond delay="432"/>
                                          </p:stCondLst>
                                        </p:cTn>
                                        <p:tgtEl>
                                          <p:spTgt spid="104">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5" presetSubtype="10">
                                  <p:stCondLst>
                                    <p:cond delay="500"/>
                                  </p:stCondLst>
                                  <p:childTnLst>
                                    <p:set>
                                      <p:cBhvr>
                                        <p:cTn id="228" dur="2" fill="hold">
                                          <p:stCondLst>
                                            <p:cond delay="0"/>
                                          </p:stCondLst>
                                        </p:cTn>
                                        <p:tgtEl>
                                          <p:spTgt spid="105"/>
                                        </p:tgtEl>
                                        <p:attrNameLst>
                                          <p:attrName>style.visibility</p:attrName>
                                        </p:attrNameLst>
                                      </p:cBhvr>
                                      <p:to>
                                        <p:strVal val="visible"/>
                                      </p:to>
                                    </p:set>
                                    <p:animEffect filter="checkerboard(across)" transition="in">
                                      <p:cBhvr additive="repl">
                                        <p:cTn id="229"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46080"/>
            <a:ext cx="9066240" cy="94140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Roboto Condensed"/>
              </a:rPr>
              <a:t>Conclusion</a:t>
            </a:r>
            <a:endParaRPr b="0" lang="en-IN" sz="3600" spc="-1" strike="noStrike">
              <a:solidFill>
                <a:srgbClr val="ffffff"/>
              </a:solidFill>
              <a:latin typeface="Arial"/>
            </a:endParaRPr>
          </a:p>
        </p:txBody>
      </p:sp>
      <p:sp>
        <p:nvSpPr>
          <p:cNvPr id="138" name=""/>
          <p:cNvSpPr/>
          <p:nvPr/>
        </p:nvSpPr>
        <p:spPr>
          <a:xfrm>
            <a:off x="-3960" y="1127160"/>
            <a:ext cx="5218920" cy="48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Summary of Findings: </a:t>
            </a:r>
            <a:endParaRPr b="0" lang="en-IN" sz="2100" spc="-1" strike="noStrike">
              <a:solidFill>
                <a:srgbClr val="ffffff"/>
              </a:solidFill>
              <a:latin typeface="Arial"/>
            </a:endParaRPr>
          </a:p>
        </p:txBody>
      </p:sp>
      <p:sp>
        <p:nvSpPr>
          <p:cNvPr id="139" name=""/>
          <p:cNvSpPr/>
          <p:nvPr/>
        </p:nvSpPr>
        <p:spPr>
          <a:xfrm>
            <a:off x="72000" y="1677600"/>
            <a:ext cx="9894960" cy="84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Through the application of clustering algorithms, we have successfully segmented policyholders into two distinct groups with differing risk profiles and insurance needs. The insights derived from this analysis form the foundation for targeted marketing, personalized product offerings, and improved customer engagement strategies.</a:t>
            </a:r>
            <a:endParaRPr b="0" lang="en-IN" sz="1500" spc="-1" strike="noStrike">
              <a:solidFill>
                <a:srgbClr val="ffffff"/>
              </a:solidFill>
              <a:latin typeface="Arial"/>
            </a:endParaRPr>
          </a:p>
        </p:txBody>
      </p:sp>
      <p:sp>
        <p:nvSpPr>
          <p:cNvPr id="140" name=""/>
          <p:cNvSpPr/>
          <p:nvPr/>
        </p:nvSpPr>
        <p:spPr>
          <a:xfrm>
            <a:off x="0" y="2594880"/>
            <a:ext cx="5034960" cy="56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Business</a:t>
            </a:r>
            <a:r>
              <a:rPr b="0" lang="en-IN" sz="2100" spc="-1" strike="noStrike">
                <a:solidFill>
                  <a:srgbClr val="ffffff"/>
                </a:solidFill>
                <a:latin typeface="Arial"/>
                <a:ea typeface="DejaVu Sans"/>
              </a:rPr>
              <a:t> </a:t>
            </a:r>
            <a:r>
              <a:rPr b="0" lang="en-IN" sz="2100" spc="-1" strike="noStrike">
                <a:solidFill>
                  <a:srgbClr val="ffffff"/>
                </a:solidFill>
                <a:latin typeface="RobotoMono Nerd Font Propo SmBd"/>
                <a:ea typeface="DejaVu Sans"/>
              </a:rPr>
              <a:t>Impact</a:t>
            </a:r>
            <a:r>
              <a:rPr b="0" lang="en-IN" sz="2100" spc="-1" strike="noStrike">
                <a:solidFill>
                  <a:srgbClr val="ffffff"/>
                </a:solidFill>
                <a:latin typeface="Arial"/>
                <a:ea typeface="DejaVu Sans"/>
              </a:rPr>
              <a:t>: </a:t>
            </a:r>
            <a:endParaRPr b="0" lang="en-IN" sz="2100" spc="-1" strike="noStrike">
              <a:solidFill>
                <a:srgbClr val="ffffff"/>
              </a:solidFill>
              <a:latin typeface="Arial"/>
            </a:endParaRPr>
          </a:p>
        </p:txBody>
      </p:sp>
      <p:sp>
        <p:nvSpPr>
          <p:cNvPr id="141" name=""/>
          <p:cNvSpPr/>
          <p:nvPr/>
        </p:nvSpPr>
        <p:spPr>
          <a:xfrm>
            <a:off x="0" y="4483080"/>
            <a:ext cx="10032840" cy="10018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As we move forward, we will continuously refine these customer segments by incorporating real-time data, exploring additional clustering algorithms, and expanding the analysis to new variables such as transaction histories and advanced behavioral metrics. Monitoring key performance indicators (KPIs) will allow us to adjust our strategies dynamically and maximize business impact.</a:t>
            </a:r>
            <a:endParaRPr b="0" lang="en-IN" sz="1500" spc="-1" strike="noStrike">
              <a:solidFill>
                <a:srgbClr val="ffffff"/>
              </a:solidFill>
              <a:latin typeface="Arial"/>
            </a:endParaRPr>
          </a:p>
        </p:txBody>
      </p:sp>
      <p:sp>
        <p:nvSpPr>
          <p:cNvPr id="142" name=""/>
          <p:cNvSpPr/>
          <p:nvPr/>
        </p:nvSpPr>
        <p:spPr>
          <a:xfrm>
            <a:off x="60480" y="3081600"/>
            <a:ext cx="10194480" cy="84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	</a:t>
            </a:r>
            <a:r>
              <a:rPr b="0" lang="en-IN" sz="1500" spc="-1" strike="noStrike">
                <a:solidFill>
                  <a:srgbClr val="ffffff"/>
                </a:solidFill>
                <a:latin typeface="Roboto Condensed"/>
                <a:ea typeface="DejaVu Sans"/>
              </a:rPr>
              <a:t>Implementing the strategies outlined in this presentation is expected to improve customer retention by tailoring product offerings to specific segments, optimize sales through cross-selling initiatives, and reduce risk by aligning coverage with customer behavior and preferences.</a:t>
            </a:r>
            <a:endParaRPr b="0" lang="en-IN" sz="1500" spc="-1" strike="noStrike">
              <a:solidFill>
                <a:srgbClr val="ffffff"/>
              </a:solidFill>
              <a:latin typeface="Arial"/>
            </a:endParaRPr>
          </a:p>
        </p:txBody>
      </p:sp>
      <p:sp>
        <p:nvSpPr>
          <p:cNvPr id="143" name=""/>
          <p:cNvSpPr/>
          <p:nvPr/>
        </p:nvSpPr>
        <p:spPr>
          <a:xfrm>
            <a:off x="0" y="3996000"/>
            <a:ext cx="3774960" cy="487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100" spc="-1" strike="noStrike">
                <a:solidFill>
                  <a:srgbClr val="ffffff"/>
                </a:solidFill>
                <a:latin typeface="RobotoMono Nerd Font Propo SmBd"/>
                <a:ea typeface="DejaVu Sans"/>
              </a:rPr>
              <a:t>Next Steps: </a:t>
            </a:r>
            <a:endParaRPr b="0" lang="en-IN" sz="2100" spc="-1" strike="noStrike">
              <a:solidFill>
                <a:srgbClr val="ffffff"/>
              </a:solidFill>
              <a:latin typeface="Arial"/>
            </a:endParaRPr>
          </a:p>
        </p:txBody>
      </p:sp>
    </p:spTree>
  </p:cSld>
  <p:transition spd="slow">
    <p:push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pic>
        <p:nvPicPr>
          <p:cNvPr id="144" name="" descr=""/>
          <p:cNvPicPr/>
          <p:nvPr/>
        </p:nvPicPr>
        <p:blipFill>
          <a:blip r:embed="rId1">
            <a:lum bright="70000" contrast="-70000"/>
          </a:blip>
          <a:stretch/>
        </p:blipFill>
        <p:spPr>
          <a:xfrm>
            <a:off x="1080000" y="1970640"/>
            <a:ext cx="1268640" cy="1268640"/>
          </a:xfrm>
          <a:prstGeom prst="rect">
            <a:avLst/>
          </a:prstGeom>
          <a:ln w="0">
            <a:noFill/>
          </a:ln>
        </p:spPr>
      </p:pic>
      <p:sp>
        <p:nvSpPr>
          <p:cNvPr id="145" name="PlaceHolder 5"/>
          <p:cNvSpPr/>
          <p:nvPr/>
        </p:nvSpPr>
        <p:spPr>
          <a:xfrm>
            <a:off x="324000" y="1404000"/>
            <a:ext cx="2879280" cy="3059280"/>
          </a:xfrm>
          <a:prstGeom prst="rect">
            <a:avLst/>
          </a:prstGeom>
          <a:solidFill>
            <a:srgbClr val="f5ddd9">
              <a:alpha val="92000"/>
            </a:srgbClr>
          </a:solidFill>
          <a:ln cap="rnd" w="36000">
            <a:solidFill>
              <a:srgbClr val="622502">
                <a:alpha val="90000"/>
              </a:srgbClr>
            </a:solidFill>
            <a:bevel/>
          </a:ln>
        </p:spPr>
        <p:style>
          <a:lnRef idx="0"/>
          <a:fillRef idx="0"/>
          <a:effectRef idx="0"/>
          <a:fontRef idx="minor"/>
        </p:style>
        <p:txBody>
          <a:bodyPr numCol="1" spcCol="0" lIns="17640" rIns="17640" tIns="17640" bIns="17640" anchor="t">
            <a:normAutofit/>
          </a:bodyPr>
          <a:p>
            <a:pPr algn="just">
              <a:lnSpc>
                <a:spcPct val="100000"/>
              </a:lnSpc>
              <a:tabLst>
                <a:tab algn="l" pos="0"/>
              </a:tabLst>
            </a:pPr>
            <a:r>
              <a:rPr b="1" lang="en-IN" sz="1300" spc="-1" strike="noStrike" u="sng">
                <a:solidFill>
                  <a:srgbClr val="000000"/>
                </a:solidFill>
                <a:uFillTx/>
                <a:latin typeface="Roboto Condensed"/>
                <a:ea typeface="DejaVu Sans"/>
              </a:rPr>
              <a:t> </a:t>
            </a:r>
            <a:r>
              <a:rPr b="1" lang="en-IN" sz="1300" spc="-1" strike="noStrike" u="sng">
                <a:solidFill>
                  <a:srgbClr val="000000"/>
                </a:solidFill>
                <a:uFillTx/>
                <a:latin typeface="Roboto Condensed"/>
                <a:ea typeface="DejaVu Sans"/>
              </a:rPr>
              <a:t>Mature High-Value Segment</a:t>
            </a:r>
            <a:endParaRPr b="0" lang="en-IN" sz="1300" spc="-1" strike="noStrike">
              <a:solidFill>
                <a:srgbClr val="000000"/>
              </a:solidFill>
              <a:latin typeface="Arial"/>
            </a:endParaRPr>
          </a:p>
          <a:p>
            <a:pPr>
              <a:lnSpc>
                <a:spcPct val="150000"/>
              </a:lnSpc>
              <a:tabLst>
                <a:tab algn="l" pos="0"/>
              </a:tabLst>
            </a:pPr>
            <a:r>
              <a:rPr b="0" lang="en-IN" sz="1100" spc="-1" strike="noStrike">
                <a:solidFill>
                  <a:srgbClr val="000000"/>
                </a:solidFill>
                <a:latin typeface="Roboto"/>
                <a:ea typeface="Noto Sans CJK SC"/>
              </a:rPr>
              <a:t>       </a:t>
            </a:r>
            <a:r>
              <a:rPr b="0" lang="en-IN" sz="1000" spc="-1" strike="noStrike">
                <a:solidFill>
                  <a:srgbClr val="000000"/>
                </a:solidFill>
                <a:latin typeface="Roboto"/>
                <a:ea typeface="Noto Sans CJK SC"/>
              </a:rPr>
              <a:t>This cluster represents older, potentially  higher-risk customers with more expensive claims. They may benefit from comprehensive coverage options and risk mitigation services.</a:t>
            </a:r>
            <a:endParaRPr b="0" lang="en-IN" sz="1000" spc="-1" strike="noStrike">
              <a:solidFill>
                <a:srgbClr val="000000"/>
              </a:solidFill>
              <a:latin typeface="Arial"/>
            </a:endParaRPr>
          </a:p>
          <a:p>
            <a:pPr>
              <a:lnSpc>
                <a:spcPct val="150000"/>
              </a:lnSpc>
              <a:tabLst>
                <a:tab algn="l" pos="0"/>
              </a:tabLst>
            </a:pP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Oldest average age</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Highest total claim amount and vehicle claim amount</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Higher likelihood of bodily injuries</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Most incidents occur at 10 AM</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Oldest average vehicle age</a:t>
            </a:r>
            <a:endParaRPr b="0" lang="en-IN" sz="1000" spc="-1" strike="noStrike">
              <a:solidFill>
                <a:srgbClr val="000000"/>
              </a:solidFill>
              <a:latin typeface="Arial"/>
            </a:endParaRPr>
          </a:p>
          <a:p>
            <a:pPr marL="432000" indent="-324000" algn="just">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Multi-car policies</a:t>
            </a:r>
            <a:endParaRPr b="0" lang="en-IN" sz="1000" spc="-1" strike="noStrike">
              <a:solidFill>
                <a:srgbClr val="000000"/>
              </a:solidFill>
              <a:latin typeface="Arial"/>
            </a:endParaRPr>
          </a:p>
        </p:txBody>
      </p:sp>
      <p:pic>
        <p:nvPicPr>
          <p:cNvPr id="146" name="" descr=""/>
          <p:cNvPicPr/>
          <p:nvPr/>
        </p:nvPicPr>
        <p:blipFill>
          <a:blip r:embed="rId2">
            <a:lum bright="70000" contrast="-70000"/>
          </a:blip>
          <a:stretch/>
        </p:blipFill>
        <p:spPr>
          <a:xfrm>
            <a:off x="3597480" y="720000"/>
            <a:ext cx="2878200" cy="4679280"/>
          </a:xfrm>
          <a:prstGeom prst="rect">
            <a:avLst/>
          </a:prstGeom>
          <a:ln w="36000">
            <a:noFill/>
          </a:ln>
        </p:spPr>
      </p:pic>
      <p:pic>
        <p:nvPicPr>
          <p:cNvPr id="147" name="" descr=""/>
          <p:cNvPicPr/>
          <p:nvPr/>
        </p:nvPicPr>
        <p:blipFill>
          <a:blip r:embed="rId3">
            <a:lum bright="70000" contrast="-70000"/>
          </a:blip>
          <a:stretch/>
        </p:blipFill>
        <p:spPr>
          <a:xfrm>
            <a:off x="6885000" y="1260000"/>
            <a:ext cx="2834280" cy="3239280"/>
          </a:xfrm>
          <a:prstGeom prst="rect">
            <a:avLst/>
          </a:prstGeom>
          <a:ln w="0">
            <a:noFill/>
          </a:ln>
        </p:spPr>
      </p:pic>
      <p:sp>
        <p:nvSpPr>
          <p:cNvPr id="148" name="PlaceHolder 8"/>
          <p:cNvSpPr/>
          <p:nvPr/>
        </p:nvSpPr>
        <p:spPr>
          <a:xfrm>
            <a:off x="3597480" y="1080000"/>
            <a:ext cx="2878200" cy="392328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Tailored Marketing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Focus on comprehensive protection and expert risk management</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Emphasize personalized service and high-value customer benefits</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Product Development Recommendations: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Premium packages with extensive coverage and concierge services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Specialized policies for high-value vehicles and assets </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Cross-Selling Opportunities: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High-value home insurance and umbrella policies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Executive life insurance and retirement planning services</a:t>
            </a:r>
            <a:endParaRPr b="0" lang="en-IN" sz="1000" spc="-1" strike="noStrike">
              <a:solidFill>
                <a:srgbClr val="000000"/>
              </a:solidFill>
              <a:latin typeface="Arial"/>
            </a:endParaRPr>
          </a:p>
          <a:p>
            <a:pPr>
              <a:lnSpc>
                <a:spcPct val="150000"/>
              </a:lnSpc>
              <a:tabLst>
                <a:tab algn="l" pos="0"/>
              </a:tabLst>
            </a:pPr>
            <a:r>
              <a:rPr b="1" lang="en-IN" sz="1600" spc="-1" strike="noStrike">
                <a:solidFill>
                  <a:srgbClr val="000000"/>
                </a:solidFill>
                <a:latin typeface="Roboto Condensed"/>
                <a:ea typeface="Noto Sans CJK SC"/>
              </a:rPr>
              <a:t> </a:t>
            </a:r>
            <a:endParaRPr b="0" lang="en-IN" sz="1600" spc="-1" strike="noStrike">
              <a:solidFill>
                <a:srgbClr val="000000"/>
              </a:solidFill>
              <a:latin typeface="Arial"/>
            </a:endParaRPr>
          </a:p>
        </p:txBody>
      </p:sp>
      <p:sp>
        <p:nvSpPr>
          <p:cNvPr id="149" name="PlaceHolder 9"/>
          <p:cNvSpPr/>
          <p:nvPr/>
        </p:nvSpPr>
        <p:spPr>
          <a:xfrm>
            <a:off x="6588000" y="65160"/>
            <a:ext cx="3202560" cy="5385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1800" spc="-1" strike="noStrike">
                <a:solidFill>
                  <a:srgbClr val="ffffff"/>
                </a:solidFill>
                <a:latin typeface="Roboto Condensed"/>
                <a:ea typeface="DejaVu Sans"/>
              </a:rPr>
              <a:t>   </a:t>
            </a:r>
            <a:r>
              <a:rPr b="1" lang="en-IN" sz="1800" spc="-1" strike="noStrike">
                <a:solidFill>
                  <a:srgbClr val="ffffff"/>
                </a:solidFill>
                <a:latin typeface="Roboto Condensed"/>
                <a:ea typeface="DejaVu Sans"/>
              </a:rPr>
              <a:t>Implementation Roadmap</a:t>
            </a:r>
            <a:endParaRPr b="0" lang="en-IN" sz="1800" spc="-1" strike="noStrike">
              <a:solidFill>
                <a:srgbClr val="ffffff"/>
              </a:solidFill>
              <a:latin typeface="Arial"/>
            </a:endParaRPr>
          </a:p>
        </p:txBody>
      </p:sp>
      <p:sp>
        <p:nvSpPr>
          <p:cNvPr id="150" name="PlaceHolder 10"/>
          <p:cNvSpPr/>
          <p:nvPr/>
        </p:nvSpPr>
        <p:spPr>
          <a:xfrm>
            <a:off x="3600000" y="144000"/>
            <a:ext cx="2878560" cy="39456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IN" sz="1800" spc="-1" strike="noStrike">
                <a:solidFill>
                  <a:srgbClr val="ffffff"/>
                </a:solidFill>
                <a:latin typeface="Roboto Condensed"/>
                <a:ea typeface="DejaVu Sans"/>
              </a:rPr>
              <a:t>Business Implications</a:t>
            </a:r>
            <a:endParaRPr b="0" lang="en-IN" sz="1800" spc="-1" strike="noStrike">
              <a:solidFill>
                <a:srgbClr val="ffffff"/>
              </a:solidFill>
              <a:latin typeface="Arial"/>
            </a:endParaRPr>
          </a:p>
        </p:txBody>
      </p:sp>
      <p:sp>
        <p:nvSpPr>
          <p:cNvPr id="151" name="PlaceHolder 11"/>
          <p:cNvSpPr/>
          <p:nvPr/>
        </p:nvSpPr>
        <p:spPr>
          <a:xfrm>
            <a:off x="360000" y="36000"/>
            <a:ext cx="2878560" cy="53856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IN" sz="1800" spc="-1" strike="noStrike">
                <a:solidFill>
                  <a:srgbClr val="ffffff"/>
                </a:solidFill>
                <a:latin typeface="Roboto Condensed"/>
                <a:ea typeface="DejaVu Sans"/>
              </a:rPr>
              <a:t>Customer Characteristics</a:t>
            </a:r>
            <a:endParaRPr b="0" lang="en-IN" sz="1800" spc="-1" strike="noStrike">
              <a:solidFill>
                <a:srgbClr val="ffffff"/>
              </a:solidFill>
              <a:latin typeface="Arial"/>
            </a:endParaRPr>
          </a:p>
        </p:txBody>
      </p:sp>
      <p:sp>
        <p:nvSpPr>
          <p:cNvPr id="152" name="PlaceHolder 12"/>
          <p:cNvSpPr/>
          <p:nvPr/>
        </p:nvSpPr>
        <p:spPr>
          <a:xfrm>
            <a:off x="6885000" y="1260000"/>
            <a:ext cx="2878200" cy="323928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Customer Engagement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Personalized risk assessments and quarterly coverage reviews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Exclusive events and workshops on wealth protection</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Roadmap:</a:t>
            </a:r>
            <a:endParaRPr b="0" lang="en-IN" sz="13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Refine marketing messages  and channels based on the customer segment and implications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Develop and launch tailored products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Implement cross-selling strategies and loyalty programs.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Enhance customer engagement platforms and personalized services.</a:t>
            </a:r>
            <a:endParaRPr b="0" lang="en-IN" sz="1000" spc="-1" strike="noStrike">
              <a:solidFill>
                <a:srgbClr val="000000"/>
              </a:solidFill>
              <a:latin typeface="Arial"/>
            </a:endParaRPr>
          </a:p>
          <a:p>
            <a:pPr>
              <a:lnSpc>
                <a:spcPct val="150000"/>
              </a:lnSpc>
              <a:tabLst>
                <a:tab algn="l" pos="0"/>
              </a:tabLst>
            </a:pPr>
            <a:endParaRPr b="0" lang="en-IN" sz="1800" spc="-1" strike="noStrike">
              <a:solidFill>
                <a:srgbClr val="000000"/>
              </a:solidFill>
              <a:latin typeface="Arial"/>
            </a:endParaRPr>
          </a:p>
          <a:p>
            <a:pPr>
              <a:lnSpc>
                <a:spcPct val="150000"/>
              </a:lnSpc>
              <a:tabLst>
                <a:tab algn="l" pos="0"/>
              </a:tabLst>
            </a:pPr>
            <a:endParaRPr b="0" lang="en-IN" sz="1200" spc="-1" strike="noStrike">
              <a:solidFill>
                <a:srgbClr val="000000"/>
              </a:solidFill>
              <a:latin typeface="Arial"/>
            </a:endParaRPr>
          </a:p>
        </p:txBody>
      </p:sp>
      <p:sp>
        <p:nvSpPr>
          <p:cNvPr id="153" name=""/>
          <p:cNvSpPr/>
          <p:nvPr/>
        </p:nvSpPr>
        <p:spPr>
          <a:xfrm>
            <a:off x="3348000" y="756000"/>
            <a:ext cx="138960" cy="45669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154" name=""/>
          <p:cNvSpPr/>
          <p:nvPr/>
        </p:nvSpPr>
        <p:spPr>
          <a:xfrm>
            <a:off x="6591600" y="756000"/>
            <a:ext cx="138960" cy="45669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pic>
        <p:nvPicPr>
          <p:cNvPr id="155" name="" descr=""/>
          <p:cNvPicPr/>
          <p:nvPr/>
        </p:nvPicPr>
        <p:blipFill>
          <a:blip r:embed="rId4"/>
          <a:stretch/>
        </p:blipFill>
        <p:spPr>
          <a:xfrm>
            <a:off x="3518640" y="108000"/>
            <a:ext cx="548640" cy="392760"/>
          </a:xfrm>
          <a:prstGeom prst="rect">
            <a:avLst/>
          </a:prstGeom>
          <a:ln w="0">
            <a:noFill/>
          </a:ln>
        </p:spPr>
      </p:pic>
      <p:pic>
        <p:nvPicPr>
          <p:cNvPr id="156" name="" descr=""/>
          <p:cNvPicPr/>
          <p:nvPr/>
        </p:nvPicPr>
        <p:blipFill>
          <a:blip r:embed="rId5"/>
          <a:stretch/>
        </p:blipFill>
        <p:spPr>
          <a:xfrm>
            <a:off x="6002640" y="108360"/>
            <a:ext cx="548640" cy="392760"/>
          </a:xfrm>
          <a:prstGeom prst="rect">
            <a:avLst/>
          </a:prstGeom>
          <a:ln w="0">
            <a:noFill/>
          </a:ln>
        </p:spPr>
      </p:pic>
      <p:pic>
        <p:nvPicPr>
          <p:cNvPr id="157" name="" descr=""/>
          <p:cNvPicPr/>
          <p:nvPr/>
        </p:nvPicPr>
        <p:blipFill>
          <a:blip r:embed="rId6"/>
          <a:stretch/>
        </p:blipFill>
        <p:spPr>
          <a:xfrm>
            <a:off x="6756840" y="194400"/>
            <a:ext cx="308880" cy="308880"/>
          </a:xfrm>
          <a:prstGeom prst="rect">
            <a:avLst/>
          </a:prstGeom>
          <a:ln w="0">
            <a:noFill/>
          </a:ln>
        </p:spPr>
      </p:pic>
      <p:pic>
        <p:nvPicPr>
          <p:cNvPr id="158" name="" descr=""/>
          <p:cNvPicPr/>
          <p:nvPr/>
        </p:nvPicPr>
        <p:blipFill>
          <a:blip r:embed="rId7"/>
          <a:stretch/>
        </p:blipFill>
        <p:spPr>
          <a:xfrm>
            <a:off x="9468000" y="216000"/>
            <a:ext cx="308880" cy="308880"/>
          </a:xfrm>
          <a:prstGeom prst="rect">
            <a:avLst/>
          </a:prstGeom>
          <a:ln w="0">
            <a:noFill/>
          </a:ln>
        </p:spPr>
      </p:pic>
      <p:pic>
        <p:nvPicPr>
          <p:cNvPr id="159" name="" descr=""/>
          <p:cNvPicPr/>
          <p:nvPr/>
        </p:nvPicPr>
        <p:blipFill>
          <a:blip r:embed="rId8"/>
          <a:stretch/>
        </p:blipFill>
        <p:spPr>
          <a:xfrm>
            <a:off x="216000" y="144000"/>
            <a:ext cx="359280" cy="359280"/>
          </a:xfrm>
          <a:prstGeom prst="rect">
            <a:avLst/>
          </a:prstGeom>
          <a:ln w="0">
            <a:noFill/>
          </a:ln>
        </p:spPr>
      </p:pic>
      <p:pic>
        <p:nvPicPr>
          <p:cNvPr id="160" name="" descr=""/>
          <p:cNvPicPr/>
          <p:nvPr/>
        </p:nvPicPr>
        <p:blipFill>
          <a:blip r:embed="rId9"/>
          <a:stretch/>
        </p:blipFill>
        <p:spPr>
          <a:xfrm>
            <a:off x="3024000" y="144000"/>
            <a:ext cx="359280" cy="359280"/>
          </a:xfrm>
          <a:prstGeom prst="rect">
            <a:avLst/>
          </a:prstGeom>
          <a:ln w="0">
            <a:noFill/>
          </a:ln>
        </p:spPr>
      </p:pic>
    </p:spTree>
  </p:cSld>
  <p:transition spd="slow">
    <p:push dir="u"/>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pic>
        <p:nvPicPr>
          <p:cNvPr id="161" name="" descr=""/>
          <p:cNvPicPr/>
          <p:nvPr/>
        </p:nvPicPr>
        <p:blipFill>
          <a:blip r:embed="rId1">
            <a:lum bright="70000" contrast="-70000"/>
          </a:blip>
          <a:stretch/>
        </p:blipFill>
        <p:spPr>
          <a:xfrm>
            <a:off x="1080000" y="1970640"/>
            <a:ext cx="1268640" cy="1268640"/>
          </a:xfrm>
          <a:prstGeom prst="rect">
            <a:avLst/>
          </a:prstGeom>
          <a:ln w="0">
            <a:noFill/>
          </a:ln>
        </p:spPr>
      </p:pic>
      <p:sp>
        <p:nvSpPr>
          <p:cNvPr id="162" name="PlaceHolder 25"/>
          <p:cNvSpPr/>
          <p:nvPr/>
        </p:nvSpPr>
        <p:spPr>
          <a:xfrm>
            <a:off x="324000" y="1404000"/>
            <a:ext cx="2879280" cy="3059280"/>
          </a:xfrm>
          <a:prstGeom prst="rect">
            <a:avLst/>
          </a:prstGeom>
          <a:solidFill>
            <a:srgbClr val="f5ddd9">
              <a:alpha val="92000"/>
            </a:srgbClr>
          </a:solidFill>
          <a:ln cap="rnd" w="36000">
            <a:solidFill>
              <a:srgbClr val="622502">
                <a:alpha val="90000"/>
              </a:srgbClr>
            </a:solidFill>
            <a:bevel/>
          </a:ln>
        </p:spPr>
        <p:style>
          <a:lnRef idx="0"/>
          <a:fillRef idx="0"/>
          <a:effectRef idx="0"/>
          <a:fontRef idx="minor"/>
        </p:style>
        <p:txBody>
          <a:bodyPr numCol="1" spcCol="0" lIns="17640" rIns="17640" tIns="17640" bIns="17640" anchor="t">
            <a:normAutofit/>
          </a:bodyPr>
          <a:p>
            <a:pPr>
              <a:lnSpc>
                <a:spcPct val="150000"/>
              </a:lnSpc>
              <a:tabLst>
                <a:tab algn="l" pos="0"/>
              </a:tabLst>
            </a:pPr>
            <a:r>
              <a:rPr b="1" lang="en-IN" sz="1300" spc="-1" strike="noStrike" u="sng">
                <a:solidFill>
                  <a:srgbClr val="000000"/>
                </a:solidFill>
                <a:uFillTx/>
                <a:latin typeface="Roboto Condensed"/>
                <a:ea typeface="Noto Sans CJK SC"/>
              </a:rPr>
              <a:t>Young Premium Payers</a:t>
            </a:r>
            <a:endParaRPr b="0" lang="en-IN" sz="1300" spc="-1" strike="noStrike">
              <a:solidFill>
                <a:srgbClr val="000000"/>
              </a:solidFill>
              <a:latin typeface="Arial"/>
            </a:endParaRPr>
          </a:p>
          <a:p>
            <a:pPr>
              <a:lnSpc>
                <a:spcPct val="150000"/>
              </a:lnSpc>
              <a:tabLst>
                <a:tab algn="l" pos="0"/>
              </a:tabLst>
            </a:pPr>
            <a:r>
              <a:rPr b="0" lang="en-IN" sz="1100" spc="-1" strike="noStrike">
                <a:solidFill>
                  <a:srgbClr val="000000"/>
                </a:solidFill>
                <a:latin typeface="Roboto"/>
                <a:ea typeface="Noto Sans CJK SC"/>
              </a:rPr>
              <a:t>    </a:t>
            </a:r>
            <a:r>
              <a:rPr b="0" lang="en-IN" sz="1000" spc="-1" strike="noStrike">
                <a:solidFill>
                  <a:srgbClr val="000000"/>
                </a:solidFill>
                <a:latin typeface="Roboto"/>
                <a:ea typeface="Noto Sans CJK SC"/>
              </a:rPr>
              <a:t>   </a:t>
            </a:r>
            <a:r>
              <a:rPr b="0" lang="en-IN" sz="1000" spc="-1" strike="noStrike">
                <a:solidFill>
                  <a:srgbClr val="000000"/>
                </a:solidFill>
                <a:latin typeface="Roboto"/>
                <a:ea typeface="Noto Sans CJK SC"/>
              </a:rPr>
              <a:t>This cluster consists of younger policyholders paying higher premiums but with lower claim amounts. They might be interested in usage-ba`sed insurance or rewards programs for safe driving.</a:t>
            </a:r>
            <a:endParaRPr b="0" lang="en-IN" sz="1000" spc="-1" strike="noStrike">
              <a:solidFill>
                <a:srgbClr val="000000"/>
              </a:solidFill>
              <a:latin typeface="Arial"/>
            </a:endParaRPr>
          </a:p>
          <a:p>
            <a:pPr>
              <a:lnSpc>
                <a:spcPct val="150000"/>
              </a:lnSpc>
              <a:tabLst>
                <a:tab algn="l" pos="0"/>
              </a:tabLst>
            </a:pP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Youngest average age</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Highest policy annual premium</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Lowest total claim amount</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Most incidents occur at 5 PM</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Mid-range vehicle age Singl-car policies</a:t>
            </a:r>
            <a:endParaRPr b="0" lang="en-IN" sz="1000" spc="-1" strike="noStrike">
              <a:solidFill>
                <a:srgbClr val="000000"/>
              </a:solidFill>
              <a:latin typeface="Arial"/>
            </a:endParaRPr>
          </a:p>
        </p:txBody>
      </p:sp>
      <p:pic>
        <p:nvPicPr>
          <p:cNvPr id="163" name="" descr=""/>
          <p:cNvPicPr/>
          <p:nvPr/>
        </p:nvPicPr>
        <p:blipFill>
          <a:blip r:embed="rId2">
            <a:lum bright="70000" contrast="-70000"/>
          </a:blip>
          <a:stretch/>
        </p:blipFill>
        <p:spPr>
          <a:xfrm>
            <a:off x="3597480" y="720000"/>
            <a:ext cx="2878200" cy="4679280"/>
          </a:xfrm>
          <a:prstGeom prst="rect">
            <a:avLst/>
          </a:prstGeom>
          <a:ln w="36000">
            <a:noFill/>
          </a:ln>
        </p:spPr>
      </p:pic>
      <p:pic>
        <p:nvPicPr>
          <p:cNvPr id="164" name="" descr=""/>
          <p:cNvPicPr/>
          <p:nvPr/>
        </p:nvPicPr>
        <p:blipFill>
          <a:blip r:embed="rId3">
            <a:lum bright="70000" contrast="-70000"/>
          </a:blip>
          <a:stretch/>
        </p:blipFill>
        <p:spPr>
          <a:xfrm>
            <a:off x="6885000" y="1260000"/>
            <a:ext cx="2834280" cy="3239280"/>
          </a:xfrm>
          <a:prstGeom prst="rect">
            <a:avLst/>
          </a:prstGeom>
          <a:ln w="0">
            <a:noFill/>
          </a:ln>
        </p:spPr>
      </p:pic>
      <p:sp>
        <p:nvSpPr>
          <p:cNvPr id="165" name="PlaceHolder 26"/>
          <p:cNvSpPr/>
          <p:nvPr/>
        </p:nvSpPr>
        <p:spPr>
          <a:xfrm>
            <a:off x="3597480" y="1080000"/>
            <a:ext cx="2878200" cy="392328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Tailored Marketing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Highlight tech-driven solutions and flexible coverage options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Showcase value proposition of higher premiums vs. lower claim likelihood </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Product Development Recommendations: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Usage-based insurance with smartphone integration</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Bundled policies with lifestyle-specific add-ons (e.g., travel, gadget insurance)</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Cross-Selling Opportunities: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Renters insurance and personal article policies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Travel insurance and short-term vehicle coverage</a:t>
            </a:r>
            <a:endParaRPr b="0" lang="en-IN" sz="1000" spc="-1" strike="noStrike">
              <a:solidFill>
                <a:srgbClr val="000000"/>
              </a:solidFill>
              <a:latin typeface="Arial"/>
            </a:endParaRPr>
          </a:p>
          <a:p>
            <a:pPr>
              <a:lnSpc>
                <a:spcPct val="150000"/>
              </a:lnSpc>
              <a:tabLst>
                <a:tab algn="l" pos="0"/>
              </a:tabLst>
            </a:pPr>
            <a:r>
              <a:rPr b="1" lang="en-IN" sz="1600" spc="-1" strike="noStrike">
                <a:solidFill>
                  <a:srgbClr val="000000"/>
                </a:solidFill>
                <a:latin typeface="Roboto Condensed"/>
                <a:ea typeface="Noto Sans CJK SC"/>
              </a:rPr>
              <a:t> </a:t>
            </a:r>
            <a:endParaRPr b="0" lang="en-IN" sz="1600" spc="-1" strike="noStrike">
              <a:solidFill>
                <a:srgbClr val="000000"/>
              </a:solidFill>
              <a:latin typeface="Arial"/>
            </a:endParaRPr>
          </a:p>
        </p:txBody>
      </p:sp>
      <p:sp>
        <p:nvSpPr>
          <p:cNvPr id="166" name="PlaceHolder 27"/>
          <p:cNvSpPr/>
          <p:nvPr/>
        </p:nvSpPr>
        <p:spPr>
          <a:xfrm>
            <a:off x="6588000" y="65160"/>
            <a:ext cx="3202560" cy="5385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1800" spc="-1" strike="noStrike">
                <a:solidFill>
                  <a:srgbClr val="ffffff"/>
                </a:solidFill>
                <a:latin typeface="Roboto Condensed"/>
                <a:ea typeface="DejaVu Sans"/>
              </a:rPr>
              <a:t>   </a:t>
            </a:r>
            <a:r>
              <a:rPr b="1" lang="en-IN" sz="1800" spc="-1" strike="noStrike">
                <a:solidFill>
                  <a:srgbClr val="ffffff"/>
                </a:solidFill>
                <a:latin typeface="Roboto Condensed"/>
                <a:ea typeface="DejaVu Sans"/>
              </a:rPr>
              <a:t>Implementation Roadmap</a:t>
            </a:r>
            <a:endParaRPr b="0" lang="en-IN" sz="1800" spc="-1" strike="noStrike">
              <a:solidFill>
                <a:srgbClr val="ffffff"/>
              </a:solidFill>
              <a:latin typeface="Arial"/>
            </a:endParaRPr>
          </a:p>
        </p:txBody>
      </p:sp>
      <p:sp>
        <p:nvSpPr>
          <p:cNvPr id="167" name="PlaceHolder 28"/>
          <p:cNvSpPr/>
          <p:nvPr/>
        </p:nvSpPr>
        <p:spPr>
          <a:xfrm>
            <a:off x="3600000" y="144000"/>
            <a:ext cx="2878560" cy="39456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IN" sz="1800" spc="-1" strike="noStrike">
                <a:solidFill>
                  <a:srgbClr val="ffffff"/>
                </a:solidFill>
                <a:latin typeface="Roboto Condensed"/>
                <a:ea typeface="DejaVu Sans"/>
              </a:rPr>
              <a:t>Business Implications</a:t>
            </a:r>
            <a:endParaRPr b="0" lang="en-IN" sz="1800" spc="-1" strike="noStrike">
              <a:solidFill>
                <a:srgbClr val="ffffff"/>
              </a:solidFill>
              <a:latin typeface="Arial"/>
            </a:endParaRPr>
          </a:p>
        </p:txBody>
      </p:sp>
      <p:sp>
        <p:nvSpPr>
          <p:cNvPr id="168" name="PlaceHolder 29"/>
          <p:cNvSpPr/>
          <p:nvPr/>
        </p:nvSpPr>
        <p:spPr>
          <a:xfrm>
            <a:off x="360000" y="36000"/>
            <a:ext cx="2878560" cy="53856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IN" sz="1800" spc="-1" strike="noStrike">
                <a:solidFill>
                  <a:srgbClr val="ffffff"/>
                </a:solidFill>
                <a:latin typeface="Roboto Condensed"/>
                <a:ea typeface="DejaVu Sans"/>
              </a:rPr>
              <a:t>Customer Characteristics</a:t>
            </a:r>
            <a:endParaRPr b="0" lang="en-IN" sz="1800" spc="-1" strike="noStrike">
              <a:solidFill>
                <a:srgbClr val="ffffff"/>
              </a:solidFill>
              <a:latin typeface="Arial"/>
            </a:endParaRPr>
          </a:p>
        </p:txBody>
      </p:sp>
      <p:sp>
        <p:nvSpPr>
          <p:cNvPr id="169" name="PlaceHolder 30"/>
          <p:cNvSpPr/>
          <p:nvPr/>
        </p:nvSpPr>
        <p:spPr>
          <a:xfrm>
            <a:off x="6885000" y="1260000"/>
            <a:ext cx="2878200" cy="323928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Customer Engagement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Gamified mobile app for policy management and safe driving rewards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Social media engagement and influencer partnerships</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Roadmap:</a:t>
            </a:r>
            <a:endParaRPr b="0" lang="en-IN" sz="13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Refine marketing messages  and channels based on the customer segment and implications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Develop and launch tailored products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Implement cross-selling strategies and loyalty programs.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Enhance customer engagement platforms and personalized services.</a:t>
            </a:r>
            <a:endParaRPr b="0" lang="en-IN" sz="1000" spc="-1" strike="noStrike">
              <a:solidFill>
                <a:srgbClr val="000000"/>
              </a:solidFill>
              <a:latin typeface="Arial"/>
            </a:endParaRPr>
          </a:p>
          <a:p>
            <a:pPr>
              <a:lnSpc>
                <a:spcPct val="150000"/>
              </a:lnSpc>
              <a:tabLst>
                <a:tab algn="l" pos="0"/>
              </a:tabLst>
            </a:pPr>
            <a:endParaRPr b="0" lang="en-IN" sz="1800" spc="-1" strike="noStrike">
              <a:solidFill>
                <a:srgbClr val="000000"/>
              </a:solidFill>
              <a:latin typeface="Arial"/>
            </a:endParaRPr>
          </a:p>
          <a:p>
            <a:pPr>
              <a:lnSpc>
                <a:spcPct val="150000"/>
              </a:lnSpc>
              <a:tabLst>
                <a:tab algn="l" pos="0"/>
              </a:tabLst>
            </a:pPr>
            <a:endParaRPr b="0" lang="en-IN" sz="1200" spc="-1" strike="noStrike">
              <a:solidFill>
                <a:srgbClr val="000000"/>
              </a:solidFill>
              <a:latin typeface="Arial"/>
            </a:endParaRPr>
          </a:p>
        </p:txBody>
      </p:sp>
      <p:sp>
        <p:nvSpPr>
          <p:cNvPr id="170" name=""/>
          <p:cNvSpPr/>
          <p:nvPr/>
        </p:nvSpPr>
        <p:spPr>
          <a:xfrm>
            <a:off x="3348000" y="756000"/>
            <a:ext cx="138960" cy="45669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171" name=""/>
          <p:cNvSpPr/>
          <p:nvPr/>
        </p:nvSpPr>
        <p:spPr>
          <a:xfrm>
            <a:off x="6591600" y="756000"/>
            <a:ext cx="138960" cy="45669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pic>
        <p:nvPicPr>
          <p:cNvPr id="172" name="" descr=""/>
          <p:cNvPicPr/>
          <p:nvPr/>
        </p:nvPicPr>
        <p:blipFill>
          <a:blip r:embed="rId4"/>
          <a:stretch/>
        </p:blipFill>
        <p:spPr>
          <a:xfrm>
            <a:off x="3518640" y="108000"/>
            <a:ext cx="548640" cy="392760"/>
          </a:xfrm>
          <a:prstGeom prst="rect">
            <a:avLst/>
          </a:prstGeom>
          <a:ln w="0">
            <a:noFill/>
          </a:ln>
        </p:spPr>
      </p:pic>
      <p:pic>
        <p:nvPicPr>
          <p:cNvPr id="173" name="" descr=""/>
          <p:cNvPicPr/>
          <p:nvPr/>
        </p:nvPicPr>
        <p:blipFill>
          <a:blip r:embed="rId5"/>
          <a:stretch/>
        </p:blipFill>
        <p:spPr>
          <a:xfrm>
            <a:off x="6002640" y="108360"/>
            <a:ext cx="548640" cy="392760"/>
          </a:xfrm>
          <a:prstGeom prst="rect">
            <a:avLst/>
          </a:prstGeom>
          <a:ln w="0">
            <a:noFill/>
          </a:ln>
        </p:spPr>
      </p:pic>
      <p:pic>
        <p:nvPicPr>
          <p:cNvPr id="174" name="" descr=""/>
          <p:cNvPicPr/>
          <p:nvPr/>
        </p:nvPicPr>
        <p:blipFill>
          <a:blip r:embed="rId6"/>
          <a:stretch/>
        </p:blipFill>
        <p:spPr>
          <a:xfrm>
            <a:off x="6756840" y="194400"/>
            <a:ext cx="308880" cy="308880"/>
          </a:xfrm>
          <a:prstGeom prst="rect">
            <a:avLst/>
          </a:prstGeom>
          <a:ln w="0">
            <a:noFill/>
          </a:ln>
        </p:spPr>
      </p:pic>
      <p:pic>
        <p:nvPicPr>
          <p:cNvPr id="175" name="" descr=""/>
          <p:cNvPicPr/>
          <p:nvPr/>
        </p:nvPicPr>
        <p:blipFill>
          <a:blip r:embed="rId7"/>
          <a:stretch/>
        </p:blipFill>
        <p:spPr>
          <a:xfrm>
            <a:off x="9468000" y="216000"/>
            <a:ext cx="308880" cy="308880"/>
          </a:xfrm>
          <a:prstGeom prst="rect">
            <a:avLst/>
          </a:prstGeom>
          <a:ln w="0">
            <a:noFill/>
          </a:ln>
        </p:spPr>
      </p:pic>
      <p:pic>
        <p:nvPicPr>
          <p:cNvPr id="176" name="" descr=""/>
          <p:cNvPicPr/>
          <p:nvPr/>
        </p:nvPicPr>
        <p:blipFill>
          <a:blip r:embed="rId8"/>
          <a:stretch/>
        </p:blipFill>
        <p:spPr>
          <a:xfrm>
            <a:off x="216000" y="144000"/>
            <a:ext cx="359280" cy="359280"/>
          </a:xfrm>
          <a:prstGeom prst="rect">
            <a:avLst/>
          </a:prstGeom>
          <a:ln w="0">
            <a:noFill/>
          </a:ln>
        </p:spPr>
      </p:pic>
      <p:pic>
        <p:nvPicPr>
          <p:cNvPr id="177" name="" descr=""/>
          <p:cNvPicPr/>
          <p:nvPr/>
        </p:nvPicPr>
        <p:blipFill>
          <a:blip r:embed="rId9"/>
          <a:stretch/>
        </p:blipFill>
        <p:spPr>
          <a:xfrm>
            <a:off x="3024000" y="144000"/>
            <a:ext cx="359280" cy="359280"/>
          </a:xfrm>
          <a:prstGeom prst="rect">
            <a:avLst/>
          </a:prstGeom>
          <a:ln w="0">
            <a:noFill/>
          </a:ln>
        </p:spPr>
      </p:pic>
    </p:spTree>
  </p:cSld>
  <p:transition spd="slow">
    <p:push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pic>
        <p:nvPicPr>
          <p:cNvPr id="178" name="" descr=""/>
          <p:cNvPicPr/>
          <p:nvPr/>
        </p:nvPicPr>
        <p:blipFill>
          <a:blip r:embed="rId1">
            <a:lum bright="70000" contrast="-70000"/>
          </a:blip>
          <a:stretch/>
        </p:blipFill>
        <p:spPr>
          <a:xfrm>
            <a:off x="1080000" y="1970640"/>
            <a:ext cx="1268640" cy="1268640"/>
          </a:xfrm>
          <a:prstGeom prst="rect">
            <a:avLst/>
          </a:prstGeom>
          <a:ln w="0">
            <a:noFill/>
          </a:ln>
        </p:spPr>
      </p:pic>
      <p:sp>
        <p:nvSpPr>
          <p:cNvPr id="179" name="PlaceHolder 13"/>
          <p:cNvSpPr/>
          <p:nvPr/>
        </p:nvSpPr>
        <p:spPr>
          <a:xfrm>
            <a:off x="324000" y="1404000"/>
            <a:ext cx="2879280" cy="3059280"/>
          </a:xfrm>
          <a:prstGeom prst="rect">
            <a:avLst/>
          </a:prstGeom>
          <a:solidFill>
            <a:srgbClr val="f5ddd9">
              <a:alpha val="92000"/>
            </a:srgbClr>
          </a:solidFill>
          <a:ln cap="rnd" w="36000">
            <a:solidFill>
              <a:srgbClr val="622502">
                <a:alpha val="90000"/>
              </a:srgbClr>
            </a:solidFill>
            <a:bevel/>
          </a:ln>
        </p:spPr>
        <p:style>
          <a:lnRef idx="0"/>
          <a:fillRef idx="0"/>
          <a:effectRef idx="0"/>
          <a:fontRef idx="minor"/>
        </p:style>
        <p:txBody>
          <a:bodyPr numCol="1" spcCol="0" lIns="17640" rIns="17640" tIns="17640" bIns="17640" anchor="t">
            <a:normAutofit/>
          </a:bodyPr>
          <a:p>
            <a:pPr>
              <a:lnSpc>
                <a:spcPct val="150000"/>
              </a:lnSpc>
              <a:tabLst>
                <a:tab algn="l" pos="0"/>
              </a:tabLst>
            </a:pPr>
            <a:r>
              <a:rPr b="1" lang="en-IN" sz="1300" spc="-1" strike="noStrike" u="sng">
                <a:solidFill>
                  <a:srgbClr val="000000"/>
                </a:solidFill>
                <a:uFillTx/>
                <a:latin typeface="Roboto Condensed"/>
                <a:ea typeface="Noto Sans CJK SC"/>
              </a:rPr>
              <a:t> </a:t>
            </a:r>
            <a:r>
              <a:rPr b="1" lang="en-IN" sz="1300" spc="-1" strike="noStrike" u="sng">
                <a:solidFill>
                  <a:srgbClr val="000000"/>
                </a:solidFill>
                <a:uFillTx/>
                <a:latin typeface="Roboto Condensed"/>
                <a:ea typeface="Noto Sans CJK SC"/>
              </a:rPr>
              <a:t>Balanced Risk Group:</a:t>
            </a:r>
            <a:endParaRPr b="0" lang="en-IN" sz="1300" spc="-1" strike="noStrike">
              <a:solidFill>
                <a:srgbClr val="000000"/>
              </a:solidFill>
              <a:latin typeface="Arial"/>
            </a:endParaRPr>
          </a:p>
          <a:p>
            <a:pPr>
              <a:lnSpc>
                <a:spcPct val="150000"/>
              </a:lnSpc>
              <a:tabLst>
                <a:tab algn="l" pos="0"/>
              </a:tabLst>
            </a:pPr>
            <a:r>
              <a:rPr b="0" lang="en-IN" sz="1100" spc="-1" strike="noStrike">
                <a:solidFill>
                  <a:srgbClr val="000000"/>
                </a:solidFill>
                <a:latin typeface="Roboto"/>
                <a:ea typeface="Noto Sans CJK SC"/>
              </a:rPr>
              <a:t>    </a:t>
            </a:r>
            <a:r>
              <a:rPr b="0" lang="en-IN" sz="1000" spc="-1" strike="noStrike">
                <a:solidFill>
                  <a:srgbClr val="000000"/>
                </a:solidFill>
                <a:latin typeface="Roboto"/>
                <a:ea typeface="Noto Sans CJK SC"/>
              </a:rPr>
              <a:t>   </a:t>
            </a:r>
            <a:r>
              <a:rPr b="0" lang="en-IN" sz="1000" spc="-1" strike="noStrike">
                <a:solidFill>
                  <a:srgbClr val="000000"/>
                </a:solidFill>
                <a:latin typeface="Roboto"/>
                <a:ea typeface="Noto Sans CJK SC"/>
              </a:rPr>
              <a:t>This cluster represents a balanced group with moderate risk and claim amounts. They might be interested in customizable coverage options and loyalty programs.</a:t>
            </a:r>
            <a:endParaRPr b="0" lang="en-IN" sz="1000" spc="-1" strike="noStrike">
              <a:solidFill>
                <a:srgbClr val="000000"/>
              </a:solidFill>
              <a:latin typeface="Arial"/>
            </a:endParaRPr>
          </a:p>
          <a:p>
            <a:pPr>
              <a:lnSpc>
                <a:spcPct val="150000"/>
              </a:lnSpc>
              <a:tabLst>
                <a:tab algn="l" pos="0"/>
              </a:tabLst>
            </a:pP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Oldest average age</a:t>
            </a: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Lowest policy annual premium</a:t>
            </a: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Moderate total claim amount</a:t>
            </a: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Most incidents occur at 4 AM</a:t>
            </a:r>
            <a:endParaRPr b="0" lang="en-IN" sz="1000" spc="-1" strike="noStrike">
              <a:solidFill>
                <a:srgbClr val="000000"/>
              </a:solidFill>
              <a:latin typeface="Arial"/>
            </a:endParaRPr>
          </a:p>
          <a:p>
            <a:pPr marL="432000" indent="-324000">
              <a:lnSpc>
                <a:spcPct val="150000"/>
              </a:lnSpc>
              <a:spcBef>
                <a:spcPts val="283"/>
              </a:spcBef>
              <a:buClr>
                <a:srgbClr val="000000"/>
              </a:buClr>
              <a:buFont typeface="Arial"/>
              <a:buChar char=""/>
              <a:tabLst>
                <a:tab algn="l" pos="0"/>
              </a:tabLst>
            </a:pPr>
            <a:r>
              <a:rPr b="0" lang="en-IN" sz="1000" spc="-1" strike="noStrike">
                <a:solidFill>
                  <a:srgbClr val="000000"/>
                </a:solidFill>
                <a:latin typeface="Roboto"/>
                <a:ea typeface="Noto Sans CJK SC"/>
              </a:rPr>
              <a:t>Newest average vehicle age</a:t>
            </a:r>
            <a:endParaRPr b="0" lang="en-IN" sz="1000" spc="-1" strike="noStrike">
              <a:solidFill>
                <a:srgbClr val="000000"/>
              </a:solidFill>
              <a:latin typeface="Arial"/>
            </a:endParaRPr>
          </a:p>
        </p:txBody>
      </p:sp>
      <p:pic>
        <p:nvPicPr>
          <p:cNvPr id="180" name="" descr=""/>
          <p:cNvPicPr/>
          <p:nvPr/>
        </p:nvPicPr>
        <p:blipFill>
          <a:blip r:embed="rId2">
            <a:lum bright="70000" contrast="-70000"/>
          </a:blip>
          <a:stretch/>
        </p:blipFill>
        <p:spPr>
          <a:xfrm>
            <a:off x="3597480" y="720000"/>
            <a:ext cx="2878200" cy="4679280"/>
          </a:xfrm>
          <a:prstGeom prst="rect">
            <a:avLst/>
          </a:prstGeom>
          <a:ln w="36000">
            <a:noFill/>
          </a:ln>
        </p:spPr>
      </p:pic>
      <p:pic>
        <p:nvPicPr>
          <p:cNvPr id="181" name="" descr=""/>
          <p:cNvPicPr/>
          <p:nvPr/>
        </p:nvPicPr>
        <p:blipFill>
          <a:blip r:embed="rId3">
            <a:lum bright="70000" contrast="-70000"/>
          </a:blip>
          <a:stretch/>
        </p:blipFill>
        <p:spPr>
          <a:xfrm>
            <a:off x="6885000" y="1260000"/>
            <a:ext cx="2834280" cy="3239280"/>
          </a:xfrm>
          <a:prstGeom prst="rect">
            <a:avLst/>
          </a:prstGeom>
          <a:ln w="0">
            <a:noFill/>
          </a:ln>
        </p:spPr>
      </p:pic>
      <p:sp>
        <p:nvSpPr>
          <p:cNvPr id="182" name="PlaceHolder 15"/>
          <p:cNvSpPr/>
          <p:nvPr/>
        </p:nvSpPr>
        <p:spPr>
          <a:xfrm>
            <a:off x="3597480" y="1080000"/>
            <a:ext cx="2878200" cy="392328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Tailored Marketing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Promote balanced, customizable coverage at competiive rates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Emphasize loyalty programs and safe driving incentive</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Product Development Recommendations: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Modular insurance plans with mix-and-match coverage options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Loyalty-driven policies with increasing benefits over time</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Cross-Selling Opportunities: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Multi-policy discounts for home and auto bundles</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Life insurance with flexible terms and coverage</a:t>
            </a:r>
            <a:endParaRPr b="0" lang="en-IN" sz="1000" spc="-1" strike="noStrike">
              <a:solidFill>
                <a:srgbClr val="000000"/>
              </a:solidFill>
              <a:latin typeface="Arial"/>
            </a:endParaRPr>
          </a:p>
          <a:p>
            <a:pPr>
              <a:lnSpc>
                <a:spcPct val="150000"/>
              </a:lnSpc>
              <a:tabLst>
                <a:tab algn="l" pos="0"/>
              </a:tabLst>
            </a:pPr>
            <a:r>
              <a:rPr b="1" lang="en-IN" sz="1600" spc="-1" strike="noStrike">
                <a:solidFill>
                  <a:srgbClr val="000000"/>
                </a:solidFill>
                <a:latin typeface="Roboto Condensed"/>
                <a:ea typeface="Noto Sans CJK SC"/>
              </a:rPr>
              <a:t> </a:t>
            </a:r>
            <a:endParaRPr b="0" lang="en-IN" sz="1600" spc="-1" strike="noStrike">
              <a:solidFill>
                <a:srgbClr val="000000"/>
              </a:solidFill>
              <a:latin typeface="Arial"/>
            </a:endParaRPr>
          </a:p>
        </p:txBody>
      </p:sp>
      <p:sp>
        <p:nvSpPr>
          <p:cNvPr id="183" name="PlaceHolder 16"/>
          <p:cNvSpPr/>
          <p:nvPr/>
        </p:nvSpPr>
        <p:spPr>
          <a:xfrm>
            <a:off x="6588000" y="65160"/>
            <a:ext cx="3202560" cy="5385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1" lang="en-IN" sz="1800" spc="-1" strike="noStrike">
                <a:solidFill>
                  <a:srgbClr val="ffffff"/>
                </a:solidFill>
                <a:latin typeface="Roboto Condensed"/>
                <a:ea typeface="DejaVu Sans"/>
              </a:rPr>
              <a:t>   </a:t>
            </a:r>
            <a:r>
              <a:rPr b="1" lang="en-IN" sz="1800" spc="-1" strike="noStrike">
                <a:solidFill>
                  <a:srgbClr val="ffffff"/>
                </a:solidFill>
                <a:latin typeface="Roboto Condensed"/>
                <a:ea typeface="DejaVu Sans"/>
              </a:rPr>
              <a:t>Implementation Roadmap</a:t>
            </a:r>
            <a:endParaRPr b="0" lang="en-IN" sz="1800" spc="-1" strike="noStrike">
              <a:solidFill>
                <a:srgbClr val="ffffff"/>
              </a:solidFill>
              <a:latin typeface="Arial"/>
            </a:endParaRPr>
          </a:p>
        </p:txBody>
      </p:sp>
      <p:sp>
        <p:nvSpPr>
          <p:cNvPr id="184" name="PlaceHolder 17"/>
          <p:cNvSpPr/>
          <p:nvPr/>
        </p:nvSpPr>
        <p:spPr>
          <a:xfrm>
            <a:off x="3600000" y="144000"/>
            <a:ext cx="2878560" cy="39456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IN" sz="1800" spc="-1" strike="noStrike">
                <a:solidFill>
                  <a:srgbClr val="ffffff"/>
                </a:solidFill>
                <a:latin typeface="Roboto Condensed"/>
                <a:ea typeface="DejaVu Sans"/>
              </a:rPr>
              <a:t>Business Implications</a:t>
            </a:r>
            <a:endParaRPr b="0" lang="en-IN" sz="1800" spc="-1" strike="noStrike">
              <a:solidFill>
                <a:srgbClr val="ffffff"/>
              </a:solidFill>
              <a:latin typeface="Arial"/>
            </a:endParaRPr>
          </a:p>
        </p:txBody>
      </p:sp>
      <p:sp>
        <p:nvSpPr>
          <p:cNvPr id="185" name="PlaceHolder 18"/>
          <p:cNvSpPr/>
          <p:nvPr/>
        </p:nvSpPr>
        <p:spPr>
          <a:xfrm>
            <a:off x="360000" y="36000"/>
            <a:ext cx="2878560" cy="53856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IN" sz="1800" spc="-1" strike="noStrike">
                <a:solidFill>
                  <a:srgbClr val="ffffff"/>
                </a:solidFill>
                <a:latin typeface="Roboto Condensed"/>
                <a:ea typeface="DejaVu Sans"/>
              </a:rPr>
              <a:t>Customer Characteristics</a:t>
            </a:r>
            <a:endParaRPr b="0" lang="en-IN" sz="1800" spc="-1" strike="noStrike">
              <a:solidFill>
                <a:srgbClr val="ffffff"/>
              </a:solidFill>
              <a:latin typeface="Arial"/>
            </a:endParaRPr>
          </a:p>
        </p:txBody>
      </p:sp>
      <p:sp>
        <p:nvSpPr>
          <p:cNvPr id="186" name="PlaceHolder 19"/>
          <p:cNvSpPr/>
          <p:nvPr/>
        </p:nvSpPr>
        <p:spPr>
          <a:xfrm>
            <a:off x="6885000" y="1260000"/>
            <a:ext cx="2878200" cy="3239280"/>
          </a:xfrm>
          <a:prstGeom prst="rect">
            <a:avLst/>
          </a:prstGeom>
          <a:solidFill>
            <a:srgbClr val="f5ddd9">
              <a:alpha val="92000"/>
            </a:srgbClr>
          </a:solidFill>
          <a:ln cap="rnd" w="29160">
            <a:solidFill>
              <a:srgbClr val="622502">
                <a:alpha val="90000"/>
              </a:srgbClr>
            </a:solidFill>
            <a:bevel/>
          </a:ln>
        </p:spPr>
        <p:style>
          <a:lnRef idx="0"/>
          <a:fillRef idx="0"/>
          <a:effectRef idx="0"/>
          <a:fontRef idx="minor"/>
        </p:style>
        <p:txBody>
          <a:bodyPr numCol="1" spcCol="0" lIns="14760" rIns="14760" tIns="14760" bIns="14760" anchor="t">
            <a:normAutofit/>
          </a:bodyPr>
          <a:p>
            <a:pPr>
              <a:lnSpc>
                <a:spcPct val="100000"/>
              </a:lnSpc>
              <a:tabLst>
                <a:tab algn="l" pos="0"/>
              </a:tabLst>
            </a:pPr>
            <a:r>
              <a:rPr b="1" lang="en-IN" sz="1300" spc="-1" strike="noStrike">
                <a:solidFill>
                  <a:srgbClr val="000000"/>
                </a:solidFill>
                <a:latin typeface="Roboto Condensed"/>
                <a:ea typeface="Noto Sans CJK SC"/>
              </a:rPr>
              <a:t> </a:t>
            </a:r>
            <a:r>
              <a:rPr b="1" lang="en-IN" sz="1300" spc="-1" strike="noStrike">
                <a:solidFill>
                  <a:srgbClr val="000000"/>
                </a:solidFill>
                <a:latin typeface="Roboto Condensed"/>
                <a:ea typeface="Noto Sans CJK SC"/>
              </a:rPr>
              <a:t>Customer Engagement Strategies:</a:t>
            </a:r>
            <a:endParaRPr b="0" lang="en-IN" sz="13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Omnichannel communication with option for traditional or digital interaction</a:t>
            </a:r>
            <a:endParaRPr b="0" lang="en-IN" sz="1000" spc="-1" strike="noStrike">
              <a:solidFill>
                <a:srgbClr val="000000"/>
              </a:solidFill>
              <a:latin typeface="Arial"/>
            </a:endParaRPr>
          </a:p>
          <a:p>
            <a:pPr marL="432000" indent="-324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Community-based initiatives promoting safe neighborhoods and driving habits</a:t>
            </a:r>
            <a:endParaRPr b="0" lang="en-IN" sz="1000" spc="-1" strike="noStrike">
              <a:solidFill>
                <a:srgbClr val="000000"/>
              </a:solidFill>
              <a:latin typeface="Arial"/>
            </a:endParaRPr>
          </a:p>
          <a:p>
            <a:pPr>
              <a:lnSpc>
                <a:spcPct val="150000"/>
              </a:lnSpc>
              <a:tabLst>
                <a:tab algn="l" pos="0"/>
              </a:tabLst>
            </a:pPr>
            <a:r>
              <a:rPr b="1" lang="en-IN" sz="1300" spc="-1" strike="noStrike">
                <a:solidFill>
                  <a:srgbClr val="000000"/>
                </a:solidFill>
                <a:latin typeface="Roboto Condensed"/>
                <a:ea typeface="DejaVu Sans"/>
              </a:rPr>
              <a:t> </a:t>
            </a:r>
            <a:r>
              <a:rPr b="1" lang="en-IN" sz="1300" spc="-1" strike="noStrike">
                <a:solidFill>
                  <a:srgbClr val="000000"/>
                </a:solidFill>
                <a:latin typeface="Roboto Condensed"/>
                <a:ea typeface="DejaVu Sans"/>
              </a:rPr>
              <a:t>Roadmap:</a:t>
            </a:r>
            <a:endParaRPr b="0" lang="en-IN" sz="13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Refine marketing messages  and channels based on the customer segment and implications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Develop and launch tailored products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Implement cross-selling strategies and loyalty programs.</a:t>
            </a:r>
            <a:endParaRPr b="0" lang="en-IN" sz="1000" spc="-1" strike="noStrike">
              <a:solidFill>
                <a:srgbClr val="000000"/>
              </a:solidFill>
              <a:latin typeface="Arial"/>
            </a:endParaRPr>
          </a:p>
          <a:p>
            <a:pPr marL="378000" indent="-270000">
              <a:lnSpc>
                <a:spcPct val="150000"/>
              </a:lnSpc>
              <a:buClr>
                <a:srgbClr val="000000"/>
              </a:buClr>
              <a:buFont typeface="Arial"/>
              <a:buChar char=""/>
              <a:tabLst>
                <a:tab algn="l" pos="0"/>
              </a:tabLst>
            </a:pPr>
            <a:r>
              <a:rPr b="0" lang="en-IN" sz="1000" spc="-1" strike="noStrike">
                <a:solidFill>
                  <a:srgbClr val="000000"/>
                </a:solidFill>
                <a:latin typeface="Roboto"/>
                <a:ea typeface="Noto Sans CJK SC"/>
              </a:rPr>
              <a:t>Enhance customer engagement platforms and personalized services.</a:t>
            </a:r>
            <a:endParaRPr b="0" lang="en-IN" sz="1000" spc="-1" strike="noStrike">
              <a:solidFill>
                <a:srgbClr val="000000"/>
              </a:solidFill>
              <a:latin typeface="Arial"/>
            </a:endParaRPr>
          </a:p>
          <a:p>
            <a:pPr>
              <a:lnSpc>
                <a:spcPct val="150000"/>
              </a:lnSpc>
              <a:tabLst>
                <a:tab algn="l" pos="0"/>
              </a:tabLst>
            </a:pPr>
            <a:endParaRPr b="0" lang="en-IN" sz="1800" spc="-1" strike="noStrike">
              <a:solidFill>
                <a:srgbClr val="000000"/>
              </a:solidFill>
              <a:latin typeface="Arial"/>
            </a:endParaRPr>
          </a:p>
          <a:p>
            <a:pPr>
              <a:lnSpc>
                <a:spcPct val="150000"/>
              </a:lnSpc>
              <a:tabLst>
                <a:tab algn="l" pos="0"/>
              </a:tabLst>
            </a:pPr>
            <a:endParaRPr b="0" lang="en-IN" sz="1200" spc="-1" strike="noStrike">
              <a:solidFill>
                <a:srgbClr val="000000"/>
              </a:solidFill>
              <a:latin typeface="Arial"/>
            </a:endParaRPr>
          </a:p>
        </p:txBody>
      </p:sp>
      <p:sp>
        <p:nvSpPr>
          <p:cNvPr id="187" name=""/>
          <p:cNvSpPr/>
          <p:nvPr/>
        </p:nvSpPr>
        <p:spPr>
          <a:xfrm>
            <a:off x="3348000" y="756000"/>
            <a:ext cx="138960" cy="45669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sp>
        <p:nvSpPr>
          <p:cNvPr id="188" name=""/>
          <p:cNvSpPr/>
          <p:nvPr/>
        </p:nvSpPr>
        <p:spPr>
          <a:xfrm>
            <a:off x="6591600" y="756000"/>
            <a:ext cx="138960" cy="4566960"/>
          </a:xfrm>
          <a:prstGeom prst="rect">
            <a:avLst/>
          </a:prstGeom>
          <a:solidFill>
            <a:srgbClr val="db2d67">
              <a:alpha val="52000"/>
            </a:srgbClr>
          </a:solidFill>
          <a:ln w="0">
            <a:noFill/>
          </a:ln>
          <a:effectLst>
            <a:glow rad="25560">
              <a:srgbClr val="622502">
                <a:alpha val="71000"/>
              </a:srgbClr>
            </a:glow>
            <a:softEdge rad="38160"/>
          </a:effectLst>
        </p:spPr>
        <p:style>
          <a:lnRef idx="0"/>
          <a:fillRef idx="0"/>
          <a:effectRef idx="0"/>
          <a:fontRef idx="minor"/>
        </p:style>
        <p:txBody>
          <a:bodyPr wrap="none" lIns="0" rIns="0" tIns="0" bIns="0" anchor="ctr">
            <a:noAutofit/>
          </a:bodyPr>
          <a:p>
            <a:pPr>
              <a:lnSpc>
                <a:spcPct val="100000"/>
              </a:lnSpc>
            </a:pPr>
            <a:endParaRPr b="1" lang="en-IN" sz="1400" spc="-1" strike="noStrike">
              <a:solidFill>
                <a:srgbClr val="ffffff"/>
              </a:solidFill>
              <a:highlight>
                <a:srgbClr val="43c330"/>
              </a:highlight>
              <a:latin typeface="Arial"/>
              <a:ea typeface="DejaVu Sans"/>
            </a:endParaRPr>
          </a:p>
        </p:txBody>
      </p:sp>
      <p:pic>
        <p:nvPicPr>
          <p:cNvPr id="189" name="" descr=""/>
          <p:cNvPicPr/>
          <p:nvPr/>
        </p:nvPicPr>
        <p:blipFill>
          <a:blip r:embed="rId4"/>
          <a:stretch/>
        </p:blipFill>
        <p:spPr>
          <a:xfrm>
            <a:off x="3518640" y="108000"/>
            <a:ext cx="548640" cy="392760"/>
          </a:xfrm>
          <a:prstGeom prst="rect">
            <a:avLst/>
          </a:prstGeom>
          <a:ln w="0">
            <a:noFill/>
          </a:ln>
        </p:spPr>
      </p:pic>
      <p:pic>
        <p:nvPicPr>
          <p:cNvPr id="190" name="" descr=""/>
          <p:cNvPicPr/>
          <p:nvPr/>
        </p:nvPicPr>
        <p:blipFill>
          <a:blip r:embed="rId5"/>
          <a:stretch/>
        </p:blipFill>
        <p:spPr>
          <a:xfrm>
            <a:off x="6002640" y="108360"/>
            <a:ext cx="548640" cy="392760"/>
          </a:xfrm>
          <a:prstGeom prst="rect">
            <a:avLst/>
          </a:prstGeom>
          <a:ln w="0">
            <a:noFill/>
          </a:ln>
        </p:spPr>
      </p:pic>
      <p:pic>
        <p:nvPicPr>
          <p:cNvPr id="191" name="" descr=""/>
          <p:cNvPicPr/>
          <p:nvPr/>
        </p:nvPicPr>
        <p:blipFill>
          <a:blip r:embed="rId6"/>
          <a:stretch/>
        </p:blipFill>
        <p:spPr>
          <a:xfrm>
            <a:off x="6756840" y="194400"/>
            <a:ext cx="308880" cy="308880"/>
          </a:xfrm>
          <a:prstGeom prst="rect">
            <a:avLst/>
          </a:prstGeom>
          <a:ln w="0">
            <a:noFill/>
          </a:ln>
        </p:spPr>
      </p:pic>
      <p:pic>
        <p:nvPicPr>
          <p:cNvPr id="192" name="" descr=""/>
          <p:cNvPicPr/>
          <p:nvPr/>
        </p:nvPicPr>
        <p:blipFill>
          <a:blip r:embed="rId7"/>
          <a:stretch/>
        </p:blipFill>
        <p:spPr>
          <a:xfrm>
            <a:off x="9468000" y="216000"/>
            <a:ext cx="308880" cy="308880"/>
          </a:xfrm>
          <a:prstGeom prst="rect">
            <a:avLst/>
          </a:prstGeom>
          <a:ln w="0">
            <a:noFill/>
          </a:ln>
        </p:spPr>
      </p:pic>
      <p:pic>
        <p:nvPicPr>
          <p:cNvPr id="193" name="" descr=""/>
          <p:cNvPicPr/>
          <p:nvPr/>
        </p:nvPicPr>
        <p:blipFill>
          <a:blip r:embed="rId8"/>
          <a:stretch/>
        </p:blipFill>
        <p:spPr>
          <a:xfrm>
            <a:off x="216000" y="144000"/>
            <a:ext cx="359280" cy="359280"/>
          </a:xfrm>
          <a:prstGeom prst="rect">
            <a:avLst/>
          </a:prstGeom>
          <a:ln w="0">
            <a:noFill/>
          </a:ln>
        </p:spPr>
      </p:pic>
      <p:pic>
        <p:nvPicPr>
          <p:cNvPr id="194" name="" descr=""/>
          <p:cNvPicPr/>
          <p:nvPr/>
        </p:nvPicPr>
        <p:blipFill>
          <a:blip r:embed="rId9"/>
          <a:stretch/>
        </p:blipFill>
        <p:spPr>
          <a:xfrm>
            <a:off x="3024000" y="144000"/>
            <a:ext cx="359280" cy="359280"/>
          </a:xfrm>
          <a:prstGeom prst="rect">
            <a:avLst/>
          </a:prstGeom>
          <a:ln w="0">
            <a:noFill/>
          </a:ln>
        </p:spPr>
      </p:pic>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0" y="756000"/>
            <a:ext cx="10074960" cy="71496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chemeClr val="lt2"/>
                </a:solidFill>
                <a:latin typeface="Arial"/>
              </a:rPr>
              <a:t>Project Objectives</a:t>
            </a:r>
            <a:endParaRPr b="0" lang="en-IN" sz="3600" spc="-1" strike="noStrike">
              <a:solidFill>
                <a:srgbClr val="ffffff"/>
              </a:solidFill>
              <a:latin typeface="Arial"/>
            </a:endParaRPr>
          </a:p>
        </p:txBody>
      </p:sp>
      <p:sp>
        <p:nvSpPr>
          <p:cNvPr id="40" name="PlaceHolder 2"/>
          <p:cNvSpPr>
            <a:spLocks noGrp="1"/>
          </p:cNvSpPr>
          <p:nvPr>
            <p:ph/>
          </p:nvPr>
        </p:nvSpPr>
        <p:spPr>
          <a:xfrm>
            <a:off x="1979280" y="2195640"/>
            <a:ext cx="5934960" cy="2088360"/>
          </a:xfrm>
          <a:prstGeom prst="rect">
            <a:avLst/>
          </a:prstGeom>
          <a:noFill/>
          <a:ln w="0">
            <a:noFill/>
          </a:ln>
        </p:spPr>
        <p:txBody>
          <a:bodyPr numCol="1" spcCol="0" lIns="0" rIns="0" tIns="0" bIns="0" anchor="t">
            <a:normAutofit fontScale="71666"/>
          </a:bodyPr>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Apply clustering algorithms to group policyholders based on characteristics and behavior</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Identify customer segments with common insurance needs and preferences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Tailor marketing strategies and product offerings to specific clusters</a:t>
            </a:r>
            <a:endParaRPr b="0" lang="en-IN" sz="1800" spc="-1" strike="noStrike">
              <a:solidFill>
                <a:srgbClr val="ffffff"/>
              </a:solidFill>
              <a:latin typeface="Arial"/>
            </a:endParaRPr>
          </a:p>
          <a:p>
            <a:pPr marL="216000" indent="-216000" algn="just">
              <a:lnSpc>
                <a:spcPct val="200000"/>
              </a:lnSpc>
              <a:buClr>
                <a:srgbClr val="f5ddd9"/>
              </a:buClr>
              <a:buSzPct val="110000"/>
              <a:buFont typeface="Source Code Pro"/>
              <a:buChar char="♦"/>
            </a:pPr>
            <a:r>
              <a:rPr b="0" lang="en-IN" sz="1800" spc="-1" strike="noStrike">
                <a:solidFill>
                  <a:srgbClr val="fafafa"/>
                </a:solidFill>
                <a:latin typeface="Roboto Condensed"/>
              </a:rPr>
              <a:t>Enhance customer engagement and increase cross-selling opportunities</a:t>
            </a:r>
            <a:endParaRPr b="0" lang="en-IN" sz="1800" spc="-1" strike="noStrike">
              <a:solidFill>
                <a:srgbClr val="ffffff"/>
              </a:solidFill>
              <a:latin typeface="Arial"/>
            </a:endParaRPr>
          </a:p>
        </p:txBody>
      </p:sp>
      <p:sp>
        <p:nvSpPr>
          <p:cNvPr id="41" name=""/>
          <p:cNvSpPr/>
          <p:nvPr/>
        </p:nvSpPr>
        <p:spPr>
          <a:xfrm>
            <a:off x="3671640" y="1584000"/>
            <a:ext cx="2514960" cy="360"/>
          </a:xfrm>
          <a:custGeom>
            <a:avLst/>
            <a:gdLst>
              <a:gd name="textAreaLeft" fmla="*/ 0 w 2514960"/>
              <a:gd name="textAreaRight" fmla="*/ 2520000 w 2514960"/>
              <a:gd name="textAreaTop" fmla="*/ 0 h 360"/>
              <a:gd name="textAreaBottom" fmla="*/ 5898240 h 360"/>
            </a:gdLst>
            <a:ahLst/>
            <a:rect l="textAreaLeft" t="textAreaTop" r="textAreaRight" b="textAreaBottom"/>
            <a:pathLst>
              <a:path fill="none" w="7000" h="0">
                <a:moveTo>
                  <a:pt x="0" y="0"/>
                </a:moveTo>
                <a:cubicBezTo>
                  <a:pt x="2333" y="0"/>
                  <a:pt x="4667" y="0"/>
                  <a:pt x="70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Tree>
  </p:cSld>
  <p:transition spd="slow">
    <p:push dir="u"/>
  </p:transition>
  <p:timing>
    <p:tnLst>
      <p:par>
        <p:cTn id="14" dur="indefinite" restart="never" nodeType="tmRoot">
          <p:childTnLst>
            <p:seq>
              <p:cTn id="15" dur="indefinite" nodeType="mainSeq">
                <p:childTnLst>
                  <p:par>
                    <p:cTn id="16" fill="hold">
                      <p:stCondLst>
                        <p:cond delay="0"/>
                      </p:stCondLst>
                      <p:childTnLst>
                        <p:par>
                          <p:cTn id="17" fill="hold">
                            <p:stCondLst>
                              <p:cond delay="0"/>
                            </p:stCondLst>
                            <p:childTnLst>
                              <p:par>
                                <p:cTn id="18" nodeType="afterEffect" fill="hold" presetClass="entr" presetID="5" presetSubtype="10">
                                  <p:stCondLst>
                                    <p:cond delay="500"/>
                                  </p:stCondLst>
                                  <p:childTnLst>
                                    <p:set>
                                      <p:cBhvr>
                                        <p:cTn id="19" dur="2" fill="hold">
                                          <p:stCondLst>
                                            <p:cond delay="0"/>
                                          </p:stCondLst>
                                        </p:cTn>
                                        <p:tgtEl>
                                          <p:spTgt spid="39"/>
                                        </p:tgtEl>
                                        <p:attrNameLst>
                                          <p:attrName>style.visibility</p:attrName>
                                        </p:attrNameLst>
                                      </p:cBhvr>
                                      <p:to>
                                        <p:strVal val="visible"/>
                                      </p:to>
                                    </p:set>
                                    <p:animEffect filter="checkerboard(across)" transition="in">
                                      <p:cBhvr additive="repl">
                                        <p:cTn id="20" dur="1000"/>
                                        <p:tgtEl>
                                          <p:spTgt spid="39"/>
                                        </p:tgtEl>
                                      </p:cBhvr>
                                    </p:animEffect>
                                  </p:childTnLst>
                                </p:cTn>
                              </p:par>
                            </p:childTnLst>
                          </p:cTn>
                        </p:par>
                        <p:par>
                          <p:cTn id="21" fill="hold">
                            <p:stCondLst>
                              <p:cond delay="1500"/>
                            </p:stCondLst>
                            <p:childTnLst>
                              <p:par>
                                <p:cTn id="22" nodeType="afterEffect" fill="hold" presetClass="entr" presetID="2" presetSubtype="8">
                                  <p:stCondLst>
                                    <p:cond delay="500"/>
                                  </p:stCondLst>
                                  <p:childTnLst>
                                    <p:set>
                                      <p:cBhvr>
                                        <p:cTn id="23" dur="1" fill="hold">
                                          <p:stCondLst>
                                            <p:cond delay="0"/>
                                          </p:stCondLst>
                                        </p:cTn>
                                        <p:tgtEl>
                                          <p:spTgt spid="41"/>
                                        </p:tgtEl>
                                        <p:attrNameLst>
                                          <p:attrName>style.visibility</p:attrName>
                                        </p:attrNameLst>
                                      </p:cBhvr>
                                      <p:to>
                                        <p:strVal val="visible"/>
                                      </p:to>
                                    </p:set>
                                    <p:anim calcmode="lin" valueType="num">
                                      <p:cBhvr additive="repl">
                                        <p:cTn id="24" dur="500" fill="hold"/>
                                        <p:tgtEl>
                                          <p:spTgt spid="41"/>
                                        </p:tgtEl>
                                        <p:attrNameLst>
                                          <p:attrName>ppt_x</p:attrName>
                                        </p:attrNameLst>
                                      </p:cBhvr>
                                      <p:tavLst>
                                        <p:tav tm="0">
                                          <p:val>
                                            <p:strVal val="0-#ppt_w/2"/>
                                          </p:val>
                                        </p:tav>
                                        <p:tav tm="100000">
                                          <p:val>
                                            <p:strVal val="#ppt_x"/>
                                          </p:val>
                                        </p:tav>
                                      </p:tavLst>
                                    </p:anim>
                                    <p:anim calcmode="lin" valueType="num">
                                      <p:cBhvr additive="repl">
                                        <p:cTn id="25" dur="500" fill="hold"/>
                                        <p:tgtEl>
                                          <p:spTgt spid="41"/>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nodeType="afterEffect" fill="hold" presetClass="entr" presetID="3" presetSubtype="10">
                                  <p:stCondLst>
                                    <p:cond delay="500"/>
                                  </p:stCondLst>
                                  <p:childTnLst>
                                    <p:set>
                                      <p:cBhvr>
                                        <p:cTn id="28"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29" dur="500"/>
                                        <p:tgtEl>
                                          <p:spTgt spid="40">
                                            <p:txEl>
                                              <p:pRg st="0" end="0"/>
                                            </p:txEl>
                                          </p:spTgt>
                                        </p:tgtEl>
                                      </p:cBhvr>
                                    </p:animEffect>
                                  </p:childTnLst>
                                </p:cTn>
                              </p:par>
                            </p:childTnLst>
                          </p:cTn>
                        </p:par>
                        <p:par>
                          <p:cTn id="30" fill="hold">
                            <p:stCondLst>
                              <p:cond delay="3500"/>
                            </p:stCondLst>
                            <p:childTnLst>
                              <p:par>
                                <p:cTn id="31" nodeType="afterEffect" fill="hold" presetClass="entr" presetID="3" presetSubtype="10">
                                  <p:stCondLst>
                                    <p:cond delay="500"/>
                                  </p:stCondLst>
                                  <p:childTnLst>
                                    <p:set>
                                      <p:cBhvr>
                                        <p:cTn id="32" dur="1" fill="hold">
                                          <p:stCondLst>
                                            <p:cond delay="0"/>
                                          </p:stCondLst>
                                        </p:cTn>
                                        <p:tgtEl>
                                          <p:spTgt spid="40">
                                            <p:txEl>
                                              <p:pRg st="1" end="1"/>
                                            </p:txEl>
                                          </p:spTgt>
                                        </p:tgtEl>
                                        <p:attrNameLst>
                                          <p:attrName>style.visibility</p:attrName>
                                        </p:attrNameLst>
                                      </p:cBhvr>
                                      <p:to>
                                        <p:strVal val="visible"/>
                                      </p:to>
                                    </p:set>
                                    <p:animEffect filter="blinds(horizontal)" transition="in">
                                      <p:cBhvr additive="repl">
                                        <p:cTn id="33" dur="500"/>
                                        <p:tgtEl>
                                          <p:spTgt spid="40">
                                            <p:txEl>
                                              <p:pRg st="1" end="1"/>
                                            </p:txEl>
                                          </p:spTgt>
                                        </p:tgtEl>
                                      </p:cBhvr>
                                    </p:animEffect>
                                  </p:childTnLst>
                                </p:cTn>
                              </p:par>
                            </p:childTnLst>
                          </p:cTn>
                        </p:par>
                        <p:par>
                          <p:cTn id="34" fill="hold">
                            <p:stCondLst>
                              <p:cond delay="4500"/>
                            </p:stCondLst>
                            <p:childTnLst>
                              <p:par>
                                <p:cTn id="35" nodeType="afterEffect" fill="hold" presetClass="entr" presetID="3" presetSubtype="10">
                                  <p:stCondLst>
                                    <p:cond delay="500"/>
                                  </p:stCondLst>
                                  <p:childTnLst>
                                    <p:set>
                                      <p:cBhvr>
                                        <p:cTn id="36"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37" dur="500"/>
                                        <p:tgtEl>
                                          <p:spTgt spid="40">
                                            <p:txEl>
                                              <p:pRg st="2" end="2"/>
                                            </p:txEl>
                                          </p:spTgt>
                                        </p:tgtEl>
                                      </p:cBhvr>
                                    </p:animEffect>
                                  </p:childTnLst>
                                </p:cTn>
                              </p:par>
                            </p:childTnLst>
                          </p:cTn>
                        </p:par>
                        <p:par>
                          <p:cTn id="38" fill="hold">
                            <p:stCondLst>
                              <p:cond delay="5500"/>
                            </p:stCondLst>
                            <p:childTnLst>
                              <p:par>
                                <p:cTn id="39" nodeType="afterEffect" fill="hold" presetClass="entr" presetID="3" presetSubtype="10">
                                  <p:stCondLst>
                                    <p:cond delay="500"/>
                                  </p:stCondLst>
                                  <p:childTnLst>
                                    <p:set>
                                      <p:cBhvr>
                                        <p:cTn id="40" dur="1" fill="hold">
                                          <p:stCondLst>
                                            <p:cond delay="0"/>
                                          </p:stCondLst>
                                        </p:cTn>
                                        <p:tgtEl>
                                          <p:spTgt spid="40">
                                            <p:txEl>
                                              <p:pRg st="3" end="3"/>
                                            </p:txEl>
                                          </p:spTgt>
                                        </p:tgtEl>
                                        <p:attrNameLst>
                                          <p:attrName>style.visibility</p:attrName>
                                        </p:attrNameLst>
                                      </p:cBhvr>
                                      <p:to>
                                        <p:strVal val="visible"/>
                                      </p:to>
                                    </p:set>
                                    <p:animEffect filter="blinds(horizontal)" transition="in">
                                      <p:cBhvr additive="repl">
                                        <p:cTn id="41" dur="500"/>
                                        <p:tgtEl>
                                          <p:spTgt spid="4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0" y="0"/>
            <a:ext cx="10074960" cy="714960"/>
          </a:xfrm>
          <a:prstGeom prst="rect">
            <a:avLst/>
          </a:prstGeom>
          <a:noFill/>
          <a:ln w="0">
            <a:noFill/>
          </a:ln>
        </p:spPr>
        <p:txBody>
          <a:bodyPr lIns="0" rIns="0" tIns="0" bIns="0" anchor="ctr">
            <a:noAutofit/>
          </a:bodyPr>
          <a:p>
            <a:pPr indent="0" algn="ctr">
              <a:lnSpc>
                <a:spcPct val="100000"/>
              </a:lnSpc>
              <a:buNone/>
              <a:tabLst>
                <a:tab algn="l" pos="0"/>
              </a:tabLst>
            </a:pPr>
            <a:r>
              <a:rPr b="0" lang="en-IN" sz="3600" spc="-1" strike="noStrike">
                <a:solidFill>
                  <a:srgbClr val="ffffff"/>
                </a:solidFill>
                <a:latin typeface="Arial"/>
                <a:ea typeface="Noto Sans CJK SC"/>
              </a:rPr>
              <a:t>Project Methodology</a:t>
            </a:r>
            <a:endParaRPr b="0" lang="en-IN" sz="3600" spc="-1" strike="noStrike">
              <a:solidFill>
                <a:srgbClr val="ffffff"/>
              </a:solidFill>
              <a:latin typeface="Arial"/>
            </a:endParaRPr>
          </a:p>
        </p:txBody>
      </p:sp>
      <p:sp>
        <p:nvSpPr>
          <p:cNvPr id="43" name=""/>
          <p:cNvSpPr/>
          <p:nvPr/>
        </p:nvSpPr>
        <p:spPr>
          <a:xfrm>
            <a:off x="3419280" y="828000"/>
            <a:ext cx="3054960" cy="360"/>
          </a:xfrm>
          <a:custGeom>
            <a:avLst/>
            <a:gdLst>
              <a:gd name="textAreaLeft" fmla="*/ 0 w 3054960"/>
              <a:gd name="textAreaRight" fmla="*/ 3060000 w 3054960"/>
              <a:gd name="textAreaTop" fmla="*/ 0 h 360"/>
              <a:gd name="textAreaBottom" fmla="*/ 5898240 h 360"/>
            </a:gdLst>
            <a:ahLst/>
            <a:rect l="textAreaLeft" t="textAreaTop" r="textAreaRight" b="textAreaBottom"/>
            <a:pathLst>
              <a:path fill="none" w="8500" h="0">
                <a:moveTo>
                  <a:pt x="0" y="0"/>
                </a:moveTo>
                <a:cubicBezTo>
                  <a:pt x="2833" y="0"/>
                  <a:pt x="5667" y="0"/>
                  <a:pt x="8500" y="0"/>
                </a:cubicBezTo>
              </a:path>
            </a:pathLst>
          </a:custGeom>
          <a:noFill/>
          <a:ln w="36000">
            <a:solidFill>
              <a:srgbClr val="3465a4"/>
            </a:solidFill>
            <a:round/>
            <a:headEnd len="med" type="triangle" w="med"/>
            <a:tailEnd len="med" type="triangle" w="med"/>
          </a:ln>
        </p:spPr>
        <p:style>
          <a:lnRef idx="0"/>
          <a:fillRef idx="0"/>
          <a:effectRef idx="0"/>
          <a:fontRef idx="minor"/>
        </p:style>
        <p:txBody>
          <a:bodyPr lIns="108000" rIns="108000" tIns="-63000" bIns="-63000" anchor="ctr">
            <a:noAutofit/>
          </a:bodyPr>
          <a:p>
            <a:pPr>
              <a:lnSpc>
                <a:spcPct val="100000"/>
              </a:lnSpc>
            </a:pPr>
            <a:endParaRPr b="0" lang="en-IN" sz="1800" spc="-1" strike="noStrike">
              <a:solidFill>
                <a:srgbClr val="000000"/>
              </a:solidFill>
              <a:latin typeface="Arial"/>
              <a:ea typeface="DejaVu Sans"/>
            </a:endParaRPr>
          </a:p>
        </p:txBody>
      </p:sp>
      <p:sp>
        <p:nvSpPr>
          <p:cNvPr id="44" name=""/>
          <p:cNvSpPr/>
          <p:nvPr/>
        </p:nvSpPr>
        <p:spPr>
          <a:xfrm>
            <a:off x="1511640" y="1187640"/>
            <a:ext cx="2534400" cy="40392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Collection</a:t>
            </a:r>
            <a:endParaRPr b="0" lang="en-IN" sz="1500" spc="-1" strike="noStrike">
              <a:solidFill>
                <a:srgbClr val="ffffff"/>
              </a:solidFill>
              <a:latin typeface="Arial"/>
            </a:endParaRPr>
          </a:p>
        </p:txBody>
      </p:sp>
      <p:sp>
        <p:nvSpPr>
          <p:cNvPr id="45" name=""/>
          <p:cNvSpPr/>
          <p:nvPr/>
        </p:nvSpPr>
        <p:spPr>
          <a:xfrm>
            <a:off x="1511640" y="1634400"/>
            <a:ext cx="2534400" cy="142056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300" spc="-1" strike="noStrike">
                <a:solidFill>
                  <a:srgbClr val="000000"/>
                </a:solidFill>
                <a:latin typeface="Arial"/>
                <a:ea typeface="DejaVu Sans"/>
              </a:rPr>
              <a:t>Data Collected from website</a:t>
            </a:r>
            <a:endParaRPr b="0" lang="en-IN" sz="1300" spc="-1" strike="noStrike">
              <a:solidFill>
                <a:srgbClr val="000000"/>
              </a:solidFill>
              <a:latin typeface="Arial"/>
            </a:endParaRPr>
          </a:p>
        </p:txBody>
      </p:sp>
      <p:sp>
        <p:nvSpPr>
          <p:cNvPr id="46" name=""/>
          <p:cNvSpPr/>
          <p:nvPr/>
        </p:nvSpPr>
        <p:spPr>
          <a:xfrm>
            <a:off x="5859000" y="1187640"/>
            <a:ext cx="2534400" cy="40392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Data Preprocessing</a:t>
            </a:r>
            <a:endParaRPr b="0" lang="en-IN" sz="1500" spc="-1" strike="noStrike">
              <a:solidFill>
                <a:srgbClr val="ffffff"/>
              </a:solidFill>
              <a:latin typeface="Arial"/>
            </a:endParaRPr>
          </a:p>
        </p:txBody>
      </p:sp>
      <p:sp>
        <p:nvSpPr>
          <p:cNvPr id="47" name=""/>
          <p:cNvSpPr/>
          <p:nvPr/>
        </p:nvSpPr>
        <p:spPr>
          <a:xfrm>
            <a:off x="5859000" y="1634400"/>
            <a:ext cx="2534400" cy="142056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Cleaning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Engineering</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DejaVu Sans"/>
              </a:rPr>
              <a:t>Normalizing</a:t>
            </a:r>
            <a:endParaRPr b="0" lang="en-IN" sz="1300" spc="-1" strike="noStrike">
              <a:solidFill>
                <a:srgbClr val="000000"/>
              </a:solidFill>
              <a:latin typeface="Arial"/>
            </a:endParaRPr>
          </a:p>
        </p:txBody>
      </p:sp>
      <p:sp>
        <p:nvSpPr>
          <p:cNvPr id="48" name=""/>
          <p:cNvSpPr/>
          <p:nvPr/>
        </p:nvSpPr>
        <p:spPr>
          <a:xfrm>
            <a:off x="1512720" y="3607560"/>
            <a:ext cx="2534400" cy="40392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Clustering Algo</a:t>
            </a:r>
            <a:endParaRPr b="0" lang="en-IN" sz="1500" spc="-1" strike="noStrike">
              <a:solidFill>
                <a:srgbClr val="ffffff"/>
              </a:solidFill>
              <a:latin typeface="Arial"/>
            </a:endParaRPr>
          </a:p>
        </p:txBody>
      </p:sp>
      <p:sp>
        <p:nvSpPr>
          <p:cNvPr id="49" name=""/>
          <p:cNvSpPr/>
          <p:nvPr/>
        </p:nvSpPr>
        <p:spPr>
          <a:xfrm>
            <a:off x="1512720" y="4053960"/>
            <a:ext cx="2534400" cy="142020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K Means</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Feature Selection</a:t>
            </a:r>
            <a:endParaRPr b="0" lang="en-IN" sz="1300" spc="-1" strike="noStrike">
              <a:solidFill>
                <a:srgbClr val="000000"/>
              </a:solidFill>
              <a:latin typeface="Arial"/>
            </a:endParaRPr>
          </a:p>
          <a:p>
            <a:pPr marL="576000" indent="-216000" algn="just">
              <a:lnSpc>
                <a:spcPct val="115000"/>
              </a:lnSpc>
              <a:spcBef>
                <a:spcPts val="283"/>
              </a:spcBef>
              <a:spcAft>
                <a:spcPts val="283"/>
              </a:spcAft>
              <a:buClr>
                <a:srgbClr val="0d6cd3"/>
              </a:buClr>
              <a:buSzPct val="110000"/>
              <a:buFont typeface="Wingdings 2" charset="2"/>
              <a:buChar char=""/>
            </a:pPr>
            <a:r>
              <a:rPr b="0" lang="en-IN" sz="1300" spc="-1" strike="noStrike">
                <a:solidFill>
                  <a:srgbClr val="000000"/>
                </a:solidFill>
                <a:latin typeface="Arial"/>
                <a:ea typeface="Noto Sans CJK SC"/>
              </a:rPr>
              <a:t>Model Training</a:t>
            </a:r>
            <a:endParaRPr b="0" lang="en-IN" sz="1300" spc="-1" strike="noStrike">
              <a:solidFill>
                <a:srgbClr val="000000"/>
              </a:solidFill>
              <a:latin typeface="Arial"/>
            </a:endParaRPr>
          </a:p>
        </p:txBody>
      </p:sp>
      <p:sp>
        <p:nvSpPr>
          <p:cNvPr id="50" name=""/>
          <p:cNvSpPr/>
          <p:nvPr/>
        </p:nvSpPr>
        <p:spPr>
          <a:xfrm>
            <a:off x="5859000" y="3607200"/>
            <a:ext cx="2534400" cy="403920"/>
          </a:xfrm>
          <a:prstGeom prst="rect">
            <a:avLst/>
          </a:prstGeom>
          <a:solidFill>
            <a:srgbClr val="689ad0"/>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algn="ctr">
              <a:lnSpc>
                <a:spcPct val="100000"/>
              </a:lnSpc>
            </a:pPr>
            <a:r>
              <a:rPr b="0" lang="en-IN" sz="1500" spc="-1" strike="noStrike">
                <a:solidFill>
                  <a:srgbClr val="000000"/>
                </a:solidFill>
                <a:latin typeface="Arial"/>
                <a:ea typeface="DejaVu Sans"/>
              </a:rPr>
              <a:t>Evaluation</a:t>
            </a:r>
            <a:endParaRPr b="0" lang="en-IN" sz="1500" spc="-1" strike="noStrike">
              <a:solidFill>
                <a:srgbClr val="ffffff"/>
              </a:solidFill>
              <a:latin typeface="Arial"/>
            </a:endParaRPr>
          </a:p>
        </p:txBody>
      </p:sp>
      <p:sp>
        <p:nvSpPr>
          <p:cNvPr id="51" name=""/>
          <p:cNvSpPr/>
          <p:nvPr/>
        </p:nvSpPr>
        <p:spPr>
          <a:xfrm>
            <a:off x="5859000" y="4053960"/>
            <a:ext cx="2534400" cy="1420200"/>
          </a:xfrm>
          <a:prstGeom prst="rect">
            <a:avLst/>
          </a:prstGeom>
          <a:solidFill>
            <a:srgbClr val="93aecb"/>
          </a:solidFill>
          <a:ln w="36000">
            <a:solidFill>
              <a:srgbClr val="3465a4"/>
            </a:solidFill>
            <a:miter/>
          </a:ln>
          <a:effectLst>
            <a:glow rad="12600">
              <a:srgbClr val="9e9e9e">
                <a:alpha val="99000"/>
              </a:srgbClr>
            </a:glow>
          </a:effectLst>
        </p:spPr>
        <p:style>
          <a:lnRef idx="0"/>
          <a:fillRef idx="0"/>
          <a:effectRef idx="0"/>
          <a:fontRef idx="minor"/>
        </p:style>
        <p:txBody>
          <a:bodyPr numCol="1" spcCol="0" lIns="108000" rIns="108000" tIns="63000" bIns="63000" anchor="ctr">
            <a:noAutofit/>
          </a:bodyPr>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Silhouette – 0.679</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Calinski-Harabasz– 2443.51</a:t>
            </a:r>
            <a:endParaRPr b="0" lang="en-IN" sz="1300" spc="-1" strike="noStrike">
              <a:solidFill>
                <a:srgbClr val="000000"/>
              </a:solidFill>
              <a:latin typeface="Arial"/>
            </a:endParaRPr>
          </a:p>
          <a:p>
            <a:pPr marL="216000" indent="-216000" algn="just">
              <a:lnSpc>
                <a:spcPct val="115000"/>
              </a:lnSpc>
              <a:spcBef>
                <a:spcPts val="850"/>
              </a:spcBef>
              <a:spcAft>
                <a:spcPts val="850"/>
              </a:spcAft>
              <a:buClr>
                <a:srgbClr val="0d6cd3"/>
              </a:buClr>
              <a:buSzPct val="110000"/>
              <a:buFont typeface="Wingdings 2" charset="2"/>
              <a:buChar char=""/>
            </a:pPr>
            <a:r>
              <a:rPr b="0" lang="en-IN" sz="1300" spc="-1" strike="noStrike">
                <a:solidFill>
                  <a:srgbClr val="000000"/>
                </a:solidFill>
                <a:latin typeface="Arial"/>
                <a:ea typeface="Noto Sans CJK SC"/>
              </a:rPr>
              <a:t>Davies-Bouldin – 0.402</a:t>
            </a:r>
            <a:endParaRPr b="0" lang="en-IN" sz="1300" spc="-1" strike="noStrike">
              <a:solidFill>
                <a:srgbClr val="000000"/>
              </a:solidFill>
              <a:latin typeface="Arial"/>
            </a:endParaRPr>
          </a:p>
        </p:txBody>
      </p:sp>
    </p:spTree>
  </p:cSld>
  <p:transition spd="slow">
    <p:push dir="u"/>
  </p:transition>
  <p:timing>
    <p:tnLst>
      <p:par>
        <p:cTn id="42" dur="indefinite" restart="never" nodeType="tmRoot">
          <p:childTnLst>
            <p:seq>
              <p:cTn id="43" dur="indefinite" nodeType="mainSeq">
                <p:childTnLst>
                  <p:par>
                    <p:cTn id="44" fill="hold">
                      <p:stCondLst>
                        <p:cond delay="0"/>
                      </p:stCondLst>
                      <p:childTnLst>
                        <p:par>
                          <p:cTn id="45" fill="hold">
                            <p:stCondLst>
                              <p:cond delay="0"/>
                            </p:stCondLst>
                            <p:childTnLst>
                              <p:par>
                                <p:cTn id="46" nodeType="afterEffect" fill="hold" presetClass="entr">
                                  <p:stCondLst>
                                    <p:cond delay="0"/>
                                  </p:stCondLst>
                                  <p:childTnLst>
                                    <p:set>
                                      <p:cBhvr>
                                        <p:cTn id="47" fill="hold">
                                          <p:stCondLst>
                                            <p:cond delay="0"/>
                                          </p:stCondLst>
                                        </p:cTn>
                                        <p:tgtEl>
                                          <p:spTgt spid="42">
                                            <p:txEl>
                                              <p:pRg st="0" end="0"/>
                                            </p:txEl>
                                          </p:spTgt>
                                        </p:tgtEl>
                                        <p:attrNameLst>
                                          <p:attrName>style.visibility</p:attrName>
                                        </p:attrNameLst>
                                      </p:cBhvr>
                                      <p:to>
                                        <p:strVal val="visible"/>
                                      </p:to>
                                    </p:set>
                                    <p:animEffect filter="circle(in)" transition="in">
                                      <p:cBhvr additive="repl">
                                        <p:cTn id="48" dur="800"/>
                                        <p:tgtEl>
                                          <p:spTgt spid="42">
                                            <p:txEl>
                                              <p:pRg st="0" end="0"/>
                                            </p:txEl>
                                          </p:spTgt>
                                        </p:tgtEl>
                                      </p:cBhvr>
                                    </p:animEffect>
                                  </p:childTnLst>
                                </p:cTn>
                              </p:par>
                              <p:par>
                                <p:cTn id="49" nodeType="withEffect" fill="hold" presetClass="entr" presetID="20">
                                  <p:stCondLst>
                                    <p:cond delay="0"/>
                                  </p:stCondLst>
                                  <p:childTnLst>
                                    <p:set>
                                      <p:cBhvr>
                                        <p:cTn id="50" fill="hold">
                                          <p:stCondLst>
                                            <p:cond delay="0"/>
                                          </p:stCondLst>
                                        </p:cTn>
                                        <p:tgtEl>
                                          <p:spTgt spid="43"/>
                                        </p:tgtEl>
                                        <p:attrNameLst>
                                          <p:attrName>style.visibility</p:attrName>
                                        </p:attrNameLst>
                                      </p:cBhvr>
                                      <p:to>
                                        <p:strVal val="visible"/>
                                      </p:to>
                                    </p:set>
                                    <p:animEffect filter="wedge" transition="in">
                                      <p:cBhvr additive="repl">
                                        <p:cTn id="51" dur="1500"/>
                                        <p:tgtEl>
                                          <p:spTgt spid="43"/>
                                        </p:tgtEl>
                                      </p:cBhvr>
                                    </p:animEffect>
                                  </p:childTnLst>
                                </p:cTn>
                              </p:par>
                            </p:childTnLst>
                          </p:cTn>
                        </p:par>
                        <p:par>
                          <p:cTn id="52" fill="hold">
                            <p:stCondLst>
                              <p:cond delay="2000"/>
                            </p:stCondLst>
                            <p:childTnLst>
                              <p:par>
                                <p:cTn id="53" nodeType="afterEffect" fill="hold" presetClass="entr" presetID="2" presetSubtype="1">
                                  <p:stCondLst>
                                    <p:cond delay="500"/>
                                  </p:stCondLst>
                                  <p:childTnLst>
                                    <p:set>
                                      <p:cBhvr>
                                        <p:cTn id="54" dur="2" fill="hold">
                                          <p:stCondLst>
                                            <p:cond delay="0"/>
                                          </p:stCondLst>
                                        </p:cTn>
                                        <p:tgtEl>
                                          <p:spTgt spid="44"/>
                                        </p:tgtEl>
                                        <p:attrNameLst>
                                          <p:attrName>style.visibility</p:attrName>
                                        </p:attrNameLst>
                                      </p:cBhvr>
                                      <p:to>
                                        <p:strVal val="visible"/>
                                      </p:to>
                                    </p:set>
                                    <p:anim calcmode="lin" valueType="num">
                                      <p:cBhvr additive="repl">
                                        <p:cTn id="55" dur="1000" fill="hold"/>
                                        <p:tgtEl>
                                          <p:spTgt spid="44"/>
                                        </p:tgtEl>
                                        <p:attrNameLst>
                                          <p:attrName>ppt_x</p:attrName>
                                        </p:attrNameLst>
                                      </p:cBhvr>
                                      <p:tavLst>
                                        <p:tav tm="0">
                                          <p:val>
                                            <p:strVal val="#ppt_x"/>
                                          </p:val>
                                        </p:tav>
                                        <p:tav tm="100000">
                                          <p:val>
                                            <p:strVal val="#ppt_x"/>
                                          </p:val>
                                        </p:tav>
                                      </p:tavLst>
                                    </p:anim>
                                    <p:anim calcmode="lin" valueType="num">
                                      <p:cBhvr additive="repl">
                                        <p:cTn id="56" dur="1000" fill="hold"/>
                                        <p:tgtEl>
                                          <p:spTgt spid="44"/>
                                        </p:tgtEl>
                                        <p:attrNameLst>
                                          <p:attrName>ppt_y</p:attrName>
                                        </p:attrNameLst>
                                      </p:cBhvr>
                                      <p:tavLst>
                                        <p:tav tm="0">
                                          <p:val>
                                            <p:strVal val="0-#ppt_h/2"/>
                                          </p:val>
                                        </p:tav>
                                        <p:tav tm="100000">
                                          <p:val>
                                            <p:strVal val="#ppt_y"/>
                                          </p:val>
                                        </p:tav>
                                      </p:tavLst>
                                    </p:anim>
                                  </p:childTnLst>
                                </p:cTn>
                              </p:par>
                              <p:par>
                                <p:cTn id="57" nodeType="withEffect" fill="hold" presetClass="entr" presetID="2" presetSubtype="1">
                                  <p:stCondLst>
                                    <p:cond delay="500"/>
                                  </p:stCondLst>
                                  <p:childTnLst>
                                    <p:set>
                                      <p:cBhvr>
                                        <p:cTn id="58" dur="2" fill="hold">
                                          <p:stCondLst>
                                            <p:cond delay="0"/>
                                          </p:stCondLst>
                                        </p:cTn>
                                        <p:tgtEl>
                                          <p:spTgt spid="46"/>
                                        </p:tgtEl>
                                        <p:attrNameLst>
                                          <p:attrName>style.visibility</p:attrName>
                                        </p:attrNameLst>
                                      </p:cBhvr>
                                      <p:to>
                                        <p:strVal val="visible"/>
                                      </p:to>
                                    </p:set>
                                    <p:anim calcmode="lin" valueType="num">
                                      <p:cBhvr additive="repl">
                                        <p:cTn id="59" dur="1000" fill="hold"/>
                                        <p:tgtEl>
                                          <p:spTgt spid="46"/>
                                        </p:tgtEl>
                                        <p:attrNameLst>
                                          <p:attrName>ppt_x</p:attrName>
                                        </p:attrNameLst>
                                      </p:cBhvr>
                                      <p:tavLst>
                                        <p:tav tm="0">
                                          <p:val>
                                            <p:strVal val="#ppt_x"/>
                                          </p:val>
                                        </p:tav>
                                        <p:tav tm="100000">
                                          <p:val>
                                            <p:strVal val="#ppt_x"/>
                                          </p:val>
                                        </p:tav>
                                      </p:tavLst>
                                    </p:anim>
                                    <p:anim calcmode="lin" valueType="num">
                                      <p:cBhvr additive="repl">
                                        <p:cTn id="60" dur="1000" fill="hold"/>
                                        <p:tgtEl>
                                          <p:spTgt spid="46"/>
                                        </p:tgtEl>
                                        <p:attrNameLst>
                                          <p:attrName>ppt_y</p:attrName>
                                        </p:attrNameLst>
                                      </p:cBhvr>
                                      <p:tavLst>
                                        <p:tav tm="0">
                                          <p:val>
                                            <p:strVal val="0-#ppt_h/2"/>
                                          </p:val>
                                        </p:tav>
                                        <p:tav tm="100000">
                                          <p:val>
                                            <p:strVal val="#ppt_y"/>
                                          </p:val>
                                        </p:tav>
                                      </p:tavLst>
                                    </p:anim>
                                  </p:childTnLst>
                                </p:cTn>
                              </p:par>
                            </p:childTnLst>
                          </p:cTn>
                        </p:par>
                        <p:par>
                          <p:cTn id="61" fill="hold">
                            <p:stCondLst>
                              <p:cond delay="3500"/>
                            </p:stCondLst>
                            <p:childTnLst>
                              <p:par>
                                <p:cTn id="62" nodeType="afterEffect" fill="hold" presetClass="entr" presetID="2" presetSubtype="4">
                                  <p:stCondLst>
                                    <p:cond delay="500"/>
                                  </p:stCondLst>
                                  <p:childTnLst>
                                    <p:set>
                                      <p:cBhvr>
                                        <p:cTn id="63" dur="2" fill="hold">
                                          <p:stCondLst>
                                            <p:cond delay="0"/>
                                          </p:stCondLst>
                                        </p:cTn>
                                        <p:tgtEl>
                                          <p:spTgt spid="48"/>
                                        </p:tgtEl>
                                        <p:attrNameLst>
                                          <p:attrName>style.visibility</p:attrName>
                                        </p:attrNameLst>
                                      </p:cBhvr>
                                      <p:to>
                                        <p:strVal val="visible"/>
                                      </p:to>
                                    </p:set>
                                    <p:anim calcmode="lin" valueType="num">
                                      <p:cBhvr additive="repl">
                                        <p:cTn id="64" dur="1000" fill="hold"/>
                                        <p:tgtEl>
                                          <p:spTgt spid="48"/>
                                        </p:tgtEl>
                                        <p:attrNameLst>
                                          <p:attrName>ppt_x</p:attrName>
                                        </p:attrNameLst>
                                      </p:cBhvr>
                                      <p:tavLst>
                                        <p:tav tm="0">
                                          <p:val>
                                            <p:strVal val="#ppt_x"/>
                                          </p:val>
                                        </p:tav>
                                        <p:tav tm="100000">
                                          <p:val>
                                            <p:strVal val="#ppt_x"/>
                                          </p:val>
                                        </p:tav>
                                      </p:tavLst>
                                    </p:anim>
                                    <p:anim calcmode="lin" valueType="num">
                                      <p:cBhvr additive="repl">
                                        <p:cTn id="65" dur="1000" fill="hold"/>
                                        <p:tgtEl>
                                          <p:spTgt spid="48"/>
                                        </p:tgtEl>
                                        <p:attrNameLst>
                                          <p:attrName>ppt_y</p:attrName>
                                        </p:attrNameLst>
                                      </p:cBhvr>
                                      <p:tavLst>
                                        <p:tav tm="0">
                                          <p:val>
                                            <p:strVal val="1+#ppt_h/2"/>
                                          </p:val>
                                        </p:tav>
                                        <p:tav tm="100000">
                                          <p:val>
                                            <p:strVal val="#ppt_y"/>
                                          </p:val>
                                        </p:tav>
                                      </p:tavLst>
                                    </p:anim>
                                  </p:childTnLst>
                                </p:cTn>
                              </p:par>
                              <p:par>
                                <p:cTn id="66" nodeType="withEffect" fill="hold" presetClass="entr" presetID="2" presetSubtype="4">
                                  <p:stCondLst>
                                    <p:cond delay="500"/>
                                  </p:stCondLst>
                                  <p:childTnLst>
                                    <p:set>
                                      <p:cBhvr>
                                        <p:cTn id="67" dur="2" fill="hold">
                                          <p:stCondLst>
                                            <p:cond delay="0"/>
                                          </p:stCondLst>
                                        </p:cTn>
                                        <p:tgtEl>
                                          <p:spTgt spid="50"/>
                                        </p:tgtEl>
                                        <p:attrNameLst>
                                          <p:attrName>style.visibility</p:attrName>
                                        </p:attrNameLst>
                                      </p:cBhvr>
                                      <p:to>
                                        <p:strVal val="visible"/>
                                      </p:to>
                                    </p:set>
                                    <p:anim calcmode="lin" valueType="num">
                                      <p:cBhvr additive="repl">
                                        <p:cTn id="68" dur="1000" fill="hold"/>
                                        <p:tgtEl>
                                          <p:spTgt spid="50"/>
                                        </p:tgtEl>
                                        <p:attrNameLst>
                                          <p:attrName>ppt_x</p:attrName>
                                        </p:attrNameLst>
                                      </p:cBhvr>
                                      <p:tavLst>
                                        <p:tav tm="0">
                                          <p:val>
                                            <p:strVal val="#ppt_x"/>
                                          </p:val>
                                        </p:tav>
                                        <p:tav tm="100000">
                                          <p:val>
                                            <p:strVal val="#ppt_x"/>
                                          </p:val>
                                        </p:tav>
                                      </p:tavLst>
                                    </p:anim>
                                    <p:anim calcmode="lin" valueType="num">
                                      <p:cBhvr additive="repl">
                                        <p:cTn id="69" dur="1000" fill="hold"/>
                                        <p:tgtEl>
                                          <p:spTgt spid="50"/>
                                        </p:tgtEl>
                                        <p:attrNameLst>
                                          <p:attrName>ppt_y</p:attrName>
                                        </p:attrNameLst>
                                      </p:cBhvr>
                                      <p:tavLst>
                                        <p:tav tm="0">
                                          <p:val>
                                            <p:strVal val="1+#ppt_h/2"/>
                                          </p:val>
                                        </p:tav>
                                        <p:tav tm="100000">
                                          <p:val>
                                            <p:strVal val="#ppt_y"/>
                                          </p:val>
                                        </p:tav>
                                      </p:tavLst>
                                    </p:anim>
                                  </p:childTnLst>
                                </p:cTn>
                              </p:par>
                            </p:childTnLst>
                          </p:cTn>
                        </p:par>
                        <p:par>
                          <p:cTn id="70" fill="hold">
                            <p:stCondLst>
                              <p:cond delay="5000"/>
                            </p:stCondLst>
                            <p:childTnLst>
                              <p:par>
                                <p:cTn id="71" nodeType="afterEffect" fill="hold" presetClass="entr" presetID="4" presetSubtype="16">
                                  <p:stCondLst>
                                    <p:cond delay="500"/>
                                  </p:stCondLst>
                                  <p:childTnLst>
                                    <p:set>
                                      <p:cBhvr>
                                        <p:cTn id="72" dur="2" fill="hold">
                                          <p:stCondLst>
                                            <p:cond delay="0"/>
                                          </p:stCondLst>
                                        </p:cTn>
                                        <p:tgtEl>
                                          <p:spTgt spid="45"/>
                                        </p:tgtEl>
                                        <p:attrNameLst>
                                          <p:attrName>style.visibility</p:attrName>
                                        </p:attrNameLst>
                                      </p:cBhvr>
                                      <p:to>
                                        <p:strVal val="visible"/>
                                      </p:to>
                                    </p:set>
                                    <p:animEffect filter="box(in)" transition="in">
                                      <p:cBhvr additive="repl">
                                        <p:cTn id="73" dur="1000"/>
                                        <p:tgtEl>
                                          <p:spTgt spid="45"/>
                                        </p:tgtEl>
                                      </p:cBhvr>
                                    </p:animEffect>
                                  </p:childTnLst>
                                </p:cTn>
                              </p:par>
                              <p:par>
                                <p:cTn id="74" nodeType="withEffect" fill="hold" presetClass="entr" presetID="4" presetSubtype="16">
                                  <p:stCondLst>
                                    <p:cond delay="500"/>
                                  </p:stCondLst>
                                  <p:childTnLst>
                                    <p:set>
                                      <p:cBhvr>
                                        <p:cTn id="75" dur="2" fill="hold">
                                          <p:stCondLst>
                                            <p:cond delay="0"/>
                                          </p:stCondLst>
                                        </p:cTn>
                                        <p:tgtEl>
                                          <p:spTgt spid="47"/>
                                        </p:tgtEl>
                                        <p:attrNameLst>
                                          <p:attrName>style.visibility</p:attrName>
                                        </p:attrNameLst>
                                      </p:cBhvr>
                                      <p:to>
                                        <p:strVal val="visible"/>
                                      </p:to>
                                    </p:set>
                                    <p:animEffect filter="box(in)" transition="in">
                                      <p:cBhvr additive="repl">
                                        <p:cTn id="76" dur="1000"/>
                                        <p:tgtEl>
                                          <p:spTgt spid="47"/>
                                        </p:tgtEl>
                                      </p:cBhvr>
                                    </p:animEffect>
                                  </p:childTnLst>
                                </p:cTn>
                              </p:par>
                            </p:childTnLst>
                          </p:cTn>
                        </p:par>
                        <p:par>
                          <p:cTn id="77" fill="hold">
                            <p:stCondLst>
                              <p:cond delay="6500"/>
                            </p:stCondLst>
                            <p:childTnLst>
                              <p:par>
                                <p:cTn id="78" nodeType="afterEffect" fill="hold" presetClass="entr" presetID="4" presetSubtype="16">
                                  <p:stCondLst>
                                    <p:cond delay="500"/>
                                  </p:stCondLst>
                                  <p:childTnLst>
                                    <p:set>
                                      <p:cBhvr>
                                        <p:cTn id="79" dur="2" fill="hold">
                                          <p:stCondLst>
                                            <p:cond delay="0"/>
                                          </p:stCondLst>
                                        </p:cTn>
                                        <p:tgtEl>
                                          <p:spTgt spid="49"/>
                                        </p:tgtEl>
                                        <p:attrNameLst>
                                          <p:attrName>style.visibility</p:attrName>
                                        </p:attrNameLst>
                                      </p:cBhvr>
                                      <p:to>
                                        <p:strVal val="visible"/>
                                      </p:to>
                                    </p:set>
                                    <p:animEffect filter="box(in)" transition="in">
                                      <p:cBhvr additive="repl">
                                        <p:cTn id="80" dur="1000"/>
                                        <p:tgtEl>
                                          <p:spTgt spid="49"/>
                                        </p:tgtEl>
                                      </p:cBhvr>
                                    </p:animEffect>
                                  </p:childTnLst>
                                </p:cTn>
                              </p:par>
                              <p:par>
                                <p:cTn id="81" nodeType="withEffect" fill="hold" presetClass="entr" presetID="4" presetSubtype="16">
                                  <p:stCondLst>
                                    <p:cond delay="500"/>
                                  </p:stCondLst>
                                  <p:childTnLst>
                                    <p:set>
                                      <p:cBhvr>
                                        <p:cTn id="82" dur="2" fill="hold">
                                          <p:stCondLst>
                                            <p:cond delay="0"/>
                                          </p:stCondLst>
                                        </p:cTn>
                                        <p:tgtEl>
                                          <p:spTgt spid="51"/>
                                        </p:tgtEl>
                                        <p:attrNameLst>
                                          <p:attrName>style.visibility</p:attrName>
                                        </p:attrNameLst>
                                      </p:cBhvr>
                                      <p:to>
                                        <p:strVal val="visible"/>
                                      </p:to>
                                    </p:set>
                                    <p:animEffect filter="box(in)" transition="in">
                                      <p:cBhvr additive="repl">
                                        <p:cTn id="83" dur="10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52" name=""/>
          <p:cNvSpPr txBox="1"/>
          <p:nvPr/>
        </p:nvSpPr>
        <p:spPr>
          <a:xfrm>
            <a:off x="180000" y="20160"/>
            <a:ext cx="9720000" cy="459000"/>
          </a:xfrm>
          <a:prstGeom prst="rect">
            <a:avLst/>
          </a:prstGeom>
          <a:noFill/>
          <a:ln w="0">
            <a:noFill/>
          </a:ln>
        </p:spPr>
        <p:txBody>
          <a:bodyPr lIns="90000" rIns="90000" tIns="45000" bIns="45000" anchor="ctr">
            <a:noAutofit/>
          </a:bodyPr>
          <a:p>
            <a:pPr algn="ctr">
              <a:spcBef>
                <a:spcPts val="1191"/>
              </a:spcBef>
              <a:spcAft>
                <a:spcPts val="992"/>
              </a:spcAft>
            </a:pPr>
            <a:r>
              <a:rPr b="1" lang="en-IN" sz="1400" spc="-1" strike="noStrike">
                <a:solidFill>
                  <a:srgbClr val="ffffff"/>
                </a:solidFill>
                <a:latin typeface="Arial"/>
              </a:rPr>
              <a:t>Key Insurance Market Insights </a:t>
            </a:r>
            <a:endParaRPr b="1" lang="en-IN" sz="1400" spc="-1" strike="noStrike">
              <a:solidFill>
                <a:srgbClr val="ffffff"/>
              </a:solidFill>
              <a:latin typeface="Arial"/>
            </a:endParaRPr>
          </a:p>
        </p:txBody>
      </p:sp>
      <p:sp>
        <p:nvSpPr>
          <p:cNvPr id="53" name=""/>
          <p:cNvSpPr txBox="1"/>
          <p:nvPr/>
        </p:nvSpPr>
        <p:spPr>
          <a:xfrm>
            <a:off x="0" y="720000"/>
            <a:ext cx="5220000" cy="1440000"/>
          </a:xfrm>
          <a:prstGeom prst="rect">
            <a:avLst/>
          </a:prstGeom>
          <a:noFill/>
          <a:ln w="0">
            <a:noFill/>
          </a:ln>
        </p:spPr>
        <p:txBody>
          <a:bodyPr lIns="90000" rIns="90000" tIns="45000" bIns="45000" anchor="t">
            <a:noAutofit/>
          </a:bodyPr>
          <a:p>
            <a:r>
              <a:rPr b="0" lang="en-IN" sz="1600" spc="-1" strike="noStrike">
                <a:solidFill>
                  <a:srgbClr val="ffffff"/>
                </a:solidFill>
                <a:latin typeface="Arial"/>
              </a:rPr>
              <a:t>Demographic Patterns: </a:t>
            </a:r>
            <a:endParaRPr b="0" lang="en-IN" sz="1600" spc="-1" strike="noStrike">
              <a:solidFill>
                <a:srgbClr val="ffffff"/>
              </a:solidFill>
              <a:latin typeface="Arial"/>
            </a:endParaRPr>
          </a:p>
          <a:p>
            <a:pPr lvl="1" marL="432000" indent="-216000">
              <a:spcBef>
                <a:spcPts val="1191"/>
              </a:spcBef>
              <a:spcAft>
                <a:spcPts val="992"/>
              </a:spcAft>
              <a:buClr>
                <a:srgbClr val="ffffff"/>
              </a:buClr>
              <a:buSzPct val="45000"/>
              <a:buFont typeface="Wingdings" charset="2"/>
              <a:buChar char=""/>
            </a:pPr>
            <a:r>
              <a:rPr b="0" lang="en-IN" sz="1000" spc="-1" strike="noStrike">
                <a:solidFill>
                  <a:srgbClr val="ffffff"/>
                </a:solidFill>
                <a:latin typeface="Arial"/>
              </a:rPr>
              <a:t>Higher insurance adoption rate among female customers compared to males </a:t>
            </a:r>
            <a:endParaRPr b="0" lang="en-IN" sz="1000" spc="-1" strike="noStrike">
              <a:solidFill>
                <a:srgbClr val="ffffff"/>
              </a:solidFill>
              <a:latin typeface="Arial"/>
            </a:endParaRPr>
          </a:p>
          <a:p>
            <a:pPr lvl="1" marL="432000" indent="-216000">
              <a:spcBef>
                <a:spcPts val="1191"/>
              </a:spcBef>
              <a:spcAft>
                <a:spcPts val="992"/>
              </a:spcAft>
              <a:buClr>
                <a:srgbClr val="ffffff"/>
              </a:buClr>
              <a:buSzPct val="45000"/>
              <a:buFont typeface="Wingdings" charset="2"/>
              <a:buChar char=""/>
            </a:pPr>
            <a:r>
              <a:rPr b="0" lang="en-IN" sz="1000" spc="-1" strike="noStrike">
                <a:solidFill>
                  <a:srgbClr val="ffffff"/>
                </a:solidFill>
                <a:latin typeface="Arial"/>
              </a:rPr>
              <a:t>Two key age groups show significant insurance patterns</a:t>
            </a:r>
            <a:endParaRPr b="0" lang="en-IN" sz="1000" spc="-1" strike="noStrike">
              <a:solidFill>
                <a:srgbClr val="ffffff"/>
              </a:solidFill>
              <a:latin typeface="Arial"/>
            </a:endParaRPr>
          </a:p>
        </p:txBody>
      </p:sp>
      <p:pic>
        <p:nvPicPr>
          <p:cNvPr id="54" name="" descr=""/>
          <p:cNvPicPr/>
          <p:nvPr/>
        </p:nvPicPr>
        <p:blipFill>
          <a:blip r:embed="rId1"/>
          <a:stretch/>
        </p:blipFill>
        <p:spPr>
          <a:xfrm>
            <a:off x="6455520" y="3060000"/>
            <a:ext cx="2544480" cy="2147400"/>
          </a:xfrm>
          <a:prstGeom prst="rect">
            <a:avLst/>
          </a:prstGeom>
          <a:ln w="936000">
            <a:noFill/>
          </a:ln>
        </p:spPr>
      </p:pic>
      <p:pic>
        <p:nvPicPr>
          <p:cNvPr id="55" name="" descr=""/>
          <p:cNvPicPr/>
          <p:nvPr/>
        </p:nvPicPr>
        <p:blipFill>
          <a:blip r:embed="rId2"/>
          <a:stretch/>
        </p:blipFill>
        <p:spPr>
          <a:xfrm>
            <a:off x="180000" y="2700000"/>
            <a:ext cx="5188320" cy="2817720"/>
          </a:xfrm>
          <a:prstGeom prst="rect">
            <a:avLst/>
          </a:prstGeom>
          <a:ln w="324000">
            <a:noFill/>
          </a:ln>
        </p:spPr>
      </p:pic>
      <p:pic>
        <p:nvPicPr>
          <p:cNvPr id="56" name="" descr=""/>
          <p:cNvPicPr/>
          <p:nvPr/>
        </p:nvPicPr>
        <p:blipFill>
          <a:blip r:embed="rId3"/>
          <a:stretch/>
        </p:blipFill>
        <p:spPr>
          <a:xfrm>
            <a:off x="5580000" y="1086840"/>
            <a:ext cx="1504440" cy="533160"/>
          </a:xfrm>
          <a:prstGeom prst="rect">
            <a:avLst/>
          </a:prstGeom>
          <a:ln w="0">
            <a:noFill/>
          </a:ln>
        </p:spPr>
      </p:pic>
      <p:pic>
        <p:nvPicPr>
          <p:cNvPr id="57" name="" descr=""/>
          <p:cNvPicPr/>
          <p:nvPr/>
        </p:nvPicPr>
        <p:blipFill>
          <a:blip r:embed="rId4"/>
          <a:stretch/>
        </p:blipFill>
        <p:spPr>
          <a:xfrm>
            <a:off x="7920000" y="836280"/>
            <a:ext cx="1599840" cy="1323720"/>
          </a:xfrm>
          <a:prstGeom prst="rect">
            <a:avLst/>
          </a:prstGeom>
          <a:ln w="0">
            <a:noFill/>
          </a:ln>
        </p:spPr>
      </p:pic>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58" name=""/>
          <p:cNvSpPr txBox="1"/>
          <p:nvPr/>
        </p:nvSpPr>
        <p:spPr>
          <a:xfrm>
            <a:off x="180000" y="19800"/>
            <a:ext cx="9720000" cy="459000"/>
          </a:xfrm>
          <a:prstGeom prst="rect">
            <a:avLst/>
          </a:prstGeom>
          <a:noFill/>
          <a:ln w="0">
            <a:noFill/>
          </a:ln>
        </p:spPr>
        <p:txBody>
          <a:bodyPr lIns="90000" rIns="90000" tIns="45000" bIns="45000" anchor="ctr">
            <a:noAutofit/>
          </a:bodyPr>
          <a:p>
            <a:pPr algn="ctr">
              <a:spcBef>
                <a:spcPts val="1191"/>
              </a:spcBef>
              <a:spcAft>
                <a:spcPts val="992"/>
              </a:spcAft>
            </a:pPr>
            <a:r>
              <a:rPr b="1" lang="en-IN" sz="1400" spc="-1" strike="noStrike">
                <a:solidFill>
                  <a:srgbClr val="ffffff"/>
                </a:solidFill>
                <a:latin typeface="Arial"/>
              </a:rPr>
              <a:t>Key Insurance Market Insights </a:t>
            </a:r>
            <a:endParaRPr b="1" lang="en-IN" sz="1400" spc="-1" strike="noStrike">
              <a:solidFill>
                <a:srgbClr val="ffffff"/>
              </a:solidFill>
              <a:latin typeface="Arial"/>
            </a:endParaRPr>
          </a:p>
        </p:txBody>
      </p:sp>
      <p:sp>
        <p:nvSpPr>
          <p:cNvPr id="59" name=""/>
          <p:cNvSpPr txBox="1"/>
          <p:nvPr/>
        </p:nvSpPr>
        <p:spPr>
          <a:xfrm>
            <a:off x="0" y="720000"/>
            <a:ext cx="5220000" cy="196632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n-IN" sz="1400" spc="-1" strike="noStrike">
                <a:solidFill>
                  <a:srgbClr val="ffffff"/>
                </a:solidFill>
                <a:latin typeface="Arial"/>
              </a:rPr>
              <a:t>Geographic Insights:</a:t>
            </a:r>
            <a:endParaRPr b="0" lang="en-IN" sz="1400" spc="-1" strike="noStrike">
              <a:solidFill>
                <a:srgbClr val="ffffff"/>
              </a:solidFill>
              <a:latin typeface="Arial"/>
            </a:endParaRPr>
          </a:p>
          <a:p>
            <a:pPr lvl="1" marL="432000" indent="-216000">
              <a:lnSpc>
                <a:spcPct val="100000"/>
              </a:lnSpc>
              <a:spcBef>
                <a:spcPts val="1191"/>
              </a:spcBef>
              <a:spcAft>
                <a:spcPts val="992"/>
              </a:spcAft>
              <a:buClr>
                <a:srgbClr val="ffffff"/>
              </a:buClr>
              <a:buSzPct val="45000"/>
              <a:buFont typeface="Wingdings" charset="2"/>
              <a:buChar char=""/>
            </a:pPr>
            <a:r>
              <a:rPr b="0" lang="en-IN" sz="1000" spc="-1" strike="noStrike">
                <a:solidFill>
                  <a:srgbClr val="ffffff"/>
                </a:solidFill>
                <a:latin typeface="Arial"/>
              </a:rPr>
              <a:t>Lower insurance penetration in Indiana compared to other states </a:t>
            </a:r>
            <a:endParaRPr b="0" lang="en-IN" sz="1000" spc="-1" strike="noStrike">
              <a:solidFill>
                <a:srgbClr val="ffffff"/>
              </a:solidFill>
              <a:latin typeface="Arial"/>
            </a:endParaRPr>
          </a:p>
          <a:p>
            <a:pPr lvl="1" marL="432000" indent="-216000">
              <a:lnSpc>
                <a:spcPct val="100000"/>
              </a:lnSpc>
              <a:spcBef>
                <a:spcPts val="1191"/>
              </a:spcBef>
              <a:spcAft>
                <a:spcPts val="992"/>
              </a:spcAft>
              <a:buClr>
                <a:srgbClr val="ffffff"/>
              </a:buClr>
              <a:buSzPct val="45000"/>
              <a:buFont typeface="Wingdings" charset="2"/>
              <a:buChar char=""/>
            </a:pPr>
            <a:r>
              <a:rPr b="0" lang="en-IN" sz="1000" spc="-1" strike="noStrike">
                <a:solidFill>
                  <a:srgbClr val="ffffff"/>
                </a:solidFill>
                <a:latin typeface="Arial"/>
              </a:rPr>
              <a:t>Lower accident rates in OH, OA, VA, and NC, presenting growth opportunities </a:t>
            </a:r>
            <a:endParaRPr b="0" lang="en-IN" sz="1000" spc="-1" strike="noStrike">
              <a:solidFill>
                <a:srgbClr val="ffffff"/>
              </a:solidFill>
              <a:latin typeface="Arial"/>
            </a:endParaRPr>
          </a:p>
          <a:p>
            <a:endParaRPr b="0" lang="en-IN" sz="1000" spc="-1" strike="noStrike">
              <a:solidFill>
                <a:srgbClr val="ffffff"/>
              </a:solidFill>
              <a:latin typeface="Arial"/>
            </a:endParaRPr>
          </a:p>
          <a:p>
            <a:endParaRPr b="0" lang="en-IN" sz="1000" spc="-1" strike="noStrike">
              <a:solidFill>
                <a:srgbClr val="ffffff"/>
              </a:solidFill>
              <a:latin typeface="Arial"/>
            </a:endParaRPr>
          </a:p>
        </p:txBody>
      </p:sp>
      <p:pic>
        <p:nvPicPr>
          <p:cNvPr id="60" name="" descr=""/>
          <p:cNvPicPr/>
          <p:nvPr/>
        </p:nvPicPr>
        <p:blipFill>
          <a:blip r:embed="rId1"/>
          <a:stretch/>
        </p:blipFill>
        <p:spPr>
          <a:xfrm>
            <a:off x="235800" y="3960000"/>
            <a:ext cx="3724200" cy="1354680"/>
          </a:xfrm>
          <a:prstGeom prst="rect">
            <a:avLst/>
          </a:prstGeom>
          <a:ln w="0">
            <a:noFill/>
          </a:ln>
        </p:spPr>
      </p:pic>
      <p:pic>
        <p:nvPicPr>
          <p:cNvPr id="61" name="" descr=""/>
          <p:cNvPicPr/>
          <p:nvPr/>
        </p:nvPicPr>
        <p:blipFill>
          <a:blip r:embed="rId2"/>
          <a:stretch/>
        </p:blipFill>
        <p:spPr>
          <a:xfrm>
            <a:off x="4212000" y="3928320"/>
            <a:ext cx="5617800" cy="1471680"/>
          </a:xfrm>
          <a:prstGeom prst="rect">
            <a:avLst/>
          </a:prstGeom>
          <a:ln w="0">
            <a:noFill/>
          </a:ln>
        </p:spPr>
      </p:pic>
      <p:pic>
        <p:nvPicPr>
          <p:cNvPr id="62" name="" descr=""/>
          <p:cNvPicPr/>
          <p:nvPr/>
        </p:nvPicPr>
        <p:blipFill>
          <a:blip r:embed="rId3"/>
          <a:stretch/>
        </p:blipFill>
        <p:spPr>
          <a:xfrm>
            <a:off x="3780000" y="1923120"/>
            <a:ext cx="1180800" cy="1856880"/>
          </a:xfrm>
          <a:prstGeom prst="rect">
            <a:avLst/>
          </a:prstGeom>
          <a:ln w="0">
            <a:noFill/>
          </a:ln>
        </p:spPr>
      </p:pic>
      <p:pic>
        <p:nvPicPr>
          <p:cNvPr id="63" name="" descr=""/>
          <p:cNvPicPr/>
          <p:nvPr/>
        </p:nvPicPr>
        <p:blipFill>
          <a:blip r:embed="rId4"/>
          <a:stretch/>
        </p:blipFill>
        <p:spPr>
          <a:xfrm>
            <a:off x="900000" y="2355480"/>
            <a:ext cx="1095120" cy="704520"/>
          </a:xfrm>
          <a:prstGeom prst="rect">
            <a:avLst/>
          </a:prstGeom>
          <a:ln w="0">
            <a:noFill/>
          </a:ln>
        </p:spPr>
      </p:pic>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64" name=""/>
          <p:cNvSpPr txBox="1"/>
          <p:nvPr/>
        </p:nvSpPr>
        <p:spPr>
          <a:xfrm>
            <a:off x="180000" y="19800"/>
            <a:ext cx="9720000" cy="459000"/>
          </a:xfrm>
          <a:prstGeom prst="rect">
            <a:avLst/>
          </a:prstGeom>
          <a:noFill/>
          <a:ln w="0">
            <a:noFill/>
          </a:ln>
        </p:spPr>
        <p:txBody>
          <a:bodyPr lIns="90000" rIns="90000" tIns="45000" bIns="45000" anchor="ctr">
            <a:noAutofit/>
          </a:bodyPr>
          <a:p>
            <a:pPr algn="ctr">
              <a:spcBef>
                <a:spcPts val="1191"/>
              </a:spcBef>
              <a:spcAft>
                <a:spcPts val="992"/>
              </a:spcAft>
            </a:pPr>
            <a:r>
              <a:rPr b="1" lang="en-IN" sz="1400" spc="-1" strike="noStrike">
                <a:solidFill>
                  <a:srgbClr val="ffffff"/>
                </a:solidFill>
                <a:latin typeface="Arial"/>
              </a:rPr>
              <a:t>Key Insurance Market Insights </a:t>
            </a:r>
            <a:endParaRPr b="1" lang="en-IN" sz="1400" spc="-1" strike="noStrike">
              <a:solidFill>
                <a:srgbClr val="ffffff"/>
              </a:solidFill>
              <a:latin typeface="Arial"/>
            </a:endParaRPr>
          </a:p>
        </p:txBody>
      </p:sp>
      <p:sp>
        <p:nvSpPr>
          <p:cNvPr id="65" name=""/>
          <p:cNvSpPr txBox="1"/>
          <p:nvPr/>
        </p:nvSpPr>
        <p:spPr>
          <a:xfrm>
            <a:off x="0" y="720000"/>
            <a:ext cx="4680000" cy="216000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n-IN" sz="1600" spc="-1" strike="noStrike">
                <a:solidFill>
                  <a:srgbClr val="ffffff"/>
                </a:solidFill>
                <a:latin typeface="Arial"/>
              </a:rPr>
              <a:t>Coverage Analysis:</a:t>
            </a:r>
            <a:endParaRPr b="0" lang="en-IN" sz="1600" spc="-1" strike="noStrike">
              <a:solidFill>
                <a:srgbClr val="ffffff"/>
              </a:solidFill>
              <a:latin typeface="Arial"/>
            </a:endParaRPr>
          </a:p>
          <a:p>
            <a:pPr lvl="1" marL="432000" indent="-216000">
              <a:lnSpc>
                <a:spcPct val="100000"/>
              </a:lnSpc>
              <a:spcBef>
                <a:spcPts val="1191"/>
              </a:spcBef>
              <a:spcAft>
                <a:spcPts val="992"/>
              </a:spcAft>
              <a:buClr>
                <a:srgbClr val="ffffff"/>
              </a:buClr>
              <a:buSzPct val="45000"/>
              <a:buFont typeface="Wingdings" charset="2"/>
              <a:buChar char=""/>
            </a:pPr>
            <a:r>
              <a:rPr b="0" lang="en-IN" sz="1000" spc="-1" strike="noStrike">
                <a:solidFill>
                  <a:srgbClr val="ffffff"/>
                </a:solidFill>
                <a:latin typeface="Arial"/>
              </a:rPr>
              <a:t>Lower insurance rates among college graduates, PhD holders, farmers, and cleaning service workers </a:t>
            </a:r>
            <a:endParaRPr b="0" lang="en-IN" sz="1000" spc="-1" strike="noStrike">
              <a:solidFill>
                <a:srgbClr val="ffffff"/>
              </a:solidFill>
              <a:latin typeface="Arial"/>
            </a:endParaRPr>
          </a:p>
          <a:p>
            <a:pPr lvl="1" marL="432000" indent="-216000">
              <a:lnSpc>
                <a:spcPct val="100000"/>
              </a:lnSpc>
              <a:spcBef>
                <a:spcPts val="1191"/>
              </a:spcBef>
              <a:spcAft>
                <a:spcPts val="992"/>
              </a:spcAft>
              <a:buClr>
                <a:srgbClr val="ffffff"/>
              </a:buClr>
              <a:buSzPct val="45000"/>
              <a:buFont typeface="Wingdings" charset="2"/>
              <a:buChar char=""/>
            </a:pPr>
            <a:r>
              <a:rPr b="0" lang="en-IN" sz="1000" spc="-1" strike="noStrike">
                <a:solidFill>
                  <a:srgbClr val="ffffff"/>
                </a:solidFill>
                <a:latin typeface="Arial"/>
              </a:rPr>
              <a:t>Property damage claims constitute the majority of accident insurance payouts </a:t>
            </a:r>
            <a:endParaRPr b="0" lang="en-IN" sz="1000" spc="-1" strike="noStrike">
              <a:solidFill>
                <a:srgbClr val="ffffff"/>
              </a:solidFill>
              <a:latin typeface="Arial"/>
            </a:endParaRPr>
          </a:p>
          <a:p>
            <a:pPr lvl="1" marL="432000" indent="-216000">
              <a:lnSpc>
                <a:spcPct val="100000"/>
              </a:lnSpc>
              <a:spcBef>
                <a:spcPts val="1191"/>
              </a:spcBef>
              <a:spcAft>
                <a:spcPts val="992"/>
              </a:spcAft>
              <a:buClr>
                <a:srgbClr val="ffffff"/>
              </a:buClr>
              <a:buSzPct val="45000"/>
              <a:buFont typeface="Wingdings" charset="2"/>
              <a:buChar char=""/>
            </a:pPr>
            <a:r>
              <a:rPr b="0" lang="en-IN" sz="1000" spc="-1" strike="noStrike">
                <a:solidFill>
                  <a:srgbClr val="ffffff"/>
                </a:solidFill>
                <a:latin typeface="Arial"/>
              </a:rPr>
              <a:t>Vehicle theft and parking lot incidents show lower frequency, suggesting potential for specialized coverage </a:t>
            </a:r>
            <a:endParaRPr b="0" lang="en-IN" sz="1000" spc="-1" strike="noStrike">
              <a:solidFill>
                <a:srgbClr val="ffffff"/>
              </a:solidFill>
              <a:latin typeface="Arial"/>
            </a:endParaRPr>
          </a:p>
        </p:txBody>
      </p:sp>
      <p:pic>
        <p:nvPicPr>
          <p:cNvPr id="66" name="" descr=""/>
          <p:cNvPicPr/>
          <p:nvPr/>
        </p:nvPicPr>
        <p:blipFill>
          <a:blip r:embed="rId1"/>
          <a:stretch/>
        </p:blipFill>
        <p:spPr>
          <a:xfrm>
            <a:off x="287640" y="3389040"/>
            <a:ext cx="4500360" cy="1722960"/>
          </a:xfrm>
          <a:prstGeom prst="rect">
            <a:avLst/>
          </a:prstGeom>
          <a:ln w="0">
            <a:noFill/>
          </a:ln>
        </p:spPr>
      </p:pic>
      <p:pic>
        <p:nvPicPr>
          <p:cNvPr id="67" name="" descr=""/>
          <p:cNvPicPr/>
          <p:nvPr/>
        </p:nvPicPr>
        <p:blipFill>
          <a:blip r:embed="rId2"/>
          <a:stretch/>
        </p:blipFill>
        <p:spPr>
          <a:xfrm>
            <a:off x="5110200" y="3312000"/>
            <a:ext cx="4717800" cy="1800000"/>
          </a:xfrm>
          <a:prstGeom prst="rect">
            <a:avLst/>
          </a:prstGeom>
          <a:ln w="0">
            <a:noFill/>
          </a:ln>
        </p:spPr>
      </p:pic>
      <p:pic>
        <p:nvPicPr>
          <p:cNvPr id="68" name="" descr=""/>
          <p:cNvPicPr/>
          <p:nvPr/>
        </p:nvPicPr>
        <p:blipFill>
          <a:blip r:embed="rId3"/>
          <a:stretch/>
        </p:blipFill>
        <p:spPr>
          <a:xfrm>
            <a:off x="5023080" y="1080000"/>
            <a:ext cx="4516920" cy="1800000"/>
          </a:xfrm>
          <a:prstGeom prst="rect">
            <a:avLst/>
          </a:prstGeom>
          <a:ln w="0">
            <a:noFill/>
          </a:ln>
        </p:spPr>
      </p:pic>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0" y="4680"/>
            <a:ext cx="10074960" cy="597240"/>
          </a:xfrm>
          <a:prstGeom prst="rect">
            <a:avLst/>
          </a:prstGeom>
          <a:noFill/>
          <a:ln w="0">
            <a:noFill/>
          </a:ln>
        </p:spPr>
        <p:txBody>
          <a:bodyPr lIns="0" rIns="0" tIns="0" bIns="0" anchor="ctr">
            <a:noAutofit/>
          </a:bodyPr>
          <a:p>
            <a:pPr indent="0">
              <a:lnSpc>
                <a:spcPct val="100000"/>
              </a:lnSpc>
              <a:buNone/>
              <a:tabLst>
                <a:tab algn="l" pos="0"/>
              </a:tabLst>
            </a:pPr>
            <a:r>
              <a:rPr b="0" lang="en-IN" sz="24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Customer</a:t>
            </a:r>
            <a:r>
              <a:rPr b="0" lang="en-IN" sz="3600" spc="-1" strike="noStrike">
                <a:solidFill>
                  <a:srgbClr val="ffffff"/>
                </a:solidFill>
                <a:latin typeface="Roboto Condensed"/>
                <a:ea typeface="Noto Sans CJK SC"/>
              </a:rPr>
              <a:t> </a:t>
            </a:r>
            <a:r>
              <a:rPr b="0" lang="en-IN" sz="2400" spc="-1" strike="noStrike">
                <a:solidFill>
                  <a:srgbClr val="ffffff"/>
                </a:solidFill>
                <a:latin typeface="Roboto Condensed"/>
                <a:ea typeface="Noto Sans CJK SC"/>
              </a:rPr>
              <a:t>Segment Overview                      Customer Segment Scatter</a:t>
            </a:r>
            <a:endParaRPr b="0" lang="en-IN" sz="2400" spc="-1" strike="noStrike">
              <a:solidFill>
                <a:srgbClr val="ffffff"/>
              </a:solidFill>
              <a:latin typeface="Arial"/>
            </a:endParaRPr>
          </a:p>
        </p:txBody>
      </p:sp>
      <p:sp>
        <p:nvSpPr>
          <p:cNvPr id="70" name="PlaceHolder 2"/>
          <p:cNvSpPr>
            <a:spLocks noGrp="1"/>
          </p:cNvSpPr>
          <p:nvPr>
            <p:ph/>
          </p:nvPr>
        </p:nvSpPr>
        <p:spPr>
          <a:xfrm>
            <a:off x="323640" y="3600000"/>
            <a:ext cx="3272400" cy="179496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Aft>
                <a:spcPts val="283"/>
              </a:spcAft>
              <a:buNone/>
              <a:tabLst>
                <a:tab algn="l" pos="0"/>
              </a:tabLst>
            </a:pPr>
            <a:r>
              <a:rPr b="1" lang="en-IN" sz="1600" spc="-1" strike="noStrike">
                <a:solidFill>
                  <a:srgbClr val="000000"/>
                </a:solidFill>
                <a:latin typeface="Roboto Condensed"/>
                <a:ea typeface="Noto Sans CJK SC"/>
              </a:rPr>
              <a:t> </a:t>
            </a:r>
            <a:r>
              <a:rPr b="1" lang="en-IN" sz="1600" spc="-1" strike="noStrike" u="sng">
                <a:solidFill>
                  <a:srgbClr val="000000"/>
                </a:solidFill>
                <a:uFillTx/>
                <a:latin typeface="Roboto Condensed"/>
                <a:ea typeface="Noto Sans CJK SC"/>
              </a:rPr>
              <a:t>Key differentiating factors:</a:t>
            </a:r>
            <a:endParaRPr b="0" lang="en-IN" sz="1600" spc="-1" strike="noStrike">
              <a:solidFill>
                <a:srgbClr val="000000"/>
              </a:solidFill>
              <a:latin typeface="Arial"/>
            </a:endParaRPr>
          </a:p>
          <a:p>
            <a:pPr marL="324000" indent="-216000">
              <a:lnSpc>
                <a:spcPct val="100000"/>
              </a:lnSpc>
              <a:spcBef>
                <a:spcPts val="850"/>
              </a:spcBef>
              <a:buSzPct val="100000"/>
              <a:buBlip>
                <a:blip r:embed="rId1"/>
              </a:buBlip>
              <a:tabLst>
                <a:tab algn="l" pos="0"/>
              </a:tabLst>
            </a:pPr>
            <a:r>
              <a:rPr b="0" lang="en-IN" sz="1200" spc="-1" strike="noStrike">
                <a:solidFill>
                  <a:srgbClr val="000000"/>
                </a:solidFill>
                <a:latin typeface="Roboto"/>
                <a:ea typeface="Noto Sans CJK SC"/>
              </a:rPr>
              <a:t>Age of policyholders</a:t>
            </a:r>
            <a:endParaRPr b="0" lang="en-IN" sz="1200" spc="-1" strike="noStrike">
              <a:solidFill>
                <a:srgbClr val="000000"/>
              </a:solidFill>
              <a:latin typeface="Arial"/>
            </a:endParaRPr>
          </a:p>
          <a:p>
            <a:pPr marL="324000" indent="-216000">
              <a:lnSpc>
                <a:spcPct val="100000"/>
              </a:lnSpc>
              <a:spcBef>
                <a:spcPts val="850"/>
              </a:spcBef>
              <a:buSzPct val="100000"/>
              <a:buBlip>
                <a:blip r:embed="rId2"/>
              </a:buBlip>
              <a:tabLst>
                <a:tab algn="l" pos="0"/>
              </a:tabLst>
            </a:pPr>
            <a:r>
              <a:rPr b="0" lang="en-IN" sz="1200" spc="-1" strike="noStrike">
                <a:solidFill>
                  <a:srgbClr val="000000"/>
                </a:solidFill>
                <a:latin typeface="Roboto"/>
                <a:ea typeface="Noto Sans CJK SC"/>
              </a:rPr>
              <a:t>Claim amounts and frequency</a:t>
            </a:r>
            <a:endParaRPr b="0" lang="en-IN" sz="1200" spc="-1" strike="noStrike">
              <a:solidFill>
                <a:srgbClr val="000000"/>
              </a:solidFill>
              <a:latin typeface="Arial"/>
            </a:endParaRPr>
          </a:p>
          <a:p>
            <a:pPr marL="324000" indent="-216000">
              <a:lnSpc>
                <a:spcPct val="100000"/>
              </a:lnSpc>
              <a:spcBef>
                <a:spcPts val="850"/>
              </a:spcBef>
              <a:buSzPct val="100000"/>
              <a:buBlip>
                <a:blip r:embed="rId3"/>
              </a:buBlip>
              <a:tabLst>
                <a:tab algn="l" pos="0"/>
              </a:tabLst>
            </a:pPr>
            <a:r>
              <a:rPr b="0" lang="en-IN" sz="1200" spc="-1" strike="noStrike">
                <a:solidFill>
                  <a:srgbClr val="000000"/>
                </a:solidFill>
                <a:latin typeface="Roboto"/>
                <a:ea typeface="Noto Sans CJK SC"/>
              </a:rPr>
              <a:t>Policy premiums</a:t>
            </a:r>
            <a:endParaRPr b="0" lang="en-IN" sz="1200" spc="-1" strike="noStrike">
              <a:solidFill>
                <a:srgbClr val="000000"/>
              </a:solidFill>
              <a:latin typeface="Arial"/>
            </a:endParaRPr>
          </a:p>
          <a:p>
            <a:pPr marL="324000" indent="-216000">
              <a:lnSpc>
                <a:spcPct val="100000"/>
              </a:lnSpc>
              <a:spcBef>
                <a:spcPts val="850"/>
              </a:spcBef>
              <a:buSzPct val="100000"/>
              <a:buBlip>
                <a:blip r:embed="rId4"/>
              </a:buBlip>
              <a:tabLst>
                <a:tab algn="l" pos="0"/>
              </a:tabLst>
            </a:pPr>
            <a:r>
              <a:rPr b="0" lang="en-IN" sz="1200" spc="-1" strike="noStrike">
                <a:solidFill>
                  <a:srgbClr val="000000"/>
                </a:solidFill>
                <a:latin typeface="Roboto"/>
                <a:ea typeface="Noto Sans CJK SC"/>
              </a:rPr>
              <a:t>Vehicle age and claim patterns</a:t>
            </a:r>
            <a:endParaRPr b="0" lang="en-IN" sz="1200" spc="-1" strike="noStrike">
              <a:solidFill>
                <a:srgbClr val="000000"/>
              </a:solidFill>
              <a:latin typeface="Arial"/>
            </a:endParaRPr>
          </a:p>
        </p:txBody>
      </p:sp>
      <p:sp>
        <p:nvSpPr>
          <p:cNvPr id="71" name=""/>
          <p:cNvSpPr/>
          <p:nvPr/>
        </p:nvSpPr>
        <p:spPr>
          <a:xfrm>
            <a:off x="3852000" y="647640"/>
            <a:ext cx="6116040" cy="464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Based on the Key differentiating factors Machine Learning model created 3 clusters which clearly visible in the scatter plot below.</a:t>
            </a:r>
            <a:endParaRPr b="0" lang="en-IN" sz="1400" spc="-1" strike="noStrike">
              <a:solidFill>
                <a:srgbClr val="ffffff"/>
              </a:solidFill>
              <a:latin typeface="Arial"/>
            </a:endParaRPr>
          </a:p>
        </p:txBody>
      </p:sp>
      <p:pic>
        <p:nvPicPr>
          <p:cNvPr id="72" name="" descr=""/>
          <p:cNvPicPr/>
          <p:nvPr/>
        </p:nvPicPr>
        <p:blipFill>
          <a:blip r:embed="rId5"/>
          <a:stretch/>
        </p:blipFill>
        <p:spPr>
          <a:xfrm>
            <a:off x="3960000" y="1260000"/>
            <a:ext cx="5756040" cy="4136040"/>
          </a:xfrm>
          <a:prstGeom prst="rect">
            <a:avLst/>
          </a:prstGeom>
          <a:ln cap="rnd" w="12600">
            <a:solidFill>
              <a:srgbClr val="ffd700">
                <a:alpha val="70000"/>
              </a:srgbClr>
            </a:solidFill>
            <a:bevel/>
          </a:ln>
          <a:effectLst>
            <a:outerShdw blurRad="25560" dir="10800000" dist="38160" rotWithShape="0">
              <a:srgbClr val="003366"/>
            </a:outerShdw>
          </a:effectLst>
        </p:spPr>
      </p:pic>
      <p:grpSp>
        <p:nvGrpSpPr>
          <p:cNvPr id="73" name=""/>
          <p:cNvGrpSpPr/>
          <p:nvPr/>
        </p:nvGrpSpPr>
        <p:grpSpPr>
          <a:xfrm>
            <a:off x="613800" y="1170720"/>
            <a:ext cx="2505960" cy="2241360"/>
            <a:chOff x="613800" y="1170720"/>
            <a:chExt cx="2505960" cy="2241360"/>
          </a:xfrm>
        </p:grpSpPr>
        <p:sp>
          <p:nvSpPr>
            <p:cNvPr id="74" name=""/>
            <p:cNvSpPr/>
            <p:nvPr/>
          </p:nvSpPr>
          <p:spPr>
            <a:xfrm>
              <a:off x="1917000" y="1170720"/>
              <a:ext cx="1202760" cy="1210320"/>
            </a:xfrm>
            <a:custGeom>
              <a:avLst/>
              <a:gdLst>
                <a:gd name="textAreaLeft" fmla="*/ 0 w 1202760"/>
                <a:gd name="textAreaRight" fmla="*/ 1207080 w 1202760"/>
                <a:gd name="textAreaTop" fmla="*/ 0 h 1210320"/>
                <a:gd name="textAreaBottom" fmla="*/ 1214640 h 121032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3366">
                <a:alpha val="65000"/>
              </a:srgbClr>
            </a:solidFill>
            <a:ln w="29160">
              <a:solidFill>
                <a:srgbClr val="003366"/>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1  </a:t>
              </a:r>
              <a:r>
                <a:rPr b="0" lang="en-IN" sz="1200" spc="-1" strike="noStrike">
                  <a:solidFill>
                    <a:srgbClr val="fafafa"/>
                  </a:solidFill>
                  <a:latin typeface="Roboto"/>
                  <a:ea typeface="Noto Sans CJK SC"/>
                </a:rPr>
                <a:t>Young Premium Payers</a:t>
              </a:r>
              <a:endParaRPr b="0" lang="en-IN" sz="1200" spc="-1" strike="noStrike">
                <a:solidFill>
                  <a:srgbClr val="ffffff"/>
                </a:solidFill>
                <a:latin typeface="Arial"/>
              </a:endParaRPr>
            </a:p>
          </p:txBody>
        </p:sp>
        <p:sp>
          <p:nvSpPr>
            <p:cNvPr id="75" name=""/>
            <p:cNvSpPr/>
            <p:nvPr/>
          </p:nvSpPr>
          <p:spPr>
            <a:xfrm>
              <a:off x="613800" y="1170720"/>
              <a:ext cx="1202760" cy="1210320"/>
            </a:xfrm>
            <a:custGeom>
              <a:avLst/>
              <a:gdLst>
                <a:gd name="textAreaLeft" fmla="*/ 0 w 1202760"/>
                <a:gd name="textAreaRight" fmla="*/ 1207080 w 1202760"/>
                <a:gd name="textAreaTop" fmla="*/ 0 h 1210320"/>
                <a:gd name="textAreaBottom" fmla="*/ 1214640 h 121032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8080">
                <a:alpha val="65000"/>
              </a:srgbClr>
            </a:solidFill>
            <a:ln w="29160">
              <a:solidFill>
                <a:srgbClr val="008080"/>
              </a:solidFill>
              <a:round/>
            </a:ln>
          </p:spPr>
          <p:style>
            <a:lnRef idx="0"/>
            <a:fillRef idx="0"/>
            <a:effectRef idx="0"/>
            <a:fontRef idx="minor"/>
          </p:style>
          <p:txBody>
            <a:bodyPr lIns="205920" rIns="205920" tIns="236520" bIns="23652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0  </a:t>
              </a:r>
              <a:r>
                <a:rPr b="0" lang="en-IN" sz="1200" spc="-1" strike="noStrike">
                  <a:solidFill>
                    <a:srgbClr val="fafafa"/>
                  </a:solidFill>
                  <a:latin typeface="Roboto"/>
                  <a:ea typeface="Noto Sans CJK SC"/>
                </a:rPr>
                <a:t>Mature High Value Segment</a:t>
              </a:r>
              <a:endParaRPr b="0" lang="en-IN" sz="1200" spc="-1" strike="noStrike">
                <a:solidFill>
                  <a:srgbClr val="ffffff"/>
                </a:solidFill>
                <a:latin typeface="Arial"/>
              </a:endParaRPr>
            </a:p>
          </p:txBody>
        </p:sp>
        <p:sp>
          <p:nvSpPr>
            <p:cNvPr id="76" name=""/>
            <p:cNvSpPr/>
            <p:nvPr/>
          </p:nvSpPr>
          <p:spPr>
            <a:xfrm>
              <a:off x="1262880" y="2201760"/>
              <a:ext cx="1203120" cy="1210320"/>
            </a:xfrm>
            <a:custGeom>
              <a:avLst/>
              <a:gdLst>
                <a:gd name="textAreaLeft" fmla="*/ 0 w 1203120"/>
                <a:gd name="textAreaRight" fmla="*/ 1207440 w 1203120"/>
                <a:gd name="textAreaTop" fmla="*/ 0 h 1210320"/>
                <a:gd name="textAreaBottom" fmla="*/ 1214640 h 1210320"/>
              </a:gdLst>
              <a:ahLst/>
              <a:rect l="textAreaLeft" t="textAreaTop" r="textAreaRight" b="textAreaBottom"/>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e69500">
                <a:alpha val="65000"/>
              </a:srgbClr>
            </a:solidFill>
            <a:ln w="29160">
              <a:solidFill>
                <a:srgbClr val="e8a202"/>
              </a:solidFill>
              <a:round/>
            </a:ln>
          </p:spPr>
          <p:style>
            <a:lnRef idx="0"/>
            <a:fillRef idx="0"/>
            <a:effectRef idx="0"/>
            <a:fontRef idx="minor"/>
          </p:style>
          <p:txBody>
            <a:bodyPr lIns="286200" rIns="286200" tIns="316440" bIns="316440" anchor="ctr" anchorCtr="1">
              <a:noAutofit/>
            </a:bodyPr>
            <a:p>
              <a:pPr algn="ctr">
                <a:lnSpc>
                  <a:spcPct val="100000"/>
                </a:lnSpc>
                <a:spcBef>
                  <a:spcPts val="1417"/>
                </a:spcBef>
                <a:tabLst>
                  <a:tab algn="l" pos="0"/>
                </a:tabLst>
              </a:pPr>
              <a:r>
                <a:rPr b="1" lang="en-IN" sz="1200" spc="-1" strike="noStrike">
                  <a:solidFill>
                    <a:srgbClr val="fafafa"/>
                  </a:solidFill>
                  <a:latin typeface="Roboto"/>
                  <a:ea typeface="Noto Sans CJK SC"/>
                </a:rPr>
                <a:t>Cluster 2 </a:t>
              </a:r>
              <a:r>
                <a:rPr b="0" lang="en-IN" sz="1200" spc="-1" strike="noStrike">
                  <a:solidFill>
                    <a:srgbClr val="fafafa"/>
                  </a:solidFill>
                  <a:latin typeface="Roboto"/>
                  <a:ea typeface="Noto Sans CJK SC"/>
                </a:rPr>
                <a:t>Balanced Risk Group</a:t>
              </a:r>
              <a:endParaRPr b="0" lang="en-IN" sz="1200" spc="-1" strike="noStrike">
                <a:solidFill>
                  <a:srgbClr val="ffffff"/>
                </a:solidFill>
                <a:latin typeface="Arial"/>
              </a:endParaRPr>
            </a:p>
          </p:txBody>
        </p:sp>
      </p:grpSp>
      <p:sp>
        <p:nvSpPr>
          <p:cNvPr id="77" name=""/>
          <p:cNvSpPr/>
          <p:nvPr/>
        </p:nvSpPr>
        <p:spPr>
          <a:xfrm>
            <a:off x="27360" y="650520"/>
            <a:ext cx="3820680" cy="353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 </a:t>
            </a:r>
            <a:r>
              <a:rPr b="0" lang="en-IN" sz="1400" spc="-1" strike="noStrike">
                <a:solidFill>
                  <a:srgbClr val="729fcf"/>
                </a:solidFill>
                <a:latin typeface="Roboto Condensed"/>
                <a:ea typeface="DejaVu Sans"/>
              </a:rPr>
              <a:t>Three distinct customer segments identified</a:t>
            </a:r>
            <a:endParaRPr b="0" lang="en-IN" sz="1400" spc="-1" strike="noStrike">
              <a:solidFill>
                <a:srgbClr val="ffffff"/>
              </a:solidFill>
              <a:latin typeface="Arial"/>
            </a:endParaRPr>
          </a:p>
        </p:txBody>
      </p:sp>
    </p:spTree>
  </p:cSld>
  <p:transition spd="slow">
    <p:push dir="u"/>
  </p:transition>
  <p:timing>
    <p:tnLst>
      <p:par>
        <p:cTn id="84" dur="indefinite" restart="never" nodeType="tmRoot">
          <p:childTnLst>
            <p:seq>
              <p:cTn id="85" dur="indefinite" nodeType="mainSeq">
                <p:childTnLst>
                  <p:par>
                    <p:cTn id="86" fill="hold">
                      <p:stCondLst>
                        <p:cond delay="0"/>
                      </p:stCondLst>
                      <p:childTnLst>
                        <p:par>
                          <p:cTn id="87" fill="hold">
                            <p:stCondLst>
                              <p:cond delay="0"/>
                            </p:stCondLst>
                            <p:childTnLst>
                              <p:par>
                                <p:cTn id="88" nodeType="afterEffect" fill="hold" presetClass="entr" presetID="15">
                                  <p:stCondLst>
                                    <p:cond delay="500"/>
                                  </p:stCondLst>
                                  <p:childTnLst>
                                    <p:set>
                                      <p:cBhvr>
                                        <p:cTn id="89" dur="1" fill="hold">
                                          <p:stCondLst>
                                            <p:cond delay="0"/>
                                          </p:stCondLst>
                                        </p:cTn>
                                        <p:tgtEl>
                                          <p:spTgt spid="69">
                                            <p:txEl>
                                              <p:pRg st="0" end="0"/>
                                            </p:txEl>
                                          </p:spTgt>
                                        </p:tgtEl>
                                        <p:attrNameLst>
                                          <p:attrName>style.visibility</p:attrName>
                                        </p:attrNameLst>
                                      </p:cBhvr>
                                      <p:to>
                                        <p:strVal val="visible"/>
                                      </p:to>
                                    </p:set>
                                    <p:anim calcmode="lin" valueType="num">
                                      <p:cBhvr additive="repl">
                                        <p:cTn id="90" dur="1000" fill="hold"/>
                                        <p:tgtEl>
                                          <p:spTgt spid="69">
                                            <p:txEl>
                                              <p:pRg st="0" end="0"/>
                                            </p:txEl>
                                          </p:spTgt>
                                        </p:tgtEl>
                                        <p:attrNameLst>
                                          <p:attrName>ppt_w</p:attrName>
                                        </p:attrNameLst>
                                      </p:cBhvr>
                                      <p:tavLst>
                                        <p:tav tm="0">
                                          <p:val>
                                            <p:strVal val="0"/>
                                          </p:val>
                                        </p:tav>
                                        <p:tav tm="100000">
                                          <p:val>
                                            <p:strVal val="#ppt_w"/>
                                          </p:val>
                                        </p:tav>
                                      </p:tavLst>
                                    </p:anim>
                                    <p:anim calcmode="lin" valueType="num">
                                      <p:cBhvr additive="repl">
                                        <p:cTn id="91" dur="1000" fill="hold"/>
                                        <p:tgtEl>
                                          <p:spTgt spid="69">
                                            <p:txEl>
                                              <p:pRg st="0" end="0"/>
                                            </p:txEl>
                                          </p:spTgt>
                                        </p:tgtEl>
                                        <p:attrNameLst>
                                          <p:attrName>ppt_h</p:attrName>
                                        </p:attrNameLst>
                                      </p:cBhvr>
                                      <p:tavLst>
                                        <p:tav tm="0">
                                          <p:val>
                                            <p:strVal val="0"/>
                                          </p:val>
                                        </p:tav>
                                        <p:tav tm="100000">
                                          <p:val>
                                            <p:strVal val="#ppt_h"/>
                                          </p:val>
                                        </p:tav>
                                      </p:tavLst>
                                    </p:anim>
                                    <p:anim calcmode="lin" valueType="num">
                                      <p:cBhvr additive="repl">
                                        <p:cTn id="92" dur="1000" fill="hold"/>
                                        <p:tgtEl>
                                          <p:spTgt spid="69">
                                            <p:txEl>
                                              <p:pRg st="0" end="0"/>
                                            </p:txEl>
                                          </p:spTgt>
                                        </p:tgtEl>
                                        <p:attrNameLst>
                                          <p:attrName>ppt_x</p:attrName>
                                        </p:attrNameLst>
                                      </p:cBhvr>
                                      <p:tavLst>
                                        <p:tav fmla="x+(cos(-2*pi*(1-$))*-x-sin(-2*pi*(1-$))*(1-y))*(1-$)" tm="0">
                                          <p:val>
                                            <p:strVal val="0"/>
                                          </p:val>
                                        </p:tav>
                                        <p:tav fmla="x+(cos(-2*pi*(1-$))*-x-sin(-2*pi*(1-$))*(1-y))*(1-$)" tm="100000">
                                          <p:val>
                                            <p:strVal val="1"/>
                                          </p:val>
                                        </p:tav>
                                      </p:tavLst>
                                    </p:anim>
                                    <p:anim calcmode="lin" valueType="num">
                                      <p:cBhvr additive="repl">
                                        <p:cTn id="93" dur="1000" fill="hold"/>
                                        <p:tgtEl>
                                          <p:spTgt spid="69">
                                            <p:txEl>
                                              <p:pRg st="0" end="0"/>
                                            </p:txEl>
                                          </p:spTgt>
                                        </p:tgtEl>
                                        <p:attrNameLst>
                                          <p:attrName>ppt_y</p:attrName>
                                        </p:attrNameLst>
                                      </p:cBhvr>
                                      <p:tavLst>
                                        <p:tav fmla="y+(sin(-2*pi*(1-$))*-x+cos(-2*pi*(1-$))*(1-y))*(1-$)" tm="0">
                                          <p:val>
                                            <p:strVal val="0"/>
                                          </p:val>
                                        </p:tav>
                                        <p:tav fmla="y+(sin(-2*pi*(1-$))*-x+cos(-2*pi*(1-$))*(1-y))*(1-$)" tm="100000">
                                          <p:val>
                                            <p:strVal val="1"/>
                                          </p:val>
                                        </p:tav>
                                      </p:tavLst>
                                    </p:anim>
                                  </p:childTnLst>
                                </p:cTn>
                              </p:par>
                            </p:childTnLst>
                          </p:cTn>
                        </p:par>
                        <p:par>
                          <p:cTn id="94" fill="hold">
                            <p:stCondLst>
                              <p:cond delay="1500"/>
                            </p:stCondLst>
                            <p:childTnLst>
                              <p:par>
                                <p:cTn id="95" nodeType="afterEffect" fill="hold" presetClass="entr" presetID="34">
                                  <p:stCondLst>
                                    <p:cond delay="500"/>
                                  </p:stCondLst>
                                  <p:childTnLst>
                                    <p:set>
                                      <p:cBhvr>
                                        <p:cTn id="96" dur="1" fill="hold">
                                          <p:stCondLst>
                                            <p:cond delay="0"/>
                                          </p:stCondLst>
                                        </p:cTn>
                                        <p:tgtEl>
                                          <p:spTgt spid="77"/>
                                        </p:tgtEl>
                                        <p:attrNameLst>
                                          <p:attrName>style.visibility</p:attrName>
                                        </p:attrNameLst>
                                      </p:cBhvr>
                                      <p:to>
                                        <p:strVal val="visible"/>
                                      </p:to>
                                    </p:set>
                                    <p:anim calcmode="lin" valueType="num" from="(-#ppt_w/2)" to="(#ppt_x)">
                                      <p:cBhvr additive="repl">
                                        <p:cTn id="97" dur="600" fill="hold">
                                          <p:stCondLst>
                                            <p:cond delay="0"/>
                                          </p:stCondLst>
                                        </p:cTn>
                                        <p:tgtEl>
                                          <p:spTgt spid="77"/>
                                        </p:tgtEl>
                                        <p:attrNameLst>
                                          <p:attrName>ppt_x</p:attrName>
                                        </p:attrNameLst>
                                      </p:cBhvr>
                                    </p:anim>
                                    <p:anim calcmode="lin" valueType="num" from="0" to="-1">
                                      <p:cBhvr additive="repl">
                                        <p:cTn id="98" dur="200" autoRev="1" fill="hold">
                                          <p:stCondLst>
                                            <p:cond delay="600"/>
                                          </p:stCondLst>
                                        </p:cTn>
                                        <p:tgtEl>
                                          <p:spTgt spid="77"/>
                                        </p:tgtEl>
                                        <p:attrNameLst>
                                          <p:attrName>xshear</p:attrName>
                                        </p:attrNameLst>
                                      </p:cBhvr>
                                    </p:anim>
                                    <p:animScale>
                                      <p:cBhvr>
                                        <p:cTn id="99" dur="200" autoRev="1" fill="hold">
                                          <p:stCondLst>
                                            <p:cond delay="600"/>
                                          </p:stCondLst>
                                        </p:cTn>
                                        <p:tgtEl>
                                          <p:spTgt spid="77"/>
                                        </p:tgtEl>
                                      </p:cBhvr>
                                      <p:from x="100000" y="100000"/>
                                      <p:to x="80000" y="100000"/>
                                    </p:animScale>
                                    <p:anim calcmode="lin" valueType="num" by="(#ppt_h/3+#ppt_w*0.1)">
                                      <p:cBhvr additive="repl">
                                        <p:cTn id="100" dur="200" autoRev="1" fill="hold">
                                          <p:stCondLst>
                                            <p:cond delay="600"/>
                                          </p:stCondLst>
                                        </p:cTn>
                                        <p:tgtEl>
                                          <p:spTgt spid="77"/>
                                        </p:tgtEl>
                                        <p:attrNameLst>
                                          <p:attrName>ppt_x</p:attrName>
                                        </p:attrNameLst>
                                      </p:cBhvr>
                                    </p:anim>
                                  </p:childTnLst>
                                </p:cTn>
                              </p:par>
                              <p:par>
                                <p:cTn id="101" nodeType="withEffect" fill="hold" presetClass="entr" presetID="34">
                                  <p:stCondLst>
                                    <p:cond delay="500"/>
                                  </p:stCondLst>
                                  <p:childTnLst>
                                    <p:set>
                                      <p:cBhvr>
                                        <p:cTn id="102" dur="1" fill="hold">
                                          <p:stCondLst>
                                            <p:cond delay="0"/>
                                          </p:stCondLst>
                                        </p:cTn>
                                        <p:tgtEl>
                                          <p:spTgt spid="71"/>
                                        </p:tgtEl>
                                        <p:attrNameLst>
                                          <p:attrName>style.visibility</p:attrName>
                                        </p:attrNameLst>
                                      </p:cBhvr>
                                      <p:to>
                                        <p:strVal val="visible"/>
                                      </p:to>
                                    </p:set>
                                    <p:anim calcmode="lin" valueType="num" from="(-#ppt_w/2)" to="(#ppt_x)">
                                      <p:cBhvr additive="repl">
                                        <p:cTn id="103" dur="750" fill="hold">
                                          <p:stCondLst>
                                            <p:cond delay="0"/>
                                          </p:stCondLst>
                                        </p:cTn>
                                        <p:tgtEl>
                                          <p:spTgt spid="71"/>
                                        </p:tgtEl>
                                        <p:attrNameLst>
                                          <p:attrName>ppt_x</p:attrName>
                                        </p:attrNameLst>
                                      </p:cBhvr>
                                    </p:anim>
                                    <p:anim calcmode="lin" valueType="num" from="0" to="-1">
                                      <p:cBhvr additive="repl">
                                        <p:cTn id="104" dur="250" autoRev="1" fill="hold">
                                          <p:stCondLst>
                                            <p:cond delay="750"/>
                                          </p:stCondLst>
                                        </p:cTn>
                                        <p:tgtEl>
                                          <p:spTgt spid="71"/>
                                        </p:tgtEl>
                                        <p:attrNameLst>
                                          <p:attrName>xshear</p:attrName>
                                        </p:attrNameLst>
                                      </p:cBhvr>
                                    </p:anim>
                                    <p:animScale>
                                      <p:cBhvr>
                                        <p:cTn id="105" dur="250" autoRev="1" fill="hold">
                                          <p:stCondLst>
                                            <p:cond delay="750"/>
                                          </p:stCondLst>
                                        </p:cTn>
                                        <p:tgtEl>
                                          <p:spTgt spid="71"/>
                                        </p:tgtEl>
                                      </p:cBhvr>
                                      <p:from x="100000" y="100000"/>
                                      <p:to x="80000" y="100000"/>
                                    </p:animScale>
                                    <p:anim calcmode="lin" valueType="num" by="(#ppt_h/3+#ppt_w*0.1)">
                                      <p:cBhvr additive="repl">
                                        <p:cTn id="106" dur="250" autoRev="1" fill="hold">
                                          <p:stCondLst>
                                            <p:cond delay="750"/>
                                          </p:stCondLst>
                                        </p:cTn>
                                        <p:tgtEl>
                                          <p:spTgt spid="71"/>
                                        </p:tgtEl>
                                        <p:attrNameLst>
                                          <p:attrName>ppt_x</p:attrName>
                                        </p:attrNameLst>
                                      </p:cBhvr>
                                    </p:anim>
                                  </p:childTnLst>
                                </p:cTn>
                              </p:par>
                            </p:childTnLst>
                          </p:cTn>
                        </p:par>
                        <p:par>
                          <p:cTn id="107" fill="hold">
                            <p:stCondLst>
                              <p:cond delay="3000"/>
                            </p:stCondLst>
                            <p:childTnLst>
                              <p:par>
                                <p:cTn id="108" nodeType="afterEffect" fill="hold" presetClass="entr" presetID="25">
                                  <p:stCondLst>
                                    <p:cond delay="500"/>
                                  </p:stCondLst>
                                  <p:childTnLst>
                                    <p:set>
                                      <p:cBhvr>
                                        <p:cTn id="109" fill="hold">
                                          <p:stCondLst>
                                            <p:cond delay="0"/>
                                          </p:stCondLst>
                                        </p:cTn>
                                        <p:tgtEl>
                                          <p:spTgt spid="73"/>
                                        </p:tgtEl>
                                        <p:attrNameLst>
                                          <p:attrName>style.visibility</p:attrName>
                                        </p:attrNameLst>
                                      </p:cBhvr>
                                      <p:to>
                                        <p:strVal val="visible"/>
                                      </p:to>
                                    </p:set>
                                    <p:anim calcmode="lin" valueType="num">
                                      <p:cBhvr additive="repl">
                                        <p:cTn id="110" dur="166" fill="hold">
                                          <p:stCondLst>
                                            <p:cond delay="0"/>
                                          </p:stCondLst>
                                        </p:cTn>
                                        <p:tgtEl>
                                          <p:spTgt spid="73"/>
                                        </p:tgtEl>
                                        <p:attrNameLst>
                                          <p:attrName>r</p:attrName>
                                        </p:attrNameLst>
                                      </p:cBhvr>
                                      <p:tavLst>
                                        <p:tav tm="0">
                                          <p:val>
                                            <p:strVal val="-90"/>
                                          </p:val>
                                        </p:tav>
                                        <p:tav tm="100000">
                                          <p:val>
                                            <p:strVal val="0"/>
                                          </p:val>
                                        </p:tav>
                                      </p:tavLst>
                                    </p:anim>
                                    <p:anim calcmode="lin" valueType="num">
                                      <p:cBhvr additive="repl">
                                        <p:cTn id="111" dur="166" fill="hold">
                                          <p:stCondLst>
                                            <p:cond delay="0"/>
                                          </p:stCondLst>
                                        </p:cTn>
                                        <p:tgtEl>
                                          <p:spTgt spid="73"/>
                                        </p:tgtEl>
                                        <p:attrNameLst>
                                          <p:attrName>ppt_w</p:attrName>
                                        </p:attrNameLst>
                                      </p:cBhvr>
                                      <p:tavLst>
                                        <p:tav tm="0">
                                          <p:val>
                                            <p:strVal val="#ppt_w"/>
                                          </p:val>
                                        </p:tav>
                                        <p:tav tm="100000">
                                          <p:val>
                                            <p:strVal val="#ppt_w*.05"/>
                                          </p:val>
                                        </p:tav>
                                      </p:tavLst>
                                    </p:anim>
                                    <p:anim calcmode="lin" valueType="num">
                                      <p:cBhvr additive="repl">
                                        <p:cTn id="112" dur="166" fill="hold">
                                          <p:stCondLst>
                                            <p:cond delay="166"/>
                                          </p:stCondLst>
                                        </p:cTn>
                                        <p:tgtEl>
                                          <p:spTgt spid="73"/>
                                        </p:tgtEl>
                                        <p:attrNameLst>
                                          <p:attrName>ppt_w</p:attrName>
                                        </p:attrNameLst>
                                      </p:cBhvr>
                                      <p:tavLst>
                                        <p:tav tm="0">
                                          <p:val>
                                            <p:strVal val="#ppt_w*.05"/>
                                          </p:val>
                                        </p:tav>
                                        <p:tav tm="100000">
                                          <p:val>
                                            <p:strVal val="#ppt_w"/>
                                          </p:val>
                                        </p:tav>
                                      </p:tavLst>
                                    </p:anim>
                                    <p:anim calcmode="lin" valueType="num">
                                      <p:cBhvr additive="repl">
                                        <p:cTn id="113" dur="333" fill="hold"/>
                                        <p:tgtEl>
                                          <p:spTgt spid="73"/>
                                        </p:tgtEl>
                                        <p:attrNameLst>
                                          <p:attrName>ppt_h</p:attrName>
                                        </p:attrNameLst>
                                      </p:cBhvr>
                                      <p:tavLst>
                                        <p:tav tm="0">
                                          <p:val>
                                            <p:strVal val="#ppt_h"/>
                                          </p:val>
                                        </p:tav>
                                        <p:tav tm="100000">
                                          <p:val>
                                            <p:strVal val="#ppt_h"/>
                                          </p:val>
                                        </p:tav>
                                      </p:tavLst>
                                    </p:anim>
                                    <p:anim calcmode="lin" valueType="num">
                                      <p:cBhvr additive="repl">
                                        <p:cTn id="114" dur="166" fill="hold">
                                          <p:stCondLst>
                                            <p:cond delay="0"/>
                                          </p:stCondLst>
                                        </p:cTn>
                                        <p:tgtEl>
                                          <p:spTgt spid="73"/>
                                        </p:tgtEl>
                                        <p:attrNameLst>
                                          <p:attrName>ppt_x</p:attrName>
                                        </p:attrNameLst>
                                      </p:cBhvr>
                                      <p:tavLst>
                                        <p:tav tm="0">
                                          <p:val>
                                            <p:strVal val="#ppt_x+.4"/>
                                          </p:val>
                                        </p:tav>
                                        <p:tav tm="100000">
                                          <p:val>
                                            <p:strVal val="#ppt_x"/>
                                          </p:val>
                                        </p:tav>
                                      </p:tavLst>
                                    </p:anim>
                                    <p:anim calcmode="lin" valueType="num">
                                      <p:cBhvr additive="repl">
                                        <p:cTn id="115" dur="166" fill="hold">
                                          <p:stCondLst>
                                            <p:cond delay="0"/>
                                          </p:stCondLst>
                                        </p:cTn>
                                        <p:tgtEl>
                                          <p:spTgt spid="73"/>
                                        </p:tgtEl>
                                        <p:attrNameLst>
                                          <p:attrName>ppt_y</p:attrName>
                                        </p:attrNameLst>
                                      </p:cBhvr>
                                      <p:tavLst>
                                        <p:tav tm="0">
                                          <p:val>
                                            <p:strVal val="#ppt_y-.2"/>
                                          </p:val>
                                        </p:tav>
                                        <p:tav tm="100000">
                                          <p:val>
                                            <p:strVal val="#ppt_y+.1"/>
                                          </p:val>
                                        </p:tav>
                                      </p:tavLst>
                                    </p:anim>
                                    <p:anim calcmode="lin" valueType="num">
                                      <p:cBhvr additive="repl">
                                        <p:cTn id="116" dur="166" fill="hold">
                                          <p:stCondLst>
                                            <p:cond delay="166"/>
                                          </p:stCondLst>
                                        </p:cTn>
                                        <p:tgtEl>
                                          <p:spTgt spid="73"/>
                                        </p:tgtEl>
                                        <p:attrNameLst>
                                          <p:attrName>ppt_y</p:attrName>
                                        </p:attrNameLst>
                                      </p:cBhvr>
                                      <p:tavLst>
                                        <p:tav tm="0">
                                          <p:val>
                                            <p:strVal val="#ppt_y+.1"/>
                                          </p:val>
                                        </p:tav>
                                        <p:tav tm="100000">
                                          <p:val>
                                            <p:strVal val="#ppt_y"/>
                                          </p:val>
                                        </p:tav>
                                      </p:tavLst>
                                    </p:anim>
                                    <p:animEffect filter="fade" transition="in">
                                      <p:cBhvr additive="repl">
                                        <p:cTn id="117" dur="333">
                                          <p:stCondLst>
                                            <p:cond delay="0"/>
                                          </p:stCondLst>
                                        </p:cTn>
                                        <p:tgtEl>
                                          <p:spTgt spid="73"/>
                                        </p:tgtEl>
                                      </p:cBhvr>
                                    </p:animEffect>
                                  </p:childTnLst>
                                </p:cTn>
                              </p:par>
                              <p:par>
                                <p:cTn id="118" nodeType="withEffect" fill="hold" presetClass="entr" presetID="25">
                                  <p:stCondLst>
                                    <p:cond delay="0"/>
                                  </p:stCondLst>
                                  <p:childTnLst>
                                    <p:set>
                                      <p:cBhvr>
                                        <p:cTn id="119" dur="1" fill="hold">
                                          <p:stCondLst>
                                            <p:cond delay="0"/>
                                          </p:stCondLst>
                                        </p:cTn>
                                        <p:tgtEl>
                                          <p:spTgt spid="72"/>
                                        </p:tgtEl>
                                        <p:attrNameLst>
                                          <p:attrName>style.visibility</p:attrName>
                                        </p:attrNameLst>
                                      </p:cBhvr>
                                      <p:to>
                                        <p:strVal val="visible"/>
                                      </p:to>
                                    </p:set>
                                    <p:anim calcmode="lin" valueType="num">
                                      <p:cBhvr additive="repl">
                                        <p:cTn id="120" dur="500" fill="hold">
                                          <p:stCondLst>
                                            <p:cond delay="0"/>
                                          </p:stCondLst>
                                        </p:cTn>
                                        <p:tgtEl>
                                          <p:spTgt spid="72"/>
                                        </p:tgtEl>
                                        <p:attrNameLst>
                                          <p:attrName>r</p:attrName>
                                        </p:attrNameLst>
                                      </p:cBhvr>
                                      <p:tavLst>
                                        <p:tav tm="0">
                                          <p:val>
                                            <p:strVal val="-90"/>
                                          </p:val>
                                        </p:tav>
                                        <p:tav tm="100000">
                                          <p:val>
                                            <p:strVal val="0"/>
                                          </p:val>
                                        </p:tav>
                                      </p:tavLst>
                                    </p:anim>
                                    <p:anim calcmode="lin" valueType="num">
                                      <p:cBhvr additive="repl">
                                        <p:cTn id="121" dur="500" fill="hold">
                                          <p:stCondLst>
                                            <p:cond delay="0"/>
                                          </p:stCondLst>
                                        </p:cTn>
                                        <p:tgtEl>
                                          <p:spTgt spid="72"/>
                                        </p:tgtEl>
                                        <p:attrNameLst>
                                          <p:attrName>ppt_w</p:attrName>
                                        </p:attrNameLst>
                                      </p:cBhvr>
                                      <p:tavLst>
                                        <p:tav tm="0">
                                          <p:val>
                                            <p:strVal val="#ppt_w"/>
                                          </p:val>
                                        </p:tav>
                                        <p:tav tm="100000">
                                          <p:val>
                                            <p:strVal val="#ppt_w*.05"/>
                                          </p:val>
                                        </p:tav>
                                      </p:tavLst>
                                    </p:anim>
                                    <p:anim calcmode="lin" valueType="num">
                                      <p:cBhvr additive="repl">
                                        <p:cTn id="122" dur="500" fill="hold">
                                          <p:stCondLst>
                                            <p:cond delay="500"/>
                                          </p:stCondLst>
                                        </p:cTn>
                                        <p:tgtEl>
                                          <p:spTgt spid="72"/>
                                        </p:tgtEl>
                                        <p:attrNameLst>
                                          <p:attrName>ppt_w</p:attrName>
                                        </p:attrNameLst>
                                      </p:cBhvr>
                                      <p:tavLst>
                                        <p:tav tm="0">
                                          <p:val>
                                            <p:strVal val="#ppt_w*.05"/>
                                          </p:val>
                                        </p:tav>
                                        <p:tav tm="100000">
                                          <p:val>
                                            <p:strVal val="#ppt_w"/>
                                          </p:val>
                                        </p:tav>
                                      </p:tavLst>
                                    </p:anim>
                                    <p:anim calcmode="lin" valueType="num">
                                      <p:cBhvr additive="repl">
                                        <p:cTn id="123" dur="1000" fill="hold"/>
                                        <p:tgtEl>
                                          <p:spTgt spid="72"/>
                                        </p:tgtEl>
                                        <p:attrNameLst>
                                          <p:attrName>ppt_h</p:attrName>
                                        </p:attrNameLst>
                                      </p:cBhvr>
                                      <p:tavLst>
                                        <p:tav tm="0">
                                          <p:val>
                                            <p:strVal val="#ppt_h"/>
                                          </p:val>
                                        </p:tav>
                                        <p:tav tm="100000">
                                          <p:val>
                                            <p:strVal val="#ppt_h"/>
                                          </p:val>
                                        </p:tav>
                                      </p:tavLst>
                                    </p:anim>
                                    <p:anim calcmode="lin" valueType="num">
                                      <p:cBhvr additive="repl">
                                        <p:cTn id="124" dur="500" fill="hold">
                                          <p:stCondLst>
                                            <p:cond delay="0"/>
                                          </p:stCondLst>
                                        </p:cTn>
                                        <p:tgtEl>
                                          <p:spTgt spid="72"/>
                                        </p:tgtEl>
                                        <p:attrNameLst>
                                          <p:attrName>ppt_x</p:attrName>
                                        </p:attrNameLst>
                                      </p:cBhvr>
                                      <p:tavLst>
                                        <p:tav tm="0">
                                          <p:val>
                                            <p:strVal val="#ppt_x+.4"/>
                                          </p:val>
                                        </p:tav>
                                        <p:tav tm="100000">
                                          <p:val>
                                            <p:strVal val="#ppt_x"/>
                                          </p:val>
                                        </p:tav>
                                      </p:tavLst>
                                    </p:anim>
                                    <p:anim calcmode="lin" valueType="num">
                                      <p:cBhvr additive="repl">
                                        <p:cTn id="125" dur="500" fill="hold">
                                          <p:stCondLst>
                                            <p:cond delay="0"/>
                                          </p:stCondLst>
                                        </p:cTn>
                                        <p:tgtEl>
                                          <p:spTgt spid="72"/>
                                        </p:tgtEl>
                                        <p:attrNameLst>
                                          <p:attrName>ppt_y</p:attrName>
                                        </p:attrNameLst>
                                      </p:cBhvr>
                                      <p:tavLst>
                                        <p:tav tm="0">
                                          <p:val>
                                            <p:strVal val="#ppt_y-.2"/>
                                          </p:val>
                                        </p:tav>
                                        <p:tav tm="100000">
                                          <p:val>
                                            <p:strVal val="#ppt_y+.1"/>
                                          </p:val>
                                        </p:tav>
                                      </p:tavLst>
                                    </p:anim>
                                    <p:anim calcmode="lin" valueType="num">
                                      <p:cBhvr additive="repl">
                                        <p:cTn id="126" dur="500" fill="hold">
                                          <p:stCondLst>
                                            <p:cond delay="500"/>
                                          </p:stCondLst>
                                        </p:cTn>
                                        <p:tgtEl>
                                          <p:spTgt spid="72"/>
                                        </p:tgtEl>
                                        <p:attrNameLst>
                                          <p:attrName>ppt_y</p:attrName>
                                        </p:attrNameLst>
                                      </p:cBhvr>
                                      <p:tavLst>
                                        <p:tav tm="0">
                                          <p:val>
                                            <p:strVal val="#ppt_y+.1"/>
                                          </p:val>
                                        </p:tav>
                                        <p:tav tm="100000">
                                          <p:val>
                                            <p:strVal val="#ppt_y"/>
                                          </p:val>
                                        </p:tav>
                                      </p:tavLst>
                                    </p:anim>
                                    <p:animEffect filter="fade" transition="in">
                                      <p:cBhvr additive="repl">
                                        <p:cTn id="127" dur="1000">
                                          <p:stCondLst>
                                            <p:cond delay="0"/>
                                          </p:stCondLst>
                                        </p:cTn>
                                        <p:tgtEl>
                                          <p:spTgt spid="72"/>
                                        </p:tgtEl>
                                      </p:cBhvr>
                                    </p:animEffect>
                                  </p:childTnLst>
                                </p:cTn>
                              </p:par>
                            </p:childTnLst>
                          </p:cTn>
                        </p:par>
                        <p:par>
                          <p:cTn id="128" fill="hold">
                            <p:stCondLst>
                              <p:cond delay="4500"/>
                            </p:stCondLst>
                            <p:childTnLst>
                              <p:par>
                                <p:cTn id="129" nodeType="afterEffect" fill="hold" presetClass="entr" presetID="53">
                                  <p:stCondLst>
                                    <p:cond delay="500"/>
                                  </p:stCondLst>
                                  <p:childTnLst>
                                    <p:set>
                                      <p:cBhvr>
                                        <p:cTn id="130" fill="hold">
                                          <p:stCondLst>
                                            <p:cond delay="0"/>
                                          </p:stCondLst>
                                        </p:cTn>
                                        <p:tgtEl>
                                          <p:spTgt spid="70"/>
                                        </p:tgtEl>
                                        <p:attrNameLst>
                                          <p:attrName>style.visibility</p:attrName>
                                        </p:attrNameLst>
                                      </p:cBhvr>
                                      <p:to>
                                        <p:strVal val="visible"/>
                                      </p:to>
                                    </p:set>
                                    <p:anim calcmode="lin" valueType="num">
                                      <p:cBhvr additive="repl">
                                        <p:cTn id="131" dur="250" fill="hold"/>
                                        <p:tgtEl>
                                          <p:spTgt spid="70"/>
                                        </p:tgtEl>
                                        <p:attrNameLst>
                                          <p:attrName>ppt_w</p:attrName>
                                        </p:attrNameLst>
                                      </p:cBhvr>
                                      <p:tavLst>
                                        <p:tav tm="0">
                                          <p:val>
                                            <p:strVal val="0"/>
                                          </p:val>
                                        </p:tav>
                                        <p:tav tm="100000">
                                          <p:val>
                                            <p:strVal val="#ppt_w"/>
                                          </p:val>
                                        </p:tav>
                                      </p:tavLst>
                                    </p:anim>
                                    <p:anim calcmode="lin" valueType="num">
                                      <p:cBhvr additive="repl">
                                        <p:cTn id="132" dur="250" fill="hold"/>
                                        <p:tgtEl>
                                          <p:spTgt spid="70"/>
                                        </p:tgtEl>
                                        <p:attrNameLst>
                                          <p:attrName>ppt_h</p:attrName>
                                        </p:attrNameLst>
                                      </p:cBhvr>
                                      <p:tavLst>
                                        <p:tav tm="0">
                                          <p:val>
                                            <p:strVal val="0"/>
                                          </p:val>
                                        </p:tav>
                                        <p:tav tm="100000">
                                          <p:val>
                                            <p:strVal val="#ppt_h"/>
                                          </p:val>
                                        </p:tav>
                                      </p:tavLst>
                                    </p:anim>
                                    <p:animEffect filter="fade" transition="in">
                                      <p:cBhvr additive="repl">
                                        <p:cTn id="133" dur="25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0" y="0"/>
            <a:ext cx="10074960" cy="60192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a:t>
            </a:r>
            <a:endParaRPr b="0" lang="en-IN" sz="2400" spc="-1" strike="noStrike">
              <a:solidFill>
                <a:srgbClr val="ffffff"/>
              </a:solidFill>
              <a:latin typeface="Arial"/>
            </a:endParaRPr>
          </a:p>
        </p:txBody>
      </p:sp>
      <p:sp>
        <p:nvSpPr>
          <p:cNvPr id="79" name="PlaceHolder 2"/>
          <p:cNvSpPr>
            <a:spLocks noGrp="1"/>
          </p:cNvSpPr>
          <p:nvPr>
            <p:ph/>
          </p:nvPr>
        </p:nvSpPr>
        <p:spPr>
          <a:xfrm>
            <a:off x="180000" y="720000"/>
            <a:ext cx="2876400" cy="2876400"/>
          </a:xfrm>
          <a:prstGeom prst="rect">
            <a:avLst/>
          </a:prstGeom>
          <a:solidFill>
            <a:srgbClr val="f5ddd9">
              <a:alpha val="92000"/>
            </a:srgbClr>
          </a:solidFill>
          <a:ln w="6480">
            <a:solidFill>
              <a:srgbClr val="000d1d">
                <a:alpha val="80000"/>
              </a:srgbClr>
            </a:solidFill>
            <a:miter/>
          </a:ln>
        </p:spPr>
        <p:txBody>
          <a:bodyPr numCol="1" spcCol="0" lIns="3240" rIns="3240" tIns="3240" bIns="3240" anchor="t">
            <a:normAutofit/>
          </a:bodyPr>
          <a:p>
            <a:pPr indent="0">
              <a:lnSpc>
                <a:spcPct val="100000"/>
              </a:lnSpc>
              <a:spcBef>
                <a:spcPts val="850"/>
              </a:spcBef>
              <a:spcAft>
                <a:spcPts val="567"/>
              </a:spcAft>
              <a:buNone/>
              <a:tabLst>
                <a:tab algn="l" pos="0"/>
              </a:tabLst>
            </a:pPr>
            <a:r>
              <a:rPr b="1" lang="en-IN" sz="1600" spc="-1" strike="noStrike" u="sng">
                <a:solidFill>
                  <a:srgbClr val="000000"/>
                </a:solidFill>
                <a:uFillTx/>
                <a:latin typeface="Roboto Condensed"/>
              </a:rPr>
              <a:t>Cluster 0 - Mature High-Value Segment</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total claim amount and vehicle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Higher likelihood of bodily injuries</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10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vehicle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Multi-car policies</a:t>
            </a:r>
            <a:endParaRPr b="0" lang="en-IN" sz="1050" spc="-1" strike="noStrike">
              <a:solidFill>
                <a:srgbClr val="000000"/>
              </a:solidFill>
              <a:latin typeface="Arial"/>
            </a:endParaRPr>
          </a:p>
        </p:txBody>
      </p:sp>
      <p:sp>
        <p:nvSpPr>
          <p:cNvPr id="80" name="PlaceHolder 6"/>
          <p:cNvSpPr/>
          <p:nvPr/>
        </p:nvSpPr>
        <p:spPr>
          <a:xfrm>
            <a:off x="3528000" y="2342160"/>
            <a:ext cx="2876400" cy="215496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Noto Sans CJK SC"/>
              </a:rPr>
              <a:t>Cluster 1 - Young Premium Payers</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Youngest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Highest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5 PM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Mid-range vehicle age Singl-car policies</a:t>
            </a:r>
            <a:endParaRPr b="0" lang="en-IN" sz="1050" spc="-1" strike="noStrike">
              <a:solidFill>
                <a:srgbClr val="000000"/>
              </a:solidFill>
              <a:latin typeface="Arial"/>
            </a:endParaRPr>
          </a:p>
        </p:txBody>
      </p:sp>
      <p:sp>
        <p:nvSpPr>
          <p:cNvPr id="81" name="PlaceHolder 7"/>
          <p:cNvSpPr/>
          <p:nvPr/>
        </p:nvSpPr>
        <p:spPr>
          <a:xfrm>
            <a:off x="7019640" y="3384000"/>
            <a:ext cx="2876400" cy="2156040"/>
          </a:xfrm>
          <a:prstGeom prst="rect">
            <a:avLst/>
          </a:prstGeom>
          <a:solidFill>
            <a:srgbClr val="f5ddd9">
              <a:alpha val="92000"/>
            </a:srgbClr>
          </a:solidFill>
          <a:ln w="6480">
            <a:solidFill>
              <a:srgbClr val="000d1d">
                <a:alpha val="80000"/>
              </a:srgbClr>
            </a:solidFill>
            <a:miter/>
          </a:ln>
        </p:spPr>
        <p:style>
          <a:lnRef idx="0"/>
          <a:fillRef idx="0"/>
          <a:effectRef idx="0"/>
          <a:fontRef idx="minor"/>
        </p:style>
        <p:txBody>
          <a:bodyPr numCol="1" spcCol="0" lIns="3240" rIns="3240" tIns="3240" bIns="3240" anchor="t">
            <a:normAutofit/>
          </a:bodyPr>
          <a:p>
            <a:pPr>
              <a:lnSpc>
                <a:spcPct val="100000"/>
              </a:lnSpc>
              <a:spcBef>
                <a:spcPts val="850"/>
              </a:spcBef>
              <a:spcAft>
                <a:spcPts val="567"/>
              </a:spcAft>
              <a:tabLst>
                <a:tab algn="l" pos="0"/>
              </a:tabLst>
            </a:pPr>
            <a:r>
              <a:rPr b="1" lang="en-IN" sz="1600" spc="-1" strike="noStrike" u="sng">
                <a:solidFill>
                  <a:srgbClr val="000000"/>
                </a:solidFill>
                <a:uFillTx/>
                <a:latin typeface="Roboto Condensed"/>
                <a:ea typeface="DejaVu Sans"/>
              </a:rPr>
              <a:t>Cluster 2 - Balanced Risk Group</a:t>
            </a:r>
            <a:endParaRPr b="0" lang="en-IN" sz="160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Oldest average age</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Lowest policy annual premium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Moderate total claim amount</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Most incidents occur at 4 AM</a:t>
            </a:r>
            <a:endParaRPr b="0" lang="en-IN" sz="1050" spc="-1" strike="noStrike">
              <a:solidFill>
                <a:srgbClr val="000000"/>
              </a:solidFill>
              <a:latin typeface="Arial"/>
            </a:endParaRPr>
          </a:p>
          <a:p>
            <a:pPr marL="432000" indent="-324000">
              <a:lnSpc>
                <a:spcPct val="100000"/>
              </a:lnSpc>
              <a:spcBef>
                <a:spcPts val="850"/>
              </a:spcBef>
              <a:spcAft>
                <a:spcPts val="567"/>
              </a:spcAft>
              <a:buClr>
                <a:srgbClr val="000000"/>
              </a:buClr>
              <a:buFont typeface="Arial"/>
              <a:buChar char=""/>
              <a:tabLst>
                <a:tab algn="l" pos="0"/>
              </a:tabLst>
            </a:pPr>
            <a:r>
              <a:rPr b="0" lang="en-IN" sz="1050" spc="-1" strike="noStrike">
                <a:solidFill>
                  <a:srgbClr val="000000"/>
                </a:solidFill>
                <a:latin typeface="Roboto"/>
                <a:ea typeface="Noto Sans CJK SC"/>
              </a:rPr>
              <a:t>Newest average vehicle age</a:t>
            </a:r>
            <a:endParaRPr b="0" lang="en-IN" sz="1050" spc="-1" strike="noStrike">
              <a:solidFill>
                <a:srgbClr val="000000"/>
              </a:solidFill>
              <a:latin typeface="Arial"/>
            </a:endParaRPr>
          </a:p>
        </p:txBody>
      </p:sp>
      <p:sp>
        <p:nvSpPr>
          <p:cNvPr id="82" name=""/>
          <p:cNvSpPr/>
          <p:nvPr/>
        </p:nvSpPr>
        <p:spPr>
          <a:xfrm>
            <a:off x="3780000" y="722160"/>
            <a:ext cx="2804760" cy="71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729fcf"/>
                </a:solidFill>
                <a:latin typeface="Roboto Condensed"/>
                <a:ea typeface="DejaVu Sans"/>
              </a:rPr>
              <a:t>This cluster represents older, potentially higher-risk customers with more expensive claims. They may benefit from comprehensive coverage options and risk mitigation services.</a:t>
            </a:r>
            <a:endParaRPr b="0" lang="en-IN" sz="1400" spc="-1" strike="noStrike">
              <a:solidFill>
                <a:srgbClr val="ffffff"/>
              </a:solidFill>
              <a:latin typeface="Arial"/>
            </a:endParaRPr>
          </a:p>
        </p:txBody>
      </p:sp>
      <p:sp>
        <p:nvSpPr>
          <p:cNvPr id="83" name="left-point-arrow 3"/>
          <p:cNvSpPr/>
          <p:nvPr/>
        </p:nvSpPr>
        <p:spPr>
          <a:xfrm>
            <a:off x="3060000" y="1044000"/>
            <a:ext cx="537120" cy="356760"/>
          </a:xfrm>
          <a:custGeom>
            <a:avLst/>
            <a:gdLst>
              <a:gd name="textAreaLeft" fmla="*/ 0 w 537120"/>
              <a:gd name="textAreaRight" fmla="*/ 540360 w 537120"/>
              <a:gd name="textAreaTop" fmla="*/ 0 h 356760"/>
              <a:gd name="textAreaBottom" fmla="*/ 360360 h 35676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84" name=""/>
          <p:cNvSpPr/>
          <p:nvPr/>
        </p:nvSpPr>
        <p:spPr>
          <a:xfrm>
            <a:off x="180360" y="3816000"/>
            <a:ext cx="2696760" cy="1470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consists of younger policyholders paying higher premiums but with lower claim amounts. They might be interested in usage-based insurance or rewards programs for safe driving.</a:t>
            </a:r>
            <a:endParaRPr b="0" lang="en-IN" sz="1400" spc="-1" strike="noStrike">
              <a:solidFill>
                <a:srgbClr val="ffffff"/>
              </a:solidFill>
              <a:latin typeface="Arial"/>
            </a:endParaRPr>
          </a:p>
        </p:txBody>
      </p:sp>
      <p:sp>
        <p:nvSpPr>
          <p:cNvPr id="85" name="left-point-arrow 4"/>
          <p:cNvSpPr/>
          <p:nvPr/>
        </p:nvSpPr>
        <p:spPr>
          <a:xfrm flipH="1" rot="20308800">
            <a:off x="2868120" y="3698280"/>
            <a:ext cx="639720" cy="356040"/>
          </a:xfrm>
          <a:custGeom>
            <a:avLst/>
            <a:gdLst>
              <a:gd name="textAreaLeft" fmla="*/ 1440 w 639720"/>
              <a:gd name="textAreaRight" fmla="*/ 644040 w 639720"/>
              <a:gd name="textAreaTop" fmla="*/ 0 h 356040"/>
              <a:gd name="textAreaBottom" fmla="*/ 359280 h 35604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86" name="left-point-arrow 5"/>
          <p:cNvSpPr/>
          <p:nvPr/>
        </p:nvSpPr>
        <p:spPr>
          <a:xfrm flipH="1" rot="5370600">
            <a:off x="7999920" y="2864160"/>
            <a:ext cx="678960" cy="356760"/>
          </a:xfrm>
          <a:custGeom>
            <a:avLst/>
            <a:gdLst>
              <a:gd name="textAreaLeft" fmla="*/ -1440 w 678960"/>
              <a:gd name="textAreaRight" fmla="*/ 681120 w 678960"/>
              <a:gd name="textAreaTop" fmla="*/ 0 h 356760"/>
              <a:gd name="textAreaBottom" fmla="*/ 360360 h 356760"/>
            </a:gdLst>
            <a:ahLst/>
            <a:rect l="textAreaLeft" t="textAreaTop" r="textAreaRight" b="textAreaBottom"/>
            <a:pathLst>
              <a:path w="4000" h="1500">
                <a:moveTo>
                  <a:pt x="4000" y="750"/>
                </a:moveTo>
                <a:lnTo>
                  <a:pt x="2909" y="1500"/>
                </a:lnTo>
                <a:lnTo>
                  <a:pt x="2909" y="1125"/>
                </a:lnTo>
                <a:lnTo>
                  <a:pt x="0" y="750"/>
                </a:lnTo>
                <a:lnTo>
                  <a:pt x="2909" y="375"/>
                </a:lnTo>
                <a:lnTo>
                  <a:pt x="2909" y="0"/>
                </a:lnTo>
                <a:lnTo>
                  <a:pt x="4000" y="750"/>
                </a:lnTo>
                <a:close/>
              </a:path>
            </a:pathLst>
          </a:custGeom>
          <a:solidFill>
            <a:srgbClr val="f5ddd9">
              <a:alpha val="92000"/>
            </a:srgbClr>
          </a:solidFill>
          <a:ln w="6480">
            <a:solidFill>
              <a:srgbClr val="000d1d">
                <a:alpha val="80000"/>
              </a:srgbClr>
            </a:solidFill>
            <a:miter/>
          </a:ln>
        </p:spPr>
        <p:style>
          <a:lnRef idx="0"/>
          <a:fillRef idx="0"/>
          <a:effectRef idx="0"/>
          <a:fontRef idx="minor"/>
        </p:style>
        <p:txBody>
          <a:bodyPr lIns="3240" rIns="3240" tIns="3240" bIns="3240" anchor="t">
            <a:normAutofit/>
          </a:bodyPr>
          <a:p>
            <a:pPr>
              <a:lnSpc>
                <a:spcPct val="100000"/>
              </a:lnSpc>
            </a:pPr>
            <a:endParaRPr b="0" lang="en-IN" sz="1800" spc="-1" strike="noStrike">
              <a:solidFill>
                <a:srgbClr val="000000"/>
              </a:solidFill>
              <a:latin typeface="Arial"/>
              <a:ea typeface="Noto Sans CJK SC"/>
            </a:endParaRPr>
          </a:p>
        </p:txBody>
      </p:sp>
      <p:sp>
        <p:nvSpPr>
          <p:cNvPr id="87" name=""/>
          <p:cNvSpPr/>
          <p:nvPr/>
        </p:nvSpPr>
        <p:spPr>
          <a:xfrm>
            <a:off x="7164000" y="1260000"/>
            <a:ext cx="2281320" cy="1414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IN" sz="1400" spc="-1" strike="noStrike">
                <a:solidFill>
                  <a:srgbClr val="729fcf"/>
                </a:solidFill>
                <a:latin typeface="Roboto Condensed"/>
                <a:ea typeface="DejaVu Sans"/>
              </a:rPr>
              <a:t>This cluster represents a balanced group with moderate risk and claim amounts. They might be interested in customizable coverage options and loyalty programs.</a:t>
            </a:r>
            <a:endParaRPr b="0" lang="en-IN" sz="1400" spc="-1" strike="noStrike">
              <a:solidFill>
                <a:srgbClr val="ffffff"/>
              </a:solidFill>
              <a:latin typeface="Arial"/>
            </a:endParaRPr>
          </a:p>
        </p:txBody>
      </p:sp>
    </p:spTree>
  </p:cSld>
  <p:transition spd="slow">
    <p:push dir="u"/>
  </p:transition>
  <p:timing>
    <p:tnLst>
      <p:par>
        <p:cTn id="134" dur="indefinite" restart="never" nodeType="tmRoot">
          <p:childTnLst>
            <p:seq>
              <p:cTn id="135" dur="indefinite" nodeType="mainSeq">
                <p:childTnLst>
                  <p:par>
                    <p:cTn id="136" fill="hold">
                      <p:stCondLst>
                        <p:cond delay="0"/>
                      </p:stCondLst>
                      <p:childTnLst>
                        <p:par>
                          <p:cTn id="137" fill="hold">
                            <p:stCondLst>
                              <p:cond delay="0"/>
                            </p:stCondLst>
                            <p:childTnLst>
                              <p:par>
                                <p:cTn id="138" nodeType="afterEffect" fill="hold" presetClass="entr" presetID="20">
                                  <p:stCondLst>
                                    <p:cond delay="0"/>
                                  </p:stCondLst>
                                  <p:childTnLst>
                                    <p:set>
                                      <p:cBhvr>
                                        <p:cTn id="139" dur="1" fill="hold">
                                          <p:stCondLst>
                                            <p:cond delay="0"/>
                                          </p:stCondLst>
                                        </p:cTn>
                                        <p:tgtEl>
                                          <p:spTgt spid="78">
                                            <p:txEl>
                                              <p:pRg st="0" end="0"/>
                                            </p:txEl>
                                          </p:spTgt>
                                        </p:tgtEl>
                                        <p:attrNameLst>
                                          <p:attrName>style.visibility</p:attrName>
                                        </p:attrNameLst>
                                      </p:cBhvr>
                                      <p:to>
                                        <p:strVal val="visible"/>
                                      </p:to>
                                    </p:set>
                                    <p:animEffect filter="wedge" transition="in">
                                      <p:cBhvr additive="repl">
                                        <p:cTn id="140" dur="2000"/>
                                        <p:tgtEl>
                                          <p:spTgt spid="78">
                                            <p:txEl>
                                              <p:pRg st="0" end="0"/>
                                            </p:txEl>
                                          </p:spTgt>
                                        </p:tgtEl>
                                      </p:cBhvr>
                                    </p:animEffect>
                                  </p:childTnLst>
                                </p:cTn>
                              </p:par>
                            </p:childTnLst>
                          </p:cTn>
                        </p:par>
                        <p:par>
                          <p:cTn id="141" fill="hold">
                            <p:stCondLst>
                              <p:cond delay="2000"/>
                            </p:stCondLst>
                            <p:childTnLst>
                              <p:par>
                                <p:cTn id="142" nodeType="afterEffect" fill="hold" presetClass="entr" presetID="18" presetSubtype="12">
                                  <p:stCondLst>
                                    <p:cond delay="500"/>
                                  </p:stCondLst>
                                  <p:childTnLst>
                                    <p:set>
                                      <p:cBhvr>
                                        <p:cTn id="143" dur="2" fill="hold">
                                          <p:stCondLst>
                                            <p:cond delay="0"/>
                                          </p:stCondLst>
                                        </p:cTn>
                                        <p:tgtEl>
                                          <p:spTgt spid="79"/>
                                        </p:tgtEl>
                                        <p:attrNameLst>
                                          <p:attrName>style.visibility</p:attrName>
                                        </p:attrNameLst>
                                      </p:cBhvr>
                                      <p:to>
                                        <p:strVal val="visible"/>
                                      </p:to>
                                    </p:set>
                                    <p:animEffect filter="strips(downRight)" transition="in">
                                      <p:cBhvr additive="repl">
                                        <p:cTn id="144" dur="1000"/>
                                        <p:tgtEl>
                                          <p:spTgt spid="79"/>
                                        </p:tgtEl>
                                      </p:cBhvr>
                                    </p:animEffect>
                                  </p:childTnLst>
                                </p:cTn>
                              </p:par>
                              <p:par>
                                <p:cTn id="145" nodeType="withEffect" fill="hold" presetClass="entr" presetID="18" presetSubtype="6">
                                  <p:stCondLst>
                                    <p:cond delay="1000"/>
                                  </p:stCondLst>
                                  <p:childTnLst>
                                    <p:set>
                                      <p:cBhvr>
                                        <p:cTn id="146" dur="1" fill="hold">
                                          <p:stCondLst>
                                            <p:cond delay="0"/>
                                          </p:stCondLst>
                                        </p:cTn>
                                        <p:tgtEl>
                                          <p:spTgt spid="80"/>
                                        </p:tgtEl>
                                        <p:attrNameLst>
                                          <p:attrName>style.visibility</p:attrName>
                                        </p:attrNameLst>
                                      </p:cBhvr>
                                      <p:to>
                                        <p:strVal val="visible"/>
                                      </p:to>
                                    </p:set>
                                    <p:animEffect filter="strips(downLeft)" transition="in">
                                      <p:cBhvr additive="repl">
                                        <p:cTn id="147" dur="500"/>
                                        <p:tgtEl>
                                          <p:spTgt spid="80"/>
                                        </p:tgtEl>
                                      </p:cBhvr>
                                    </p:animEffect>
                                  </p:childTnLst>
                                </p:cTn>
                              </p:par>
                              <p:par>
                                <p:cTn id="148" nodeType="withEffect" fill="hold" presetClass="entr" presetID="18" presetSubtype="3">
                                  <p:stCondLst>
                                    <p:cond delay="1000"/>
                                  </p:stCondLst>
                                  <p:childTnLst>
                                    <p:set>
                                      <p:cBhvr>
                                        <p:cTn id="149" dur="1" fill="hold">
                                          <p:stCondLst>
                                            <p:cond delay="0"/>
                                          </p:stCondLst>
                                        </p:cTn>
                                        <p:tgtEl>
                                          <p:spTgt spid="81"/>
                                        </p:tgtEl>
                                        <p:attrNameLst>
                                          <p:attrName>style.visibility</p:attrName>
                                        </p:attrNameLst>
                                      </p:cBhvr>
                                      <p:to>
                                        <p:strVal val="visible"/>
                                      </p:to>
                                    </p:set>
                                    <p:animEffect filter="strips(upLeft)" transition="in">
                                      <p:cBhvr additive="repl">
                                        <p:cTn id="150" dur="500"/>
                                        <p:tgtEl>
                                          <p:spTgt spid="81"/>
                                        </p:tgtEl>
                                      </p:cBhvr>
                                    </p:animEffect>
                                  </p:childTnLst>
                                </p:cTn>
                              </p:par>
                            </p:childTnLst>
                          </p:cTn>
                        </p:par>
                        <p:par>
                          <p:cTn id="151" fill="hold">
                            <p:stCondLst>
                              <p:cond delay="4000"/>
                            </p:stCondLst>
                            <p:childTnLst>
                              <p:par>
                                <p:cTn id="152" nodeType="afterEffect" fill="hold" presetClass="entr" presetID="2" presetSubtype="8">
                                  <p:stCondLst>
                                    <p:cond delay="1000"/>
                                  </p:stCondLst>
                                  <p:childTnLst>
                                    <p:set>
                                      <p:cBhvr>
                                        <p:cTn id="153" dur="2" fill="hold">
                                          <p:stCondLst>
                                            <p:cond delay="0"/>
                                          </p:stCondLst>
                                        </p:cTn>
                                        <p:tgtEl>
                                          <p:spTgt spid="84"/>
                                        </p:tgtEl>
                                        <p:attrNameLst>
                                          <p:attrName>style.visibility</p:attrName>
                                        </p:attrNameLst>
                                      </p:cBhvr>
                                      <p:to>
                                        <p:strVal val="visible"/>
                                      </p:to>
                                    </p:set>
                                    <p:anim calcmode="lin" valueType="num">
                                      <p:cBhvr additive="repl">
                                        <p:cTn id="154" dur="1000" fill="hold"/>
                                        <p:tgtEl>
                                          <p:spTgt spid="84"/>
                                        </p:tgtEl>
                                        <p:attrNameLst>
                                          <p:attrName>ppt_x</p:attrName>
                                        </p:attrNameLst>
                                      </p:cBhvr>
                                      <p:tavLst>
                                        <p:tav tm="0">
                                          <p:val>
                                            <p:strVal val="0-#ppt_w/2"/>
                                          </p:val>
                                        </p:tav>
                                        <p:tav tm="100000">
                                          <p:val>
                                            <p:strVal val="#ppt_x"/>
                                          </p:val>
                                        </p:tav>
                                      </p:tavLst>
                                    </p:anim>
                                    <p:anim calcmode="lin" valueType="num">
                                      <p:cBhvr additive="repl">
                                        <p:cTn id="155" dur="1000" fill="hold"/>
                                        <p:tgtEl>
                                          <p:spTgt spid="84"/>
                                        </p:tgtEl>
                                        <p:attrNameLst>
                                          <p:attrName>ppt_y</p:attrName>
                                        </p:attrNameLst>
                                      </p:cBhvr>
                                      <p:tavLst>
                                        <p:tav tm="0">
                                          <p:val>
                                            <p:strVal val="#ppt_y"/>
                                          </p:val>
                                        </p:tav>
                                        <p:tav tm="100000">
                                          <p:val>
                                            <p:strVal val="#ppt_y"/>
                                          </p:val>
                                        </p:tav>
                                      </p:tavLst>
                                    </p:anim>
                                  </p:childTnLst>
                                </p:cTn>
                              </p:par>
                              <p:par>
                                <p:cTn id="156" nodeType="withEffect" fill="hold" presetClass="entr" presetID="2" presetSubtype="4">
                                  <p:stCondLst>
                                    <p:cond delay="1000"/>
                                  </p:stCondLst>
                                  <p:childTnLst>
                                    <p:set>
                                      <p:cBhvr>
                                        <p:cTn id="157" dur="2" fill="hold">
                                          <p:stCondLst>
                                            <p:cond delay="0"/>
                                          </p:stCondLst>
                                        </p:cTn>
                                        <p:tgtEl>
                                          <p:spTgt spid="82"/>
                                        </p:tgtEl>
                                        <p:attrNameLst>
                                          <p:attrName>style.visibility</p:attrName>
                                        </p:attrNameLst>
                                      </p:cBhvr>
                                      <p:to>
                                        <p:strVal val="visible"/>
                                      </p:to>
                                    </p:set>
                                    <p:anim calcmode="lin" valueType="num">
                                      <p:cBhvr additive="repl">
                                        <p:cTn id="158" dur="1000" fill="hold"/>
                                        <p:tgtEl>
                                          <p:spTgt spid="82"/>
                                        </p:tgtEl>
                                        <p:attrNameLst>
                                          <p:attrName>ppt_x</p:attrName>
                                        </p:attrNameLst>
                                      </p:cBhvr>
                                      <p:tavLst>
                                        <p:tav tm="0">
                                          <p:val>
                                            <p:strVal val="#ppt_x"/>
                                          </p:val>
                                        </p:tav>
                                        <p:tav tm="100000">
                                          <p:val>
                                            <p:strVal val="#ppt_x"/>
                                          </p:val>
                                        </p:tav>
                                      </p:tavLst>
                                    </p:anim>
                                    <p:anim calcmode="lin" valueType="num">
                                      <p:cBhvr additive="repl">
                                        <p:cTn id="159" dur="1000" fill="hold"/>
                                        <p:tgtEl>
                                          <p:spTgt spid="82"/>
                                        </p:tgtEl>
                                        <p:attrNameLst>
                                          <p:attrName>ppt_y</p:attrName>
                                        </p:attrNameLst>
                                      </p:cBhvr>
                                      <p:tavLst>
                                        <p:tav tm="0">
                                          <p:val>
                                            <p:strVal val="1+#ppt_h/2"/>
                                          </p:val>
                                        </p:tav>
                                        <p:tav tm="100000">
                                          <p:val>
                                            <p:strVal val="#ppt_y"/>
                                          </p:val>
                                        </p:tav>
                                      </p:tavLst>
                                    </p:anim>
                                  </p:childTnLst>
                                </p:cTn>
                              </p:par>
                              <p:par>
                                <p:cTn id="160" nodeType="withEffect" fill="hold" presetClass="entr" presetID="2" presetSubtype="1">
                                  <p:stCondLst>
                                    <p:cond delay="1000"/>
                                  </p:stCondLst>
                                  <p:childTnLst>
                                    <p:set>
                                      <p:cBhvr>
                                        <p:cTn id="161" dur="2" fill="hold">
                                          <p:stCondLst>
                                            <p:cond delay="0"/>
                                          </p:stCondLst>
                                        </p:cTn>
                                        <p:tgtEl>
                                          <p:spTgt spid="87"/>
                                        </p:tgtEl>
                                        <p:attrNameLst>
                                          <p:attrName>style.visibility</p:attrName>
                                        </p:attrNameLst>
                                      </p:cBhvr>
                                      <p:to>
                                        <p:strVal val="visible"/>
                                      </p:to>
                                    </p:set>
                                    <p:anim calcmode="lin" valueType="num">
                                      <p:cBhvr additive="repl">
                                        <p:cTn id="162" dur="1000" fill="hold"/>
                                        <p:tgtEl>
                                          <p:spTgt spid="87"/>
                                        </p:tgtEl>
                                        <p:attrNameLst>
                                          <p:attrName>ppt_x</p:attrName>
                                        </p:attrNameLst>
                                      </p:cBhvr>
                                      <p:tavLst>
                                        <p:tav tm="0">
                                          <p:val>
                                            <p:strVal val="#ppt_x"/>
                                          </p:val>
                                        </p:tav>
                                        <p:tav tm="100000">
                                          <p:val>
                                            <p:strVal val="#ppt_x"/>
                                          </p:val>
                                        </p:tav>
                                      </p:tavLst>
                                    </p:anim>
                                    <p:anim calcmode="lin" valueType="num">
                                      <p:cBhvr additive="repl">
                                        <p:cTn id="163" dur="1000" fill="hold"/>
                                        <p:tgtEl>
                                          <p:spTgt spid="87"/>
                                        </p:tgtEl>
                                        <p:attrNameLst>
                                          <p:attrName>ppt_y</p:attrName>
                                        </p:attrNameLst>
                                      </p:cBhvr>
                                      <p:tavLst>
                                        <p:tav tm="0">
                                          <p:val>
                                            <p:strVal val="0-#ppt_h/2"/>
                                          </p:val>
                                        </p:tav>
                                        <p:tav tm="100000">
                                          <p:val>
                                            <p:strVal val="#ppt_y"/>
                                          </p:val>
                                        </p:tav>
                                      </p:tavLst>
                                    </p:anim>
                                  </p:childTnLst>
                                </p:cTn>
                              </p:par>
                            </p:childTnLst>
                          </p:cTn>
                        </p:par>
                        <p:par>
                          <p:cTn id="164" fill="hold">
                            <p:stCondLst>
                              <p:cond delay="6000"/>
                            </p:stCondLst>
                            <p:childTnLst>
                              <p:par>
                                <p:cTn id="165" nodeType="afterEffect" fill="hold" presetClass="entr" presetID="2" presetSubtype="8">
                                  <p:stCondLst>
                                    <p:cond delay="1000"/>
                                  </p:stCondLst>
                                  <p:childTnLst>
                                    <p:set>
                                      <p:cBhvr>
                                        <p:cTn id="166" dur="2" fill="hold">
                                          <p:stCondLst>
                                            <p:cond delay="0"/>
                                          </p:stCondLst>
                                        </p:cTn>
                                        <p:tgtEl>
                                          <p:spTgt spid="83"/>
                                        </p:tgtEl>
                                        <p:attrNameLst>
                                          <p:attrName>style.visibility</p:attrName>
                                        </p:attrNameLst>
                                      </p:cBhvr>
                                      <p:to>
                                        <p:strVal val="visible"/>
                                      </p:to>
                                    </p:set>
                                    <p:anim calcmode="lin" valueType="num">
                                      <p:cBhvr additive="repl">
                                        <p:cTn id="167" dur="1000" fill="hold"/>
                                        <p:tgtEl>
                                          <p:spTgt spid="83"/>
                                        </p:tgtEl>
                                        <p:attrNameLst>
                                          <p:attrName>ppt_x</p:attrName>
                                        </p:attrNameLst>
                                      </p:cBhvr>
                                      <p:tavLst>
                                        <p:tav tm="0">
                                          <p:val>
                                            <p:strVal val="0-#ppt_w/2"/>
                                          </p:val>
                                        </p:tav>
                                        <p:tav tm="100000">
                                          <p:val>
                                            <p:strVal val="#ppt_x"/>
                                          </p:val>
                                        </p:tav>
                                      </p:tavLst>
                                    </p:anim>
                                    <p:anim calcmode="lin" valueType="num">
                                      <p:cBhvr additive="repl">
                                        <p:cTn id="168" dur="1000" fill="hold"/>
                                        <p:tgtEl>
                                          <p:spTgt spid="83"/>
                                        </p:tgtEl>
                                        <p:attrNameLst>
                                          <p:attrName>ppt_y</p:attrName>
                                        </p:attrNameLst>
                                      </p:cBhvr>
                                      <p:tavLst>
                                        <p:tav tm="0">
                                          <p:val>
                                            <p:strVal val="#ppt_y"/>
                                          </p:val>
                                        </p:tav>
                                        <p:tav tm="100000">
                                          <p:val>
                                            <p:strVal val="#ppt_y"/>
                                          </p:val>
                                        </p:tav>
                                      </p:tavLst>
                                    </p:anim>
                                  </p:childTnLst>
                                </p:cTn>
                              </p:par>
                              <p:par>
                                <p:cTn id="169" nodeType="withEffect" fill="hold" presetClass="entr" presetID="2" presetSubtype="3">
                                  <p:stCondLst>
                                    <p:cond delay="1000"/>
                                  </p:stCondLst>
                                  <p:childTnLst>
                                    <p:set>
                                      <p:cBhvr>
                                        <p:cTn id="170" dur="2" fill="hold">
                                          <p:stCondLst>
                                            <p:cond delay="0"/>
                                          </p:stCondLst>
                                        </p:cTn>
                                        <p:tgtEl>
                                          <p:spTgt spid="85"/>
                                        </p:tgtEl>
                                        <p:attrNameLst>
                                          <p:attrName>style.visibility</p:attrName>
                                        </p:attrNameLst>
                                      </p:cBhvr>
                                      <p:to>
                                        <p:strVal val="visible"/>
                                      </p:to>
                                    </p:set>
                                    <p:anim calcmode="lin" valueType="num">
                                      <p:cBhvr additive="repl">
                                        <p:cTn id="171" dur="1000" fill="hold"/>
                                        <p:tgtEl>
                                          <p:spTgt spid="85"/>
                                        </p:tgtEl>
                                        <p:attrNameLst>
                                          <p:attrName>ppt_x</p:attrName>
                                        </p:attrNameLst>
                                      </p:cBhvr>
                                      <p:tavLst>
                                        <p:tav tm="0">
                                          <p:val>
                                            <p:strVal val="1+#ppt_w/2"/>
                                          </p:val>
                                        </p:tav>
                                        <p:tav tm="100000">
                                          <p:val>
                                            <p:strVal val="#ppt_x"/>
                                          </p:val>
                                        </p:tav>
                                      </p:tavLst>
                                    </p:anim>
                                    <p:anim calcmode="lin" valueType="num">
                                      <p:cBhvr additive="repl">
                                        <p:cTn id="172" dur="1000" fill="hold"/>
                                        <p:tgtEl>
                                          <p:spTgt spid="85"/>
                                        </p:tgtEl>
                                        <p:attrNameLst>
                                          <p:attrName>ppt_y</p:attrName>
                                        </p:attrNameLst>
                                      </p:cBhvr>
                                      <p:tavLst>
                                        <p:tav tm="0">
                                          <p:val>
                                            <p:strVal val="0-#ppt_h/2"/>
                                          </p:val>
                                        </p:tav>
                                        <p:tav tm="100000">
                                          <p:val>
                                            <p:strVal val="#ppt_y"/>
                                          </p:val>
                                        </p:tav>
                                      </p:tavLst>
                                    </p:anim>
                                  </p:childTnLst>
                                </p:cTn>
                              </p:par>
                              <p:par>
                                <p:cTn id="173" nodeType="withEffect" fill="hold" presetClass="entr" presetID="2" presetSubtype="4">
                                  <p:stCondLst>
                                    <p:cond delay="1000"/>
                                  </p:stCondLst>
                                  <p:childTnLst>
                                    <p:set>
                                      <p:cBhvr>
                                        <p:cTn id="174" dur="2" fill="hold">
                                          <p:stCondLst>
                                            <p:cond delay="0"/>
                                          </p:stCondLst>
                                        </p:cTn>
                                        <p:tgtEl>
                                          <p:spTgt spid="86"/>
                                        </p:tgtEl>
                                        <p:attrNameLst>
                                          <p:attrName>style.visibility</p:attrName>
                                        </p:attrNameLst>
                                      </p:cBhvr>
                                      <p:to>
                                        <p:strVal val="visible"/>
                                      </p:to>
                                    </p:set>
                                    <p:anim calcmode="lin" valueType="num">
                                      <p:cBhvr additive="repl">
                                        <p:cTn id="175" dur="1000" fill="hold"/>
                                        <p:tgtEl>
                                          <p:spTgt spid="86"/>
                                        </p:tgtEl>
                                        <p:attrNameLst>
                                          <p:attrName>ppt_x</p:attrName>
                                        </p:attrNameLst>
                                      </p:cBhvr>
                                      <p:tavLst>
                                        <p:tav tm="0">
                                          <p:val>
                                            <p:strVal val="#ppt_x"/>
                                          </p:val>
                                        </p:tav>
                                        <p:tav tm="100000">
                                          <p:val>
                                            <p:strVal val="#ppt_x"/>
                                          </p:val>
                                        </p:tav>
                                      </p:tavLst>
                                    </p:anim>
                                    <p:anim calcmode="lin" valueType="num">
                                      <p:cBhvr additive="repl">
                                        <p:cTn id="176" dur="10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d1d"/>
        </a:solid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0" y="4680"/>
            <a:ext cx="10074960" cy="597240"/>
          </a:xfrm>
          <a:prstGeom prst="rect">
            <a:avLst/>
          </a:prstGeom>
          <a:noFill/>
          <a:ln w="0">
            <a:noFill/>
          </a:ln>
        </p:spPr>
        <p:txBody>
          <a:bodyPr lIns="0" rIns="0" tIns="0" bIns="0" anchor="ctr">
            <a:noAutofit/>
          </a:bodyPr>
          <a:p>
            <a:pPr indent="0" algn="ctr">
              <a:lnSpc>
                <a:spcPct val="100000"/>
              </a:lnSpc>
              <a:buNone/>
              <a:tabLst>
                <a:tab algn="l" pos="0"/>
              </a:tabLst>
            </a:pPr>
            <a:r>
              <a:rPr b="0" lang="en-IN" sz="2400" spc="-1" strike="noStrike">
                <a:solidFill>
                  <a:srgbClr val="ffffff"/>
                </a:solidFill>
                <a:latin typeface="Roboto Condensed"/>
              </a:rPr>
              <a:t>Customer Characteristics – Visual Observation</a:t>
            </a:r>
            <a:endParaRPr b="0" lang="en-IN" sz="2400" spc="-1" strike="noStrike">
              <a:solidFill>
                <a:srgbClr val="ffffff"/>
              </a:solidFill>
              <a:latin typeface="Arial"/>
            </a:endParaRPr>
          </a:p>
        </p:txBody>
      </p:sp>
      <p:pic>
        <p:nvPicPr>
          <p:cNvPr id="89" name="" descr=""/>
          <p:cNvPicPr/>
          <p:nvPr/>
        </p:nvPicPr>
        <p:blipFill>
          <a:blip r:embed="rId1"/>
          <a:stretch/>
        </p:blipFill>
        <p:spPr>
          <a:xfrm>
            <a:off x="2880000" y="3240000"/>
            <a:ext cx="2568960" cy="2408040"/>
          </a:xfrm>
          <a:prstGeom prst="rect">
            <a:avLst/>
          </a:prstGeom>
          <a:ln w="0">
            <a:noFill/>
          </a:ln>
        </p:spPr>
      </p:pic>
      <p:pic>
        <p:nvPicPr>
          <p:cNvPr id="90" name="" descr=""/>
          <p:cNvPicPr/>
          <p:nvPr/>
        </p:nvPicPr>
        <p:blipFill>
          <a:blip r:embed="rId2"/>
          <a:stretch/>
        </p:blipFill>
        <p:spPr>
          <a:xfrm>
            <a:off x="5616000" y="3240000"/>
            <a:ext cx="2516040" cy="2408040"/>
          </a:xfrm>
          <a:prstGeom prst="rect">
            <a:avLst/>
          </a:prstGeom>
          <a:ln w="0">
            <a:noFill/>
          </a:ln>
        </p:spPr>
      </p:pic>
      <p:pic>
        <p:nvPicPr>
          <p:cNvPr id="91" name="" descr=""/>
          <p:cNvPicPr/>
          <p:nvPr/>
        </p:nvPicPr>
        <p:blipFill>
          <a:blip r:embed="rId3"/>
          <a:stretch/>
        </p:blipFill>
        <p:spPr>
          <a:xfrm>
            <a:off x="0" y="3276000"/>
            <a:ext cx="2696040" cy="2376360"/>
          </a:xfrm>
          <a:prstGeom prst="rect">
            <a:avLst/>
          </a:prstGeom>
          <a:ln w="0">
            <a:noFill/>
          </a:ln>
        </p:spPr>
      </p:pic>
      <p:pic>
        <p:nvPicPr>
          <p:cNvPr id="92" name="" descr=""/>
          <p:cNvPicPr/>
          <p:nvPr/>
        </p:nvPicPr>
        <p:blipFill>
          <a:blip r:embed="rId4"/>
          <a:stretch/>
        </p:blipFill>
        <p:spPr>
          <a:xfrm>
            <a:off x="0" y="540000"/>
            <a:ext cx="2696040" cy="2475720"/>
          </a:xfrm>
          <a:prstGeom prst="rect">
            <a:avLst/>
          </a:prstGeom>
          <a:ln w="0">
            <a:noFill/>
          </a:ln>
        </p:spPr>
      </p:pic>
      <p:pic>
        <p:nvPicPr>
          <p:cNvPr id="93" name="" descr=""/>
          <p:cNvPicPr/>
          <p:nvPr/>
        </p:nvPicPr>
        <p:blipFill>
          <a:blip r:embed="rId5"/>
          <a:stretch/>
        </p:blipFill>
        <p:spPr>
          <a:xfrm>
            <a:off x="2880000" y="605880"/>
            <a:ext cx="2516040" cy="2418840"/>
          </a:xfrm>
          <a:prstGeom prst="rect">
            <a:avLst/>
          </a:prstGeom>
          <a:ln w="0">
            <a:noFill/>
          </a:ln>
        </p:spPr>
      </p:pic>
      <p:pic>
        <p:nvPicPr>
          <p:cNvPr id="94" name="" descr=""/>
          <p:cNvPicPr/>
          <p:nvPr/>
        </p:nvPicPr>
        <p:blipFill>
          <a:blip r:embed="rId6"/>
          <a:stretch/>
        </p:blipFill>
        <p:spPr>
          <a:xfrm>
            <a:off x="5652720" y="603720"/>
            <a:ext cx="2445480" cy="2454480"/>
          </a:xfrm>
          <a:prstGeom prst="rect">
            <a:avLst/>
          </a:prstGeom>
          <a:ln w="0">
            <a:noFill/>
          </a:ln>
        </p:spPr>
      </p:pic>
    </p:spTree>
  </p:cSld>
  <p:transition spd="slow">
    <p:push dir="u"/>
  </p:transition>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1357</TotalTime>
  <Application>LibreOffice/24.2.6.2$Linux_X86_64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2024-08-28T02:02:17Z</dcterms:created>
  <dc:creator/>
  <dc:description/>
  <dc:language>en-IN</dc:language>
  <cp:lastModifiedBy/>
  <dcterms:modified xsi:type="dcterms:W3CDTF">2024-10-22T12:02:30Z</dcterms:modified>
  <cp:revision>116</cp:revision>
  <dc:subject/>
  <dc:title/>
</cp:coreProperties>
</file>

<file path=docProps/custom.xml><?xml version="1.0" encoding="utf-8"?>
<Properties xmlns="http://schemas.openxmlformats.org/officeDocument/2006/custom-properties" xmlns:vt="http://schemas.openxmlformats.org/officeDocument/2006/docPropsVTypes"/>
</file>