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a10aeeb8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a10aeeb8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fa10aeeb8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fa10aeeb8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a10aeeb89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fa10aeeb8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fa10aeeb89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fa10aeeb8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a10aeeb89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fa10aeeb8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fa10aeeb89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fa10aeeb8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fa10aeeb8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fa10aeeb8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46275" y="1578400"/>
            <a:ext cx="56682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Funding in Startups</a:t>
            </a:r>
            <a:endParaRPr/>
          </a:p>
        </p:txBody>
      </p:sp>
      <p:sp>
        <p:nvSpPr>
          <p:cNvPr id="135" name="Google Shape;135;p13"/>
          <p:cNvSpPr txBox="1">
            <a:spLocks noGrp="1"/>
          </p:cNvSpPr>
          <p:nvPr>
            <p:ph type="subTitle" idx="1"/>
          </p:nvPr>
        </p:nvSpPr>
        <p:spPr>
          <a:xfrm>
            <a:off x="5073350" y="2440200"/>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By D A Santhosh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619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050">
              <a:solidFill>
                <a:srgbClr val="D5D5D5"/>
              </a:solidFill>
              <a:highlight>
                <a:srgbClr val="383838"/>
              </a:highlight>
              <a:latin typeface="Courier New"/>
              <a:ea typeface="Courier New"/>
              <a:cs typeface="Courier New"/>
              <a:sym typeface="Courier New"/>
            </a:endParaRPr>
          </a:p>
          <a:p>
            <a:pPr marL="0" lvl="0" indent="0" algn="l" rtl="0">
              <a:spcBef>
                <a:spcPts val="1200"/>
              </a:spcBef>
              <a:spcAft>
                <a:spcPts val="0"/>
              </a:spcAft>
              <a:buNone/>
            </a:pPr>
            <a:endParaRPr sz="1050">
              <a:solidFill>
                <a:srgbClr val="D5D5D5"/>
              </a:solidFill>
              <a:highlight>
                <a:srgbClr val="383838"/>
              </a:highlight>
              <a:latin typeface="Courier New"/>
              <a:ea typeface="Courier New"/>
              <a:cs typeface="Courier New"/>
              <a:sym typeface="Courier New"/>
            </a:endParaRPr>
          </a:p>
          <a:p>
            <a:pPr marL="0" lvl="0" indent="0" algn="l" rtl="0">
              <a:spcBef>
                <a:spcPts val="1200"/>
              </a:spcBef>
              <a:spcAft>
                <a:spcPts val="0"/>
              </a:spcAft>
              <a:buNone/>
            </a:pPr>
            <a:endParaRPr sz="1050">
              <a:solidFill>
                <a:srgbClr val="D5D5D5"/>
              </a:solidFill>
              <a:highlight>
                <a:srgbClr val="383838"/>
              </a:highlight>
              <a:latin typeface="Courier New"/>
              <a:ea typeface="Courier New"/>
              <a:cs typeface="Courier New"/>
              <a:sym typeface="Courier New"/>
            </a:endParaRPr>
          </a:p>
          <a:p>
            <a:pPr marL="0" lvl="0" indent="0" algn="l" rtl="0">
              <a:spcBef>
                <a:spcPts val="1200"/>
              </a:spcBef>
              <a:spcAft>
                <a:spcPts val="0"/>
              </a:spcAft>
              <a:buNone/>
            </a:pPr>
            <a:r>
              <a:rPr lang="en-GB" sz="1050">
                <a:solidFill>
                  <a:srgbClr val="D5D5D5"/>
                </a:solidFill>
                <a:highlight>
                  <a:srgbClr val="383838"/>
                </a:highlight>
                <a:latin typeface="Courier New"/>
                <a:ea typeface="Courier New"/>
                <a:cs typeface="Courier New"/>
                <a:sym typeface="Courier New"/>
              </a:rPr>
              <a:t>Total number of startups: 38475</a:t>
            </a:r>
            <a:endParaRPr sz="1050">
              <a:solidFill>
                <a:srgbClr val="D5D5D5"/>
              </a:solidFill>
              <a:highlight>
                <a:srgbClr val="383838"/>
              </a:highlight>
              <a:latin typeface="Courier New"/>
              <a:ea typeface="Courier New"/>
              <a:cs typeface="Courier New"/>
              <a:sym typeface="Courier New"/>
            </a:endParaRPr>
          </a:p>
          <a:p>
            <a:pPr marL="0" lvl="0" indent="0" algn="l" rtl="0">
              <a:spcBef>
                <a:spcPts val="1200"/>
              </a:spcBef>
              <a:spcAft>
                <a:spcPts val="0"/>
              </a:spcAft>
              <a:buNone/>
            </a:pPr>
            <a:r>
              <a:rPr lang="en-GB" sz="1050">
                <a:solidFill>
                  <a:srgbClr val="D5D5D5"/>
                </a:solidFill>
                <a:highlight>
                  <a:srgbClr val="383838"/>
                </a:highlight>
                <a:latin typeface="Courier New"/>
                <a:ea typeface="Courier New"/>
                <a:cs typeface="Courier New"/>
                <a:sym typeface="Courier New"/>
              </a:rPr>
              <a:t>Total funding: $534,119,397,445</a:t>
            </a:r>
            <a:endParaRPr sz="1050">
              <a:solidFill>
                <a:srgbClr val="D5D5D5"/>
              </a:solidFill>
              <a:highlight>
                <a:srgbClr val="383838"/>
              </a:highlight>
              <a:latin typeface="Courier New"/>
              <a:ea typeface="Courier New"/>
              <a:cs typeface="Courier New"/>
              <a:sym typeface="Courier New"/>
            </a:endParaRPr>
          </a:p>
          <a:p>
            <a:pPr marL="0" lvl="0" indent="0" algn="l" rtl="0">
              <a:spcBef>
                <a:spcPts val="1200"/>
              </a:spcBef>
              <a:spcAft>
                <a:spcPts val="0"/>
              </a:spcAft>
              <a:buNone/>
            </a:pPr>
            <a:r>
              <a:rPr lang="en-GB" sz="1050">
                <a:solidFill>
                  <a:srgbClr val="D5D5D5"/>
                </a:solidFill>
                <a:highlight>
                  <a:srgbClr val="383838"/>
                </a:highlight>
                <a:latin typeface="Courier New"/>
                <a:ea typeface="Courier New"/>
                <a:cs typeface="Courier New"/>
                <a:sym typeface="Courier New"/>
              </a:rPr>
              <a:t>Average funding per startup: $13,882,246</a:t>
            </a:r>
            <a:endParaRPr sz="1050">
              <a:solidFill>
                <a:srgbClr val="D5D5D5"/>
              </a:solidFill>
              <a:highlight>
                <a:srgbClr val="383838"/>
              </a:highlight>
              <a:latin typeface="Courier New"/>
              <a:ea typeface="Courier New"/>
              <a:cs typeface="Courier New"/>
              <a:sym typeface="Courier New"/>
            </a:endParaRPr>
          </a:p>
          <a:p>
            <a:pPr marL="0" lvl="0" indent="0" algn="l" rtl="0">
              <a:spcBef>
                <a:spcPts val="1200"/>
              </a:spcBef>
              <a:spcAft>
                <a:spcPts val="1200"/>
              </a:spcAft>
              <a:buNone/>
            </a:pPr>
            <a:r>
              <a:rPr lang="en-GB" sz="1050">
                <a:solidFill>
                  <a:srgbClr val="D5D5D5"/>
                </a:solidFill>
                <a:highlight>
                  <a:srgbClr val="383838"/>
                </a:highlight>
                <a:latin typeface="Courier New"/>
                <a:ea typeface="Courier New"/>
                <a:cs typeface="Courier New"/>
                <a:sym typeface="Courier New"/>
              </a:rPr>
              <a:t>Median funding per startup: $1,000,000</a:t>
            </a:r>
            <a:endParaRPr/>
          </a:p>
        </p:txBody>
      </p:sp>
      <p:sp>
        <p:nvSpPr>
          <p:cNvPr id="142" name="Google Shape;142;p14"/>
          <p:cNvSpPr txBox="1"/>
          <p:nvPr/>
        </p:nvSpPr>
        <p:spPr>
          <a:xfrm>
            <a:off x="1297500" y="1718050"/>
            <a:ext cx="3075600" cy="9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Lato"/>
                <a:ea typeface="Lato"/>
                <a:cs typeface="Lato"/>
                <a:sym typeface="Lato"/>
              </a:rPr>
              <a:t>Overview of the Dataset</a:t>
            </a:r>
            <a:endParaRPr sz="20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Top Markets by Funding</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15"/>
          <p:cNvPicPr preferRelativeResize="0"/>
          <p:nvPr/>
        </p:nvPicPr>
        <p:blipFill>
          <a:blip r:embed="rId3">
            <a:alphaModFix/>
          </a:blip>
          <a:stretch>
            <a:fillRect/>
          </a:stretch>
        </p:blipFill>
        <p:spPr>
          <a:xfrm>
            <a:off x="1297500" y="1124125"/>
            <a:ext cx="6207024" cy="3281350"/>
          </a:xfrm>
          <a:prstGeom prst="rect">
            <a:avLst/>
          </a:prstGeom>
          <a:noFill/>
          <a:ln>
            <a:noFill/>
          </a:ln>
        </p:spPr>
      </p:pic>
      <p:sp>
        <p:nvSpPr>
          <p:cNvPr id="150" name="Google Shape;150;p15"/>
          <p:cNvSpPr txBox="1"/>
          <p:nvPr/>
        </p:nvSpPr>
        <p:spPr>
          <a:xfrm>
            <a:off x="1297500" y="4478750"/>
            <a:ext cx="7038900" cy="12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lt1"/>
                </a:solidFill>
                <a:latin typeface="Lato"/>
                <a:ea typeface="Lato"/>
                <a:cs typeface="Lato"/>
                <a:sym typeface="Lato"/>
              </a:rPr>
              <a:t>Biotechnology dominates with $50B, followed by Mobile and Software.</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Funding by Region</a:t>
            </a:r>
            <a:endParaRPr/>
          </a:p>
        </p:txBody>
      </p:sp>
      <p:pic>
        <p:nvPicPr>
          <p:cNvPr id="156" name="Google Shape;156;p16"/>
          <p:cNvPicPr preferRelativeResize="0"/>
          <p:nvPr/>
        </p:nvPicPr>
        <p:blipFill>
          <a:blip r:embed="rId3">
            <a:alphaModFix/>
          </a:blip>
          <a:stretch>
            <a:fillRect/>
          </a:stretch>
        </p:blipFill>
        <p:spPr>
          <a:xfrm>
            <a:off x="1297500" y="1056025"/>
            <a:ext cx="5951851" cy="3031450"/>
          </a:xfrm>
          <a:prstGeom prst="rect">
            <a:avLst/>
          </a:prstGeom>
          <a:noFill/>
          <a:ln>
            <a:noFill/>
          </a:ln>
        </p:spPr>
      </p:pic>
      <p:sp>
        <p:nvSpPr>
          <p:cNvPr id="157" name="Google Shape;157;p16"/>
          <p:cNvSpPr txBox="1"/>
          <p:nvPr/>
        </p:nvSpPr>
        <p:spPr>
          <a:xfrm>
            <a:off x="2068025" y="4242075"/>
            <a:ext cx="5599500" cy="4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lt1"/>
                </a:solidFill>
                <a:latin typeface="Lato"/>
                <a:ea typeface="Lato"/>
                <a:cs typeface="Lato"/>
                <a:sym typeface="Lato"/>
              </a:rPr>
              <a:t>San Francisco Bay Area: $120B</a:t>
            </a:r>
            <a:endParaRPr sz="1300">
              <a:solidFill>
                <a:schemeClr val="lt1"/>
              </a:solidFill>
              <a:latin typeface="Lato"/>
              <a:ea typeface="Lato"/>
              <a:cs typeface="Lato"/>
              <a:sym typeface="Lato"/>
            </a:endParaRPr>
          </a:p>
          <a:p>
            <a:pPr marL="0" lvl="0" indent="0" algn="l" rtl="0">
              <a:spcBef>
                <a:spcPts val="0"/>
              </a:spcBef>
              <a:spcAft>
                <a:spcPts val="0"/>
              </a:spcAft>
              <a:buNone/>
            </a:pPr>
            <a:r>
              <a:rPr lang="en-GB" sz="1300">
                <a:solidFill>
                  <a:schemeClr val="lt1"/>
                </a:solidFill>
                <a:latin typeface="Lato"/>
                <a:ea typeface="Lato"/>
                <a:cs typeface="Lato"/>
                <a:sym typeface="Lato"/>
              </a:rPr>
              <a:t>New York City: $60B</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Yearly Funding Trend</a:t>
            </a:r>
            <a:endParaRPr/>
          </a:p>
        </p:txBody>
      </p:sp>
      <p:pic>
        <p:nvPicPr>
          <p:cNvPr id="163" name="Google Shape;163;p17"/>
          <p:cNvPicPr preferRelativeResize="0"/>
          <p:nvPr/>
        </p:nvPicPr>
        <p:blipFill>
          <a:blip r:embed="rId3">
            <a:alphaModFix/>
          </a:blip>
          <a:stretch>
            <a:fillRect/>
          </a:stretch>
        </p:blipFill>
        <p:spPr>
          <a:xfrm>
            <a:off x="1330751" y="1042825"/>
            <a:ext cx="6482499" cy="2866549"/>
          </a:xfrm>
          <a:prstGeom prst="rect">
            <a:avLst/>
          </a:prstGeom>
          <a:noFill/>
          <a:ln>
            <a:noFill/>
          </a:ln>
        </p:spPr>
      </p:pic>
      <p:sp>
        <p:nvSpPr>
          <p:cNvPr id="164" name="Google Shape;164;p17"/>
          <p:cNvSpPr txBox="1"/>
          <p:nvPr/>
        </p:nvSpPr>
        <p:spPr>
          <a:xfrm>
            <a:off x="1953600" y="4114825"/>
            <a:ext cx="5726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lt1"/>
                </a:solidFill>
                <a:latin typeface="Lato"/>
                <a:ea typeface="Lato"/>
                <a:cs typeface="Lato"/>
                <a:sym typeface="Lato"/>
              </a:rPr>
              <a:t>Note the spike in the 2000s (dot-com boom).</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Top 10 Categories</a:t>
            </a:r>
            <a:endParaRPr/>
          </a:p>
        </p:txBody>
      </p:sp>
      <p:sp>
        <p:nvSpPr>
          <p:cNvPr id="170" name="Google Shape;170;p18"/>
          <p:cNvSpPr txBox="1"/>
          <p:nvPr/>
        </p:nvSpPr>
        <p:spPr>
          <a:xfrm>
            <a:off x="2736150" y="4157250"/>
            <a:ext cx="3064800"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lt1"/>
                </a:solidFill>
                <a:latin typeface="Lato"/>
                <a:ea typeface="Lato"/>
                <a:cs typeface="Lato"/>
                <a:sym typeface="Lato"/>
              </a:rPr>
              <a:t>Biotechnology: $50B</a:t>
            </a:r>
            <a:endParaRPr sz="1300">
              <a:solidFill>
                <a:schemeClr val="lt1"/>
              </a:solidFill>
              <a:latin typeface="Lato"/>
              <a:ea typeface="Lato"/>
              <a:cs typeface="Lato"/>
              <a:sym typeface="Lato"/>
            </a:endParaRPr>
          </a:p>
          <a:p>
            <a:pPr marL="0" lvl="0" indent="0" algn="l" rtl="0">
              <a:spcBef>
                <a:spcPts val="0"/>
              </a:spcBef>
              <a:spcAft>
                <a:spcPts val="0"/>
              </a:spcAft>
              <a:buNone/>
            </a:pPr>
            <a:r>
              <a:rPr lang="en-GB" sz="1300">
                <a:solidFill>
                  <a:schemeClr val="lt1"/>
                </a:solidFill>
                <a:latin typeface="Lato"/>
                <a:ea typeface="Lato"/>
                <a:cs typeface="Lato"/>
                <a:sym typeface="Lato"/>
              </a:rPr>
              <a:t>Mobile: $45B</a:t>
            </a:r>
            <a:endParaRPr sz="1300">
              <a:solidFill>
                <a:schemeClr val="lt1"/>
              </a:solidFill>
              <a:latin typeface="Lato"/>
              <a:ea typeface="Lato"/>
              <a:cs typeface="Lato"/>
              <a:sym typeface="Lato"/>
            </a:endParaRPr>
          </a:p>
          <a:p>
            <a:pPr marL="0" lvl="0" indent="0" algn="l" rtl="0">
              <a:spcBef>
                <a:spcPts val="0"/>
              </a:spcBef>
              <a:spcAft>
                <a:spcPts val="0"/>
              </a:spcAft>
              <a:buNone/>
            </a:pPr>
            <a:r>
              <a:rPr lang="en-GB" sz="1300">
                <a:solidFill>
                  <a:schemeClr val="lt1"/>
                </a:solidFill>
                <a:latin typeface="Lato"/>
                <a:ea typeface="Lato"/>
                <a:cs typeface="Lato"/>
                <a:sym typeface="Lato"/>
              </a:rPr>
              <a:t>Software: $25B</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pic>
        <p:nvPicPr>
          <p:cNvPr id="171" name="Google Shape;171;p18"/>
          <p:cNvPicPr preferRelativeResize="0"/>
          <p:nvPr/>
        </p:nvPicPr>
        <p:blipFill>
          <a:blip r:embed="rId3">
            <a:alphaModFix/>
          </a:blip>
          <a:stretch>
            <a:fillRect/>
          </a:stretch>
        </p:blipFill>
        <p:spPr>
          <a:xfrm>
            <a:off x="1584100" y="1057275"/>
            <a:ext cx="5774016" cy="3099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Correlation Between Funding Characteristics</a:t>
            </a:r>
            <a:endParaRPr/>
          </a:p>
        </p:txBody>
      </p:sp>
      <p:sp>
        <p:nvSpPr>
          <p:cNvPr id="177" name="Google Shape;177;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8" name="Google Shape;178;p19"/>
          <p:cNvPicPr preferRelativeResize="0"/>
          <p:nvPr/>
        </p:nvPicPr>
        <p:blipFill>
          <a:blip r:embed="rId3">
            <a:alphaModFix/>
          </a:blip>
          <a:stretch>
            <a:fillRect/>
          </a:stretch>
        </p:blipFill>
        <p:spPr>
          <a:xfrm>
            <a:off x="1297507" y="1069515"/>
            <a:ext cx="6908018" cy="373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Key Takeaways</a:t>
            </a:r>
            <a:endParaRPr dirty="0"/>
          </a:p>
        </p:txBody>
      </p:sp>
      <p:sp>
        <p:nvSpPr>
          <p:cNvPr id="184" name="Google Shape;184;p20"/>
          <p:cNvSpPr txBox="1">
            <a:spLocks noGrp="1"/>
          </p:cNvSpPr>
          <p:nvPr>
            <p:ph type="body" idx="1"/>
          </p:nvPr>
        </p:nvSpPr>
        <p:spPr>
          <a:xfrm>
            <a:off x="912489" y="1436922"/>
            <a:ext cx="7038900" cy="2911200"/>
          </a:xfrm>
          <a:prstGeom prst="rect">
            <a:avLst/>
          </a:prstGeom>
        </p:spPr>
        <p:txBody>
          <a:bodyPr spcFirstLastPara="1" wrap="square" lIns="91425" tIns="91425" rIns="91425" bIns="91425" anchor="t" anchorCtr="0">
            <a:normAutofit fontScale="85000" lnSpcReduction="10000"/>
          </a:bodyPr>
          <a:lstStyle/>
          <a:p>
            <a:r>
              <a:rPr lang="en-US" b="1" dirty="0"/>
              <a:t>Market Concentration:</a:t>
            </a:r>
            <a:r>
              <a:rPr lang="en-US" dirty="0"/>
              <a:t> Biotechnology, Mobile, and Software lead in funding, reflecting investor confidence in innovative sectors.</a:t>
            </a:r>
          </a:p>
          <a:p>
            <a:r>
              <a:rPr lang="en-US" b="1" dirty="0"/>
              <a:t>Geographical Disparity:</a:t>
            </a:r>
            <a:r>
              <a:rPr lang="en-US" dirty="0"/>
              <a:t> Funding is concentrated in tech hubs like the San Francisco Bay Area and NYC, highlighting the importance of location for venture capital.</a:t>
            </a:r>
          </a:p>
          <a:p>
            <a:r>
              <a:rPr lang="en-US" b="1" dirty="0"/>
              <a:t>Funding Trends:</a:t>
            </a:r>
            <a:r>
              <a:rPr lang="en-US" dirty="0"/>
              <a:t> Since the 1980s, startup funding surged, notably during the dot-com boom and post-2010, driven by economic shifts and tech progress.</a:t>
            </a:r>
          </a:p>
          <a:p>
            <a:r>
              <a:rPr lang="en-US" b="1" dirty="0"/>
              <a:t>Round Dynamics:</a:t>
            </a:r>
            <a:r>
              <a:rPr lang="en-US" dirty="0"/>
              <a:t> While Series B and C rounds see higher funding, amounts decrease in later stages, indicating a "funnel" effect.</a:t>
            </a:r>
          </a:p>
          <a:p>
            <a:r>
              <a:rPr lang="en-US" b="1" dirty="0"/>
              <a:t>Investment Preferences:</a:t>
            </a:r>
            <a:r>
              <a:rPr lang="en-US" dirty="0"/>
              <a:t> Venture capital dominates, with private equity and debt financing also playing significant roles.</a:t>
            </a:r>
          </a:p>
          <a:p>
            <a:r>
              <a:rPr lang="en-US" b="1" dirty="0"/>
              <a:t>Recommendations:</a:t>
            </a:r>
            <a:r>
              <a:rPr lang="en-US" dirty="0"/>
              <a:t> Entrepreneurs should target high-potential sectors, plan for mixed funding strategies, and consider moving to key tech hubs. Investors should diversify and consider emerging ecosystems. Policymakers should support startups outside major hubs and encourage diverse funding options.</a:t>
            </a:r>
          </a:p>
          <a:p>
            <a:r>
              <a:rPr lang="en-US" dirty="0"/>
              <a:t>Understanding these dynamics can guide stakeholders through the complexities of startup funding</a:t>
            </a:r>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Words>
  <Application>Microsoft Office PowerPoint</Application>
  <PresentationFormat>On-screen Show (16:9)</PresentationFormat>
  <Paragraphs>31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Montserrat</vt:lpstr>
      <vt:lpstr>Courier New</vt:lpstr>
      <vt:lpstr>Arial</vt:lpstr>
      <vt:lpstr>Lato</vt:lpstr>
      <vt:lpstr>Focus</vt:lpstr>
      <vt:lpstr>Funding in Startups</vt:lpstr>
      <vt:lpstr>Introduction</vt:lpstr>
      <vt:lpstr>Top Markets by Funding</vt:lpstr>
      <vt:lpstr>Funding by Region</vt:lpstr>
      <vt:lpstr>Yearly Funding Trend</vt:lpstr>
      <vt:lpstr>Top 10 Categories</vt:lpstr>
      <vt:lpstr>Correlation Between Funding Characteristics</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Santhosh D A</cp:lastModifiedBy>
  <cp:revision>1</cp:revision>
  <dcterms:modified xsi:type="dcterms:W3CDTF">2024-10-09T23:50:16Z</dcterms:modified>
</cp:coreProperties>
</file>