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213" r:id="rId4"/>
  </p:sldMasterIdLst>
  <p:notesMasterIdLst>
    <p:notesMasterId r:id="rId22"/>
  </p:notesMasterIdLst>
  <p:handoutMasterIdLst>
    <p:handoutMasterId r:id="rId23"/>
  </p:handoutMasterIdLst>
  <p:sldIdLst>
    <p:sldId id="256" r:id="rId5"/>
    <p:sldId id="288" r:id="rId6"/>
    <p:sldId id="258" r:id="rId7"/>
    <p:sldId id="269" r:id="rId8"/>
    <p:sldId id="279" r:id="rId9"/>
    <p:sldId id="280" r:id="rId10"/>
    <p:sldId id="282" r:id="rId11"/>
    <p:sldId id="281" r:id="rId12"/>
    <p:sldId id="287" r:id="rId13"/>
    <p:sldId id="284" r:id="rId14"/>
    <p:sldId id="283" r:id="rId15"/>
    <p:sldId id="286" r:id="rId16"/>
    <p:sldId id="285" r:id="rId17"/>
    <p:sldId id="278" r:id="rId18"/>
    <p:sldId id="289" r:id="rId19"/>
    <p:sldId id="29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0707" autoAdjust="0"/>
  </p:normalViewPr>
  <p:slideViewPr>
    <p:cSldViewPr snapToGrid="0">
      <p:cViewPr varScale="1">
        <p:scale>
          <a:sx n="147" d="100"/>
          <a:sy n="147" d="100"/>
        </p:scale>
        <p:origin x="1524"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A0AF8-D754-4324-9682-D7FEF84FE8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28687D1-5973-4AA9-A3C1-8C71D8CAE481}">
      <dgm:prSet/>
      <dgm:spPr/>
      <dgm:t>
        <a:bodyPr/>
        <a:lstStyle/>
        <a:p>
          <a:r>
            <a:rPr lang="en-US" b="1"/>
            <a:t>Ravedess Filename example: 03-01-06-01-02-01-12.wav</a:t>
          </a:r>
          <a:endParaRPr lang="en-US"/>
        </a:p>
      </dgm:t>
    </dgm:pt>
    <dgm:pt modelId="{B5500C86-7033-47A1-839A-F8403AD87EFF}" type="parTrans" cxnId="{64F6457F-6CDE-45C3-9CC7-3F11C224E47A}">
      <dgm:prSet/>
      <dgm:spPr/>
      <dgm:t>
        <a:bodyPr/>
        <a:lstStyle/>
        <a:p>
          <a:endParaRPr lang="en-US"/>
        </a:p>
      </dgm:t>
    </dgm:pt>
    <dgm:pt modelId="{8473DFDD-328C-47BA-9CEA-5E30DB7DE138}" type="sibTrans" cxnId="{64F6457F-6CDE-45C3-9CC7-3F11C224E47A}">
      <dgm:prSet/>
      <dgm:spPr/>
      <dgm:t>
        <a:bodyPr/>
        <a:lstStyle/>
        <a:p>
          <a:endParaRPr lang="en-US"/>
        </a:p>
      </dgm:t>
    </dgm:pt>
    <dgm:pt modelId="{FC3EAD25-9FFC-4412-B753-D064835091E5}">
      <dgm:prSet/>
      <dgm:spPr/>
      <dgm:t>
        <a:bodyPr/>
        <a:lstStyle/>
        <a:p>
          <a:r>
            <a:rPr lang="en-US"/>
            <a:t>Audio-only              (03)</a:t>
          </a:r>
        </a:p>
      </dgm:t>
    </dgm:pt>
    <dgm:pt modelId="{DEE4C595-756C-4B9C-AD87-F1B1C7FC7337}" type="parTrans" cxnId="{A36A53AE-4199-4245-8441-BB41D48533CE}">
      <dgm:prSet/>
      <dgm:spPr/>
      <dgm:t>
        <a:bodyPr/>
        <a:lstStyle/>
        <a:p>
          <a:endParaRPr lang="en-US"/>
        </a:p>
      </dgm:t>
    </dgm:pt>
    <dgm:pt modelId="{CCEBA14F-59D2-4BB8-8B83-2079D2029D97}" type="sibTrans" cxnId="{A36A53AE-4199-4245-8441-BB41D48533CE}">
      <dgm:prSet/>
      <dgm:spPr/>
      <dgm:t>
        <a:bodyPr/>
        <a:lstStyle/>
        <a:p>
          <a:endParaRPr lang="en-US"/>
        </a:p>
      </dgm:t>
    </dgm:pt>
    <dgm:pt modelId="{E7B4A0CF-D395-447A-8FE2-53280F86C900}">
      <dgm:prSet/>
      <dgm:spPr/>
      <dgm:t>
        <a:bodyPr/>
        <a:lstStyle/>
        <a:p>
          <a:r>
            <a:rPr lang="en-US" dirty="0"/>
            <a:t>Speech                     (01)</a:t>
          </a:r>
        </a:p>
      </dgm:t>
    </dgm:pt>
    <dgm:pt modelId="{118916D9-E6DA-4DBD-A586-229850C4D161}" type="parTrans" cxnId="{40212321-1680-49BE-8D8A-67681DCBE6C3}">
      <dgm:prSet/>
      <dgm:spPr/>
      <dgm:t>
        <a:bodyPr/>
        <a:lstStyle/>
        <a:p>
          <a:endParaRPr lang="en-US"/>
        </a:p>
      </dgm:t>
    </dgm:pt>
    <dgm:pt modelId="{DE16FB57-D1AE-41F4-8B9C-6274212E995F}" type="sibTrans" cxnId="{40212321-1680-49BE-8D8A-67681DCBE6C3}">
      <dgm:prSet/>
      <dgm:spPr/>
      <dgm:t>
        <a:bodyPr/>
        <a:lstStyle/>
        <a:p>
          <a:endParaRPr lang="en-US"/>
        </a:p>
      </dgm:t>
    </dgm:pt>
    <dgm:pt modelId="{B6BAC4C9-5AA2-47CA-AF39-39137B76DFEF}">
      <dgm:prSet/>
      <dgm:spPr/>
      <dgm:t>
        <a:bodyPr/>
        <a:lstStyle/>
        <a:p>
          <a:r>
            <a:rPr lang="en-US"/>
            <a:t>Fearful                      (06)</a:t>
          </a:r>
        </a:p>
      </dgm:t>
    </dgm:pt>
    <dgm:pt modelId="{0BCCE13A-2B56-493B-9623-AF58873F7828}" type="parTrans" cxnId="{3A0A2D26-56A2-45B2-BFBF-156EF3B0ECE4}">
      <dgm:prSet/>
      <dgm:spPr/>
      <dgm:t>
        <a:bodyPr/>
        <a:lstStyle/>
        <a:p>
          <a:endParaRPr lang="en-US"/>
        </a:p>
      </dgm:t>
    </dgm:pt>
    <dgm:pt modelId="{C5209CB9-E335-4CD3-AD1C-4DEA04FD7046}" type="sibTrans" cxnId="{3A0A2D26-56A2-45B2-BFBF-156EF3B0ECE4}">
      <dgm:prSet/>
      <dgm:spPr/>
      <dgm:t>
        <a:bodyPr/>
        <a:lstStyle/>
        <a:p>
          <a:endParaRPr lang="en-US"/>
        </a:p>
      </dgm:t>
    </dgm:pt>
    <dgm:pt modelId="{89DE407C-F2C2-4D02-A519-5FB3BB94AAFA}">
      <dgm:prSet/>
      <dgm:spPr/>
      <dgm:t>
        <a:bodyPr/>
        <a:lstStyle/>
        <a:p>
          <a:r>
            <a:rPr lang="en-US"/>
            <a:t>Normal intensity     (01)</a:t>
          </a:r>
        </a:p>
      </dgm:t>
    </dgm:pt>
    <dgm:pt modelId="{7CDA203D-9902-4BAA-884A-ADA7A9D2FE83}" type="parTrans" cxnId="{6246B67C-E1E3-49C2-956C-79AAD85381D1}">
      <dgm:prSet/>
      <dgm:spPr/>
      <dgm:t>
        <a:bodyPr/>
        <a:lstStyle/>
        <a:p>
          <a:endParaRPr lang="en-US"/>
        </a:p>
      </dgm:t>
    </dgm:pt>
    <dgm:pt modelId="{226896B5-542E-4F12-9F30-C028F16D6845}" type="sibTrans" cxnId="{6246B67C-E1E3-49C2-956C-79AAD85381D1}">
      <dgm:prSet/>
      <dgm:spPr/>
      <dgm:t>
        <a:bodyPr/>
        <a:lstStyle/>
        <a:p>
          <a:endParaRPr lang="en-US"/>
        </a:p>
      </dgm:t>
    </dgm:pt>
    <dgm:pt modelId="{AE041D02-180C-4C34-8027-7769A3FC6232}">
      <dgm:prSet/>
      <dgm:spPr/>
      <dgm:t>
        <a:bodyPr/>
        <a:lstStyle/>
        <a:p>
          <a:r>
            <a:rPr lang="en-US"/>
            <a:t>Statement "dogs"   (02)</a:t>
          </a:r>
        </a:p>
      </dgm:t>
    </dgm:pt>
    <dgm:pt modelId="{56F6B918-D35B-4898-91BA-E2E095316914}" type="parTrans" cxnId="{6E0C7E26-7EA5-4910-B4BF-681A50653AB1}">
      <dgm:prSet/>
      <dgm:spPr/>
      <dgm:t>
        <a:bodyPr/>
        <a:lstStyle/>
        <a:p>
          <a:endParaRPr lang="en-US"/>
        </a:p>
      </dgm:t>
    </dgm:pt>
    <dgm:pt modelId="{A2FD971B-1138-46F2-BBF0-F8D7FE131582}" type="sibTrans" cxnId="{6E0C7E26-7EA5-4910-B4BF-681A50653AB1}">
      <dgm:prSet/>
      <dgm:spPr/>
      <dgm:t>
        <a:bodyPr/>
        <a:lstStyle/>
        <a:p>
          <a:endParaRPr lang="en-US"/>
        </a:p>
      </dgm:t>
    </dgm:pt>
    <dgm:pt modelId="{124FCC52-9A57-4E21-A894-C486F8A90F21}">
      <dgm:prSet/>
      <dgm:spPr/>
      <dgm:t>
        <a:bodyPr/>
        <a:lstStyle/>
        <a:p>
          <a:r>
            <a:rPr lang="en-US"/>
            <a:t>1st Repetition          (01)</a:t>
          </a:r>
        </a:p>
      </dgm:t>
    </dgm:pt>
    <dgm:pt modelId="{F38462FA-4FA4-417D-A253-2124702E5107}" type="parTrans" cxnId="{B3661733-43EF-4BF4-BC10-69522D0974E1}">
      <dgm:prSet/>
      <dgm:spPr/>
      <dgm:t>
        <a:bodyPr/>
        <a:lstStyle/>
        <a:p>
          <a:endParaRPr lang="en-US"/>
        </a:p>
      </dgm:t>
    </dgm:pt>
    <dgm:pt modelId="{B5A3AE7C-347E-4A1D-9E7A-595B0F4E624E}" type="sibTrans" cxnId="{B3661733-43EF-4BF4-BC10-69522D0974E1}">
      <dgm:prSet/>
      <dgm:spPr/>
      <dgm:t>
        <a:bodyPr/>
        <a:lstStyle/>
        <a:p>
          <a:endParaRPr lang="en-US"/>
        </a:p>
      </dgm:t>
    </dgm:pt>
    <dgm:pt modelId="{482160B6-A46F-467A-9430-0D739AF3A5D4}">
      <dgm:prSet/>
      <dgm:spPr/>
      <dgm:t>
        <a:bodyPr/>
        <a:lstStyle/>
        <a:p>
          <a:r>
            <a:rPr lang="en-US"/>
            <a:t>12th Actor                (12)</a:t>
          </a:r>
          <a:br>
            <a:rPr lang="en-US"/>
          </a:br>
          <a:r>
            <a:rPr lang="en-US"/>
            <a:t>Female, as the actor ID number is even</a:t>
          </a:r>
        </a:p>
      </dgm:t>
    </dgm:pt>
    <dgm:pt modelId="{1239A898-75B6-4E73-A688-2A111895BA14}" type="parTrans" cxnId="{AF9CBAEA-8A8F-4036-AE69-1B6A89FD1BDD}">
      <dgm:prSet/>
      <dgm:spPr/>
      <dgm:t>
        <a:bodyPr/>
        <a:lstStyle/>
        <a:p>
          <a:endParaRPr lang="en-US"/>
        </a:p>
      </dgm:t>
    </dgm:pt>
    <dgm:pt modelId="{2E16C0B1-6749-456B-8320-CD5BCF2AC5F6}" type="sibTrans" cxnId="{AF9CBAEA-8A8F-4036-AE69-1B6A89FD1BDD}">
      <dgm:prSet/>
      <dgm:spPr/>
      <dgm:t>
        <a:bodyPr/>
        <a:lstStyle/>
        <a:p>
          <a:endParaRPr lang="en-US"/>
        </a:p>
      </dgm:t>
    </dgm:pt>
    <dgm:pt modelId="{61FE016C-72BA-4BD1-AC82-0ADCE3E3BB59}">
      <dgm:prSet/>
      <dgm:spPr/>
      <dgm:t>
        <a:bodyPr/>
        <a:lstStyle/>
        <a:p>
          <a:r>
            <a:rPr lang="en-US" b="1"/>
            <a:t>Crema-D Filename example: 1049_WSI_ANG_XX.wav</a:t>
          </a:r>
          <a:endParaRPr lang="en-US"/>
        </a:p>
      </dgm:t>
    </dgm:pt>
    <dgm:pt modelId="{37787577-5592-4710-982D-454EBFA1C7BC}" type="parTrans" cxnId="{C2547013-6DFF-4FB2-879A-F9CE3C41F15E}">
      <dgm:prSet/>
      <dgm:spPr/>
      <dgm:t>
        <a:bodyPr/>
        <a:lstStyle/>
        <a:p>
          <a:endParaRPr lang="en-US"/>
        </a:p>
      </dgm:t>
    </dgm:pt>
    <dgm:pt modelId="{9E9F47C8-DA69-4EF5-915D-8104AD0D7173}" type="sibTrans" cxnId="{C2547013-6DFF-4FB2-879A-F9CE3C41F15E}">
      <dgm:prSet/>
      <dgm:spPr/>
      <dgm:t>
        <a:bodyPr/>
        <a:lstStyle/>
        <a:p>
          <a:endParaRPr lang="en-US"/>
        </a:p>
      </dgm:t>
    </dgm:pt>
    <dgm:pt modelId="{24929C6D-CE5B-49E0-AC77-6FAC3F2583A4}" type="pres">
      <dgm:prSet presAssocID="{0B9A0AF8-D754-4324-9682-D7FEF84FE8C4}" presName="linear" presStyleCnt="0">
        <dgm:presLayoutVars>
          <dgm:animLvl val="lvl"/>
          <dgm:resizeHandles val="exact"/>
        </dgm:presLayoutVars>
      </dgm:prSet>
      <dgm:spPr/>
    </dgm:pt>
    <dgm:pt modelId="{CDB4FBC9-42C6-485B-B226-D65B4B190743}" type="pres">
      <dgm:prSet presAssocID="{D28687D1-5973-4AA9-A3C1-8C71D8CAE481}" presName="parentText" presStyleLbl="node1" presStyleIdx="0" presStyleCnt="2">
        <dgm:presLayoutVars>
          <dgm:chMax val="0"/>
          <dgm:bulletEnabled val="1"/>
        </dgm:presLayoutVars>
      </dgm:prSet>
      <dgm:spPr/>
    </dgm:pt>
    <dgm:pt modelId="{15FADBA8-4E86-4E31-9E0A-1F2940370078}" type="pres">
      <dgm:prSet presAssocID="{D28687D1-5973-4AA9-A3C1-8C71D8CAE481}" presName="childText" presStyleLbl="revTx" presStyleIdx="0" presStyleCnt="1">
        <dgm:presLayoutVars>
          <dgm:bulletEnabled val="1"/>
        </dgm:presLayoutVars>
      </dgm:prSet>
      <dgm:spPr/>
    </dgm:pt>
    <dgm:pt modelId="{29A5B649-14C3-450C-8F50-032F5E4B377E}" type="pres">
      <dgm:prSet presAssocID="{61FE016C-72BA-4BD1-AC82-0ADCE3E3BB59}" presName="parentText" presStyleLbl="node1" presStyleIdx="1" presStyleCnt="2">
        <dgm:presLayoutVars>
          <dgm:chMax val="0"/>
          <dgm:bulletEnabled val="1"/>
        </dgm:presLayoutVars>
      </dgm:prSet>
      <dgm:spPr/>
    </dgm:pt>
  </dgm:ptLst>
  <dgm:cxnLst>
    <dgm:cxn modelId="{C2547013-6DFF-4FB2-879A-F9CE3C41F15E}" srcId="{0B9A0AF8-D754-4324-9682-D7FEF84FE8C4}" destId="{61FE016C-72BA-4BD1-AC82-0ADCE3E3BB59}" srcOrd="1" destOrd="0" parTransId="{37787577-5592-4710-982D-454EBFA1C7BC}" sibTransId="{9E9F47C8-DA69-4EF5-915D-8104AD0D7173}"/>
    <dgm:cxn modelId="{9211B716-EFE5-4618-9800-ECA0B35F6BBA}" type="presOf" srcId="{AE041D02-180C-4C34-8027-7769A3FC6232}" destId="{15FADBA8-4E86-4E31-9E0A-1F2940370078}" srcOrd="0" destOrd="4" presId="urn:microsoft.com/office/officeart/2005/8/layout/vList2"/>
    <dgm:cxn modelId="{40212321-1680-49BE-8D8A-67681DCBE6C3}" srcId="{D28687D1-5973-4AA9-A3C1-8C71D8CAE481}" destId="{E7B4A0CF-D395-447A-8FE2-53280F86C900}" srcOrd="1" destOrd="0" parTransId="{118916D9-E6DA-4DBD-A586-229850C4D161}" sibTransId="{DE16FB57-D1AE-41F4-8B9C-6274212E995F}"/>
    <dgm:cxn modelId="{07C90E24-0AEC-4C47-9FF2-DCDCF94A3F70}" type="presOf" srcId="{D28687D1-5973-4AA9-A3C1-8C71D8CAE481}" destId="{CDB4FBC9-42C6-485B-B226-D65B4B190743}" srcOrd="0" destOrd="0" presId="urn:microsoft.com/office/officeart/2005/8/layout/vList2"/>
    <dgm:cxn modelId="{3A0A2D26-56A2-45B2-BFBF-156EF3B0ECE4}" srcId="{D28687D1-5973-4AA9-A3C1-8C71D8CAE481}" destId="{B6BAC4C9-5AA2-47CA-AF39-39137B76DFEF}" srcOrd="2" destOrd="0" parTransId="{0BCCE13A-2B56-493B-9623-AF58873F7828}" sibTransId="{C5209CB9-E335-4CD3-AD1C-4DEA04FD7046}"/>
    <dgm:cxn modelId="{6E0C7E26-7EA5-4910-B4BF-681A50653AB1}" srcId="{D28687D1-5973-4AA9-A3C1-8C71D8CAE481}" destId="{AE041D02-180C-4C34-8027-7769A3FC6232}" srcOrd="4" destOrd="0" parTransId="{56F6B918-D35B-4898-91BA-E2E095316914}" sibTransId="{A2FD971B-1138-46F2-BBF0-F8D7FE131582}"/>
    <dgm:cxn modelId="{B3661733-43EF-4BF4-BC10-69522D0974E1}" srcId="{D28687D1-5973-4AA9-A3C1-8C71D8CAE481}" destId="{124FCC52-9A57-4E21-A894-C486F8A90F21}" srcOrd="5" destOrd="0" parTransId="{F38462FA-4FA4-417D-A253-2124702E5107}" sibTransId="{B5A3AE7C-347E-4A1D-9E7A-595B0F4E624E}"/>
    <dgm:cxn modelId="{3E142835-1562-4002-AD2C-D4321DF156B1}" type="presOf" srcId="{B6BAC4C9-5AA2-47CA-AF39-39137B76DFEF}" destId="{15FADBA8-4E86-4E31-9E0A-1F2940370078}" srcOrd="0" destOrd="2" presId="urn:microsoft.com/office/officeart/2005/8/layout/vList2"/>
    <dgm:cxn modelId="{1F950B38-D03D-4877-96E2-61B1FE61A7E4}" type="presOf" srcId="{FC3EAD25-9FFC-4412-B753-D064835091E5}" destId="{15FADBA8-4E86-4E31-9E0A-1F2940370078}" srcOrd="0" destOrd="0" presId="urn:microsoft.com/office/officeart/2005/8/layout/vList2"/>
    <dgm:cxn modelId="{9A901C45-58AE-4EE2-9F6B-4FC7EAE4CCFC}" type="presOf" srcId="{E7B4A0CF-D395-447A-8FE2-53280F86C900}" destId="{15FADBA8-4E86-4E31-9E0A-1F2940370078}" srcOrd="0" destOrd="1" presId="urn:microsoft.com/office/officeart/2005/8/layout/vList2"/>
    <dgm:cxn modelId="{070A4078-3F3A-4954-8342-B8784C7B6389}" type="presOf" srcId="{61FE016C-72BA-4BD1-AC82-0ADCE3E3BB59}" destId="{29A5B649-14C3-450C-8F50-032F5E4B377E}" srcOrd="0" destOrd="0" presId="urn:microsoft.com/office/officeart/2005/8/layout/vList2"/>
    <dgm:cxn modelId="{6246B67C-E1E3-49C2-956C-79AAD85381D1}" srcId="{D28687D1-5973-4AA9-A3C1-8C71D8CAE481}" destId="{89DE407C-F2C2-4D02-A519-5FB3BB94AAFA}" srcOrd="3" destOrd="0" parTransId="{7CDA203D-9902-4BAA-884A-ADA7A9D2FE83}" sibTransId="{226896B5-542E-4F12-9F30-C028F16D6845}"/>
    <dgm:cxn modelId="{DC8A0C7E-2E85-40F6-9831-1E403AD15AB0}" type="presOf" srcId="{0B9A0AF8-D754-4324-9682-D7FEF84FE8C4}" destId="{24929C6D-CE5B-49E0-AC77-6FAC3F2583A4}" srcOrd="0" destOrd="0" presId="urn:microsoft.com/office/officeart/2005/8/layout/vList2"/>
    <dgm:cxn modelId="{64F6457F-6CDE-45C3-9CC7-3F11C224E47A}" srcId="{0B9A0AF8-D754-4324-9682-D7FEF84FE8C4}" destId="{D28687D1-5973-4AA9-A3C1-8C71D8CAE481}" srcOrd="0" destOrd="0" parTransId="{B5500C86-7033-47A1-839A-F8403AD87EFF}" sibTransId="{8473DFDD-328C-47BA-9CEA-5E30DB7DE138}"/>
    <dgm:cxn modelId="{2803F3AB-1A58-4AA5-B6BE-9AFE17304B4E}" type="presOf" srcId="{124FCC52-9A57-4E21-A894-C486F8A90F21}" destId="{15FADBA8-4E86-4E31-9E0A-1F2940370078}" srcOrd="0" destOrd="5" presId="urn:microsoft.com/office/officeart/2005/8/layout/vList2"/>
    <dgm:cxn modelId="{A36A53AE-4199-4245-8441-BB41D48533CE}" srcId="{D28687D1-5973-4AA9-A3C1-8C71D8CAE481}" destId="{FC3EAD25-9FFC-4412-B753-D064835091E5}" srcOrd="0" destOrd="0" parTransId="{DEE4C595-756C-4B9C-AD87-F1B1C7FC7337}" sibTransId="{CCEBA14F-59D2-4BB8-8B83-2079D2029D97}"/>
    <dgm:cxn modelId="{AF9CBAEA-8A8F-4036-AE69-1B6A89FD1BDD}" srcId="{D28687D1-5973-4AA9-A3C1-8C71D8CAE481}" destId="{482160B6-A46F-467A-9430-0D739AF3A5D4}" srcOrd="6" destOrd="0" parTransId="{1239A898-75B6-4E73-A688-2A111895BA14}" sibTransId="{2E16C0B1-6749-456B-8320-CD5BCF2AC5F6}"/>
    <dgm:cxn modelId="{CAA5CBEE-CFEC-4EF7-8C59-3C0DB9F8C7FA}" type="presOf" srcId="{89DE407C-F2C2-4D02-A519-5FB3BB94AAFA}" destId="{15FADBA8-4E86-4E31-9E0A-1F2940370078}" srcOrd="0" destOrd="3" presId="urn:microsoft.com/office/officeart/2005/8/layout/vList2"/>
    <dgm:cxn modelId="{74F2C1F7-8010-4727-8408-B45310EE34A3}" type="presOf" srcId="{482160B6-A46F-467A-9430-0D739AF3A5D4}" destId="{15FADBA8-4E86-4E31-9E0A-1F2940370078}" srcOrd="0" destOrd="6" presId="urn:microsoft.com/office/officeart/2005/8/layout/vList2"/>
    <dgm:cxn modelId="{DCBAABD0-8A4F-426A-A331-E6C108104757}" type="presParOf" srcId="{24929C6D-CE5B-49E0-AC77-6FAC3F2583A4}" destId="{CDB4FBC9-42C6-485B-B226-D65B4B190743}" srcOrd="0" destOrd="0" presId="urn:microsoft.com/office/officeart/2005/8/layout/vList2"/>
    <dgm:cxn modelId="{0F0B50FA-42EC-4986-BC8E-72A28D3BA88D}" type="presParOf" srcId="{24929C6D-CE5B-49E0-AC77-6FAC3F2583A4}" destId="{15FADBA8-4E86-4E31-9E0A-1F2940370078}" srcOrd="1" destOrd="0" presId="urn:microsoft.com/office/officeart/2005/8/layout/vList2"/>
    <dgm:cxn modelId="{2746EE90-3F75-4C94-958E-CF386EA0B7CA}" type="presParOf" srcId="{24929C6D-CE5B-49E0-AC77-6FAC3F2583A4}" destId="{29A5B649-14C3-450C-8F50-032F5E4B37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A14217-C1EA-43AE-96FC-DAB25CA81C8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E36C584-9275-4374-98F6-E345B3BF5DC0}">
      <dgm:prSet/>
      <dgm:spPr/>
      <dgm:t>
        <a:bodyPr/>
        <a:lstStyle/>
        <a:p>
          <a:pPr>
            <a:lnSpc>
              <a:spcPct val="100000"/>
            </a:lnSpc>
          </a:pPr>
          <a:r>
            <a:rPr lang="en-IN"/>
            <a:t>Collecting more datasets to improve accuracy of the model.</a:t>
          </a:r>
          <a:endParaRPr lang="en-US"/>
        </a:p>
      </dgm:t>
    </dgm:pt>
    <dgm:pt modelId="{7211BE26-6340-48FD-825C-1098026083B4}" type="parTrans" cxnId="{0825F728-F7CC-45F7-A026-1B6A4C48AF9E}">
      <dgm:prSet/>
      <dgm:spPr/>
      <dgm:t>
        <a:bodyPr/>
        <a:lstStyle/>
        <a:p>
          <a:endParaRPr lang="en-US"/>
        </a:p>
      </dgm:t>
    </dgm:pt>
    <dgm:pt modelId="{0CBD4F57-D606-47EB-A706-95FD6EB56F5F}" type="sibTrans" cxnId="{0825F728-F7CC-45F7-A026-1B6A4C48AF9E}">
      <dgm:prSet/>
      <dgm:spPr/>
      <dgm:t>
        <a:bodyPr/>
        <a:lstStyle/>
        <a:p>
          <a:endParaRPr lang="en-US"/>
        </a:p>
      </dgm:t>
    </dgm:pt>
    <dgm:pt modelId="{9A72280E-9F65-474F-B6D0-87DAFC411C36}">
      <dgm:prSet/>
      <dgm:spPr/>
      <dgm:t>
        <a:bodyPr/>
        <a:lstStyle/>
        <a:p>
          <a:pPr>
            <a:lnSpc>
              <a:spcPct val="100000"/>
            </a:lnSpc>
          </a:pPr>
          <a:r>
            <a:rPr lang="en-US"/>
            <a:t>Fine-tuning the model architecture and hyper-parameters to improve performance, such as exploring deeper neural networks or different loss functions.</a:t>
          </a:r>
        </a:p>
      </dgm:t>
    </dgm:pt>
    <dgm:pt modelId="{31CA23B9-EC33-41BF-9F26-38840CDCCED1}" type="parTrans" cxnId="{AA446CB2-97B0-4A50-9F99-5A867AE6FF38}">
      <dgm:prSet/>
      <dgm:spPr/>
      <dgm:t>
        <a:bodyPr/>
        <a:lstStyle/>
        <a:p>
          <a:endParaRPr lang="en-US"/>
        </a:p>
      </dgm:t>
    </dgm:pt>
    <dgm:pt modelId="{B4631DCB-60DA-45FF-B076-9C10045DE542}" type="sibTrans" cxnId="{AA446CB2-97B0-4A50-9F99-5A867AE6FF38}">
      <dgm:prSet/>
      <dgm:spPr/>
      <dgm:t>
        <a:bodyPr/>
        <a:lstStyle/>
        <a:p>
          <a:endParaRPr lang="en-US"/>
        </a:p>
      </dgm:t>
    </dgm:pt>
    <dgm:pt modelId="{39C3F3CA-C6E3-43CA-8DA3-5B9894E9C5FE}">
      <dgm:prSet/>
      <dgm:spPr/>
      <dgm:t>
        <a:bodyPr/>
        <a:lstStyle/>
        <a:p>
          <a:pPr>
            <a:lnSpc>
              <a:spcPct val="100000"/>
            </a:lnSpc>
          </a:pPr>
          <a:r>
            <a:rPr lang="en-US"/>
            <a:t>Investigating new features and combinations of features that could better capture emotional content in speech.</a:t>
          </a:r>
        </a:p>
      </dgm:t>
    </dgm:pt>
    <dgm:pt modelId="{89ACA793-547E-403C-AD4D-91FC4B9E820C}" type="parTrans" cxnId="{163FD4C7-8916-40BD-8552-1D3EA3A58E06}">
      <dgm:prSet/>
      <dgm:spPr/>
      <dgm:t>
        <a:bodyPr/>
        <a:lstStyle/>
        <a:p>
          <a:endParaRPr lang="en-US"/>
        </a:p>
      </dgm:t>
    </dgm:pt>
    <dgm:pt modelId="{F2ABE66B-D229-4599-8261-1C1E0AAF1D00}" type="sibTrans" cxnId="{163FD4C7-8916-40BD-8552-1D3EA3A58E06}">
      <dgm:prSet/>
      <dgm:spPr/>
      <dgm:t>
        <a:bodyPr/>
        <a:lstStyle/>
        <a:p>
          <a:endParaRPr lang="en-US"/>
        </a:p>
      </dgm:t>
    </dgm:pt>
    <dgm:pt modelId="{C6ABC7B9-5716-4ABE-80F2-F5F395BEA7F6}" type="pres">
      <dgm:prSet presAssocID="{33A14217-C1EA-43AE-96FC-DAB25CA81C8B}" presName="root" presStyleCnt="0">
        <dgm:presLayoutVars>
          <dgm:dir/>
          <dgm:resizeHandles val="exact"/>
        </dgm:presLayoutVars>
      </dgm:prSet>
      <dgm:spPr/>
    </dgm:pt>
    <dgm:pt modelId="{B4C7697F-867D-4565-84B5-BD2437EF867E}" type="pres">
      <dgm:prSet presAssocID="{5E36C584-9275-4374-98F6-E345B3BF5DC0}" presName="compNode" presStyleCnt="0"/>
      <dgm:spPr/>
    </dgm:pt>
    <dgm:pt modelId="{46164EB4-ECB7-490E-A3DE-95E2A870A470}" type="pres">
      <dgm:prSet presAssocID="{5E36C584-9275-4374-98F6-E345B3BF5DC0}" presName="bgRect" presStyleLbl="bgShp" presStyleIdx="0" presStyleCnt="3"/>
      <dgm:spPr/>
    </dgm:pt>
    <dgm:pt modelId="{DAB2974D-5972-4BD0-8EE9-A47B10DC4706}" type="pres">
      <dgm:prSet presAssocID="{5E36C584-9275-4374-98F6-E345B3BF5D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6A0265C0-E903-4AEB-A90C-624F7D0DE7B5}" type="pres">
      <dgm:prSet presAssocID="{5E36C584-9275-4374-98F6-E345B3BF5DC0}" presName="spaceRect" presStyleCnt="0"/>
      <dgm:spPr/>
    </dgm:pt>
    <dgm:pt modelId="{9DDFCF80-6FAA-49CD-9311-020EF77B5896}" type="pres">
      <dgm:prSet presAssocID="{5E36C584-9275-4374-98F6-E345B3BF5DC0}" presName="parTx" presStyleLbl="revTx" presStyleIdx="0" presStyleCnt="3">
        <dgm:presLayoutVars>
          <dgm:chMax val="0"/>
          <dgm:chPref val="0"/>
        </dgm:presLayoutVars>
      </dgm:prSet>
      <dgm:spPr/>
    </dgm:pt>
    <dgm:pt modelId="{5D1C782C-53D2-45ED-AE00-C9D614F37FFE}" type="pres">
      <dgm:prSet presAssocID="{0CBD4F57-D606-47EB-A706-95FD6EB56F5F}" presName="sibTrans" presStyleCnt="0"/>
      <dgm:spPr/>
    </dgm:pt>
    <dgm:pt modelId="{F0886BA0-E531-4123-8F3E-51A4816A004F}" type="pres">
      <dgm:prSet presAssocID="{9A72280E-9F65-474F-B6D0-87DAFC411C36}" presName="compNode" presStyleCnt="0"/>
      <dgm:spPr/>
    </dgm:pt>
    <dgm:pt modelId="{1F07038F-27D4-40AB-9854-146B5588D9E9}" type="pres">
      <dgm:prSet presAssocID="{9A72280E-9F65-474F-B6D0-87DAFC411C36}" presName="bgRect" presStyleLbl="bgShp" presStyleIdx="1" presStyleCnt="3"/>
      <dgm:spPr/>
    </dgm:pt>
    <dgm:pt modelId="{B5583853-E08A-4478-940B-2227F2B58BEA}" type="pres">
      <dgm:prSet presAssocID="{9A72280E-9F65-474F-B6D0-87DAFC411C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D65E8B29-C2A5-48BB-868B-4A3646257E8B}" type="pres">
      <dgm:prSet presAssocID="{9A72280E-9F65-474F-B6D0-87DAFC411C36}" presName="spaceRect" presStyleCnt="0"/>
      <dgm:spPr/>
    </dgm:pt>
    <dgm:pt modelId="{DFD2CDB8-2048-4C26-93C0-9B6FE0160CE4}" type="pres">
      <dgm:prSet presAssocID="{9A72280E-9F65-474F-B6D0-87DAFC411C36}" presName="parTx" presStyleLbl="revTx" presStyleIdx="1" presStyleCnt="3">
        <dgm:presLayoutVars>
          <dgm:chMax val="0"/>
          <dgm:chPref val="0"/>
        </dgm:presLayoutVars>
      </dgm:prSet>
      <dgm:spPr/>
    </dgm:pt>
    <dgm:pt modelId="{85CD139A-A7C5-418D-8A6A-5AE38992B20F}" type="pres">
      <dgm:prSet presAssocID="{B4631DCB-60DA-45FF-B076-9C10045DE542}" presName="sibTrans" presStyleCnt="0"/>
      <dgm:spPr/>
    </dgm:pt>
    <dgm:pt modelId="{F6357605-58C4-4B0D-ADA1-57300EBB7B19}" type="pres">
      <dgm:prSet presAssocID="{39C3F3CA-C6E3-43CA-8DA3-5B9894E9C5FE}" presName="compNode" presStyleCnt="0"/>
      <dgm:spPr/>
    </dgm:pt>
    <dgm:pt modelId="{143C85AB-DD74-4C59-B0F0-8D743055BC53}" type="pres">
      <dgm:prSet presAssocID="{39C3F3CA-C6E3-43CA-8DA3-5B9894E9C5FE}" presName="bgRect" presStyleLbl="bgShp" presStyleIdx="2" presStyleCnt="3"/>
      <dgm:spPr/>
    </dgm:pt>
    <dgm:pt modelId="{2507D1F0-09A2-4DFB-BB9C-C23912FC8D5D}" type="pres">
      <dgm:prSet presAssocID="{39C3F3CA-C6E3-43CA-8DA3-5B9894E9C5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dcast"/>
        </a:ext>
      </dgm:extLst>
    </dgm:pt>
    <dgm:pt modelId="{ED36A359-7E18-489B-AA9A-238FD5EFC929}" type="pres">
      <dgm:prSet presAssocID="{39C3F3CA-C6E3-43CA-8DA3-5B9894E9C5FE}" presName="spaceRect" presStyleCnt="0"/>
      <dgm:spPr/>
    </dgm:pt>
    <dgm:pt modelId="{D90A885F-F61F-454B-BCBE-235864DD2294}" type="pres">
      <dgm:prSet presAssocID="{39C3F3CA-C6E3-43CA-8DA3-5B9894E9C5FE}" presName="parTx" presStyleLbl="revTx" presStyleIdx="2" presStyleCnt="3">
        <dgm:presLayoutVars>
          <dgm:chMax val="0"/>
          <dgm:chPref val="0"/>
        </dgm:presLayoutVars>
      </dgm:prSet>
      <dgm:spPr/>
    </dgm:pt>
  </dgm:ptLst>
  <dgm:cxnLst>
    <dgm:cxn modelId="{1EC9E216-0522-4656-B3B8-CDE8949230F2}" type="presOf" srcId="{39C3F3CA-C6E3-43CA-8DA3-5B9894E9C5FE}" destId="{D90A885F-F61F-454B-BCBE-235864DD2294}" srcOrd="0" destOrd="0" presId="urn:microsoft.com/office/officeart/2018/2/layout/IconVerticalSolidList"/>
    <dgm:cxn modelId="{D7DBD917-274C-47AC-BFE4-FD655777B1A2}" type="presOf" srcId="{9A72280E-9F65-474F-B6D0-87DAFC411C36}" destId="{DFD2CDB8-2048-4C26-93C0-9B6FE0160CE4}" srcOrd="0" destOrd="0" presId="urn:microsoft.com/office/officeart/2018/2/layout/IconVerticalSolidList"/>
    <dgm:cxn modelId="{0825F728-F7CC-45F7-A026-1B6A4C48AF9E}" srcId="{33A14217-C1EA-43AE-96FC-DAB25CA81C8B}" destId="{5E36C584-9275-4374-98F6-E345B3BF5DC0}" srcOrd="0" destOrd="0" parTransId="{7211BE26-6340-48FD-825C-1098026083B4}" sibTransId="{0CBD4F57-D606-47EB-A706-95FD6EB56F5F}"/>
    <dgm:cxn modelId="{80F7F05A-4EBC-4429-A792-08056D4E8AF3}" type="presOf" srcId="{5E36C584-9275-4374-98F6-E345B3BF5DC0}" destId="{9DDFCF80-6FAA-49CD-9311-020EF77B5896}" srcOrd="0" destOrd="0" presId="urn:microsoft.com/office/officeart/2018/2/layout/IconVerticalSolidList"/>
    <dgm:cxn modelId="{AA446CB2-97B0-4A50-9F99-5A867AE6FF38}" srcId="{33A14217-C1EA-43AE-96FC-DAB25CA81C8B}" destId="{9A72280E-9F65-474F-B6D0-87DAFC411C36}" srcOrd="1" destOrd="0" parTransId="{31CA23B9-EC33-41BF-9F26-38840CDCCED1}" sibTransId="{B4631DCB-60DA-45FF-B076-9C10045DE542}"/>
    <dgm:cxn modelId="{9376F4B3-5CD3-4A2A-93F6-83B8C6686433}" type="presOf" srcId="{33A14217-C1EA-43AE-96FC-DAB25CA81C8B}" destId="{C6ABC7B9-5716-4ABE-80F2-F5F395BEA7F6}" srcOrd="0" destOrd="0" presId="urn:microsoft.com/office/officeart/2018/2/layout/IconVerticalSolidList"/>
    <dgm:cxn modelId="{163FD4C7-8916-40BD-8552-1D3EA3A58E06}" srcId="{33A14217-C1EA-43AE-96FC-DAB25CA81C8B}" destId="{39C3F3CA-C6E3-43CA-8DA3-5B9894E9C5FE}" srcOrd="2" destOrd="0" parTransId="{89ACA793-547E-403C-AD4D-91FC4B9E820C}" sibTransId="{F2ABE66B-D229-4599-8261-1C1E0AAF1D00}"/>
    <dgm:cxn modelId="{88782915-0061-4D07-A89B-4B46FF3D273D}" type="presParOf" srcId="{C6ABC7B9-5716-4ABE-80F2-F5F395BEA7F6}" destId="{B4C7697F-867D-4565-84B5-BD2437EF867E}" srcOrd="0" destOrd="0" presId="urn:microsoft.com/office/officeart/2018/2/layout/IconVerticalSolidList"/>
    <dgm:cxn modelId="{04F93103-7CC1-4D73-813B-9069FF42DA7E}" type="presParOf" srcId="{B4C7697F-867D-4565-84B5-BD2437EF867E}" destId="{46164EB4-ECB7-490E-A3DE-95E2A870A470}" srcOrd="0" destOrd="0" presId="urn:microsoft.com/office/officeart/2018/2/layout/IconVerticalSolidList"/>
    <dgm:cxn modelId="{1032B76B-CF1B-4E69-BB95-DA3E4D9AB125}" type="presParOf" srcId="{B4C7697F-867D-4565-84B5-BD2437EF867E}" destId="{DAB2974D-5972-4BD0-8EE9-A47B10DC4706}" srcOrd="1" destOrd="0" presId="urn:microsoft.com/office/officeart/2018/2/layout/IconVerticalSolidList"/>
    <dgm:cxn modelId="{645AB8E6-6E41-4278-B32F-6EA7FD54AB25}" type="presParOf" srcId="{B4C7697F-867D-4565-84B5-BD2437EF867E}" destId="{6A0265C0-E903-4AEB-A90C-624F7D0DE7B5}" srcOrd="2" destOrd="0" presId="urn:microsoft.com/office/officeart/2018/2/layout/IconVerticalSolidList"/>
    <dgm:cxn modelId="{1F4A2384-3B1F-420F-90C1-F1B0931EF3C4}" type="presParOf" srcId="{B4C7697F-867D-4565-84B5-BD2437EF867E}" destId="{9DDFCF80-6FAA-49CD-9311-020EF77B5896}" srcOrd="3" destOrd="0" presId="urn:microsoft.com/office/officeart/2018/2/layout/IconVerticalSolidList"/>
    <dgm:cxn modelId="{FB0DECF5-5D16-40EF-A725-C18E9C24337A}" type="presParOf" srcId="{C6ABC7B9-5716-4ABE-80F2-F5F395BEA7F6}" destId="{5D1C782C-53D2-45ED-AE00-C9D614F37FFE}" srcOrd="1" destOrd="0" presId="urn:microsoft.com/office/officeart/2018/2/layout/IconVerticalSolidList"/>
    <dgm:cxn modelId="{4B3E2C50-ED16-4D06-A879-AB1ECA128212}" type="presParOf" srcId="{C6ABC7B9-5716-4ABE-80F2-F5F395BEA7F6}" destId="{F0886BA0-E531-4123-8F3E-51A4816A004F}" srcOrd="2" destOrd="0" presId="urn:microsoft.com/office/officeart/2018/2/layout/IconVerticalSolidList"/>
    <dgm:cxn modelId="{8D3F9A96-B832-4ED5-A550-6764CA36B28B}" type="presParOf" srcId="{F0886BA0-E531-4123-8F3E-51A4816A004F}" destId="{1F07038F-27D4-40AB-9854-146B5588D9E9}" srcOrd="0" destOrd="0" presId="urn:microsoft.com/office/officeart/2018/2/layout/IconVerticalSolidList"/>
    <dgm:cxn modelId="{4DEC5981-C043-4836-906E-A0EE308249CE}" type="presParOf" srcId="{F0886BA0-E531-4123-8F3E-51A4816A004F}" destId="{B5583853-E08A-4478-940B-2227F2B58BEA}" srcOrd="1" destOrd="0" presId="urn:microsoft.com/office/officeart/2018/2/layout/IconVerticalSolidList"/>
    <dgm:cxn modelId="{DB05DEED-B409-421E-875D-7F14000A1732}" type="presParOf" srcId="{F0886BA0-E531-4123-8F3E-51A4816A004F}" destId="{D65E8B29-C2A5-48BB-868B-4A3646257E8B}" srcOrd="2" destOrd="0" presId="urn:microsoft.com/office/officeart/2018/2/layout/IconVerticalSolidList"/>
    <dgm:cxn modelId="{D74794EC-8AAF-4879-B5A5-A600204312B2}" type="presParOf" srcId="{F0886BA0-E531-4123-8F3E-51A4816A004F}" destId="{DFD2CDB8-2048-4C26-93C0-9B6FE0160CE4}" srcOrd="3" destOrd="0" presId="urn:microsoft.com/office/officeart/2018/2/layout/IconVerticalSolidList"/>
    <dgm:cxn modelId="{10E5CF4C-33A7-4A0D-BAEB-37B4EC3726F1}" type="presParOf" srcId="{C6ABC7B9-5716-4ABE-80F2-F5F395BEA7F6}" destId="{85CD139A-A7C5-418D-8A6A-5AE38992B20F}" srcOrd="3" destOrd="0" presId="urn:microsoft.com/office/officeart/2018/2/layout/IconVerticalSolidList"/>
    <dgm:cxn modelId="{B13CB87C-406D-4884-B8DE-16C3AD5E3429}" type="presParOf" srcId="{C6ABC7B9-5716-4ABE-80F2-F5F395BEA7F6}" destId="{F6357605-58C4-4B0D-ADA1-57300EBB7B19}" srcOrd="4" destOrd="0" presId="urn:microsoft.com/office/officeart/2018/2/layout/IconVerticalSolidList"/>
    <dgm:cxn modelId="{1CB6B6AB-6933-45C9-A854-D814D5671EAC}" type="presParOf" srcId="{F6357605-58C4-4B0D-ADA1-57300EBB7B19}" destId="{143C85AB-DD74-4C59-B0F0-8D743055BC53}" srcOrd="0" destOrd="0" presId="urn:microsoft.com/office/officeart/2018/2/layout/IconVerticalSolidList"/>
    <dgm:cxn modelId="{7F889D69-D9FE-40DC-949A-2E8618CC6DE8}" type="presParOf" srcId="{F6357605-58C4-4B0D-ADA1-57300EBB7B19}" destId="{2507D1F0-09A2-4DFB-BB9C-C23912FC8D5D}" srcOrd="1" destOrd="0" presId="urn:microsoft.com/office/officeart/2018/2/layout/IconVerticalSolidList"/>
    <dgm:cxn modelId="{56C60D5B-CA00-4133-88A1-21F8C9326402}" type="presParOf" srcId="{F6357605-58C4-4B0D-ADA1-57300EBB7B19}" destId="{ED36A359-7E18-489B-AA9A-238FD5EFC929}" srcOrd="2" destOrd="0" presId="urn:microsoft.com/office/officeart/2018/2/layout/IconVerticalSolidList"/>
    <dgm:cxn modelId="{B95DBE9E-BF6F-48A1-B38F-CB66D72B70F4}" type="presParOf" srcId="{F6357605-58C4-4B0D-ADA1-57300EBB7B19}" destId="{D90A885F-F61F-454B-BCBE-235864DD22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4FBC9-42C6-485B-B226-D65B4B190743}">
      <dsp:nvSpPr>
        <dsp:cNvPr id="0" name=""/>
        <dsp:cNvSpPr/>
      </dsp:nvSpPr>
      <dsp:spPr>
        <a:xfrm>
          <a:off x="0" y="229806"/>
          <a:ext cx="5459413"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Ravedess Filename example: 03-01-06-01-02-01-12.wav</a:t>
          </a:r>
          <a:endParaRPr lang="en-US" sz="1800" kern="1200"/>
        </a:p>
      </dsp:txBody>
      <dsp:txXfrm>
        <a:off x="21075" y="250881"/>
        <a:ext cx="5417263" cy="389580"/>
      </dsp:txXfrm>
    </dsp:sp>
    <dsp:sp modelId="{15FADBA8-4E86-4E31-9E0A-1F2940370078}">
      <dsp:nvSpPr>
        <dsp:cNvPr id="0" name=""/>
        <dsp:cNvSpPr/>
      </dsp:nvSpPr>
      <dsp:spPr>
        <a:xfrm>
          <a:off x="0" y="661536"/>
          <a:ext cx="5459413" cy="190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3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Audio-only              (03)</a:t>
          </a:r>
        </a:p>
        <a:p>
          <a:pPr marL="114300" lvl="1" indent="-114300" algn="l" defTabSz="622300">
            <a:lnSpc>
              <a:spcPct val="90000"/>
            </a:lnSpc>
            <a:spcBef>
              <a:spcPct val="0"/>
            </a:spcBef>
            <a:spcAft>
              <a:spcPct val="20000"/>
            </a:spcAft>
            <a:buChar char="•"/>
          </a:pPr>
          <a:r>
            <a:rPr lang="en-US" sz="1400" kern="1200" dirty="0"/>
            <a:t>Speech                     (01)</a:t>
          </a:r>
        </a:p>
        <a:p>
          <a:pPr marL="114300" lvl="1" indent="-114300" algn="l" defTabSz="622300">
            <a:lnSpc>
              <a:spcPct val="90000"/>
            </a:lnSpc>
            <a:spcBef>
              <a:spcPct val="0"/>
            </a:spcBef>
            <a:spcAft>
              <a:spcPct val="20000"/>
            </a:spcAft>
            <a:buChar char="•"/>
          </a:pPr>
          <a:r>
            <a:rPr lang="en-US" sz="1400" kern="1200"/>
            <a:t>Fearful                      (06)</a:t>
          </a:r>
        </a:p>
        <a:p>
          <a:pPr marL="114300" lvl="1" indent="-114300" algn="l" defTabSz="622300">
            <a:lnSpc>
              <a:spcPct val="90000"/>
            </a:lnSpc>
            <a:spcBef>
              <a:spcPct val="0"/>
            </a:spcBef>
            <a:spcAft>
              <a:spcPct val="20000"/>
            </a:spcAft>
            <a:buChar char="•"/>
          </a:pPr>
          <a:r>
            <a:rPr lang="en-US" sz="1400" kern="1200"/>
            <a:t>Normal intensity     (01)</a:t>
          </a:r>
        </a:p>
        <a:p>
          <a:pPr marL="114300" lvl="1" indent="-114300" algn="l" defTabSz="622300">
            <a:lnSpc>
              <a:spcPct val="90000"/>
            </a:lnSpc>
            <a:spcBef>
              <a:spcPct val="0"/>
            </a:spcBef>
            <a:spcAft>
              <a:spcPct val="20000"/>
            </a:spcAft>
            <a:buChar char="•"/>
          </a:pPr>
          <a:r>
            <a:rPr lang="en-US" sz="1400" kern="1200"/>
            <a:t>Statement "dogs"   (02)</a:t>
          </a:r>
        </a:p>
        <a:p>
          <a:pPr marL="114300" lvl="1" indent="-114300" algn="l" defTabSz="622300">
            <a:lnSpc>
              <a:spcPct val="90000"/>
            </a:lnSpc>
            <a:spcBef>
              <a:spcPct val="0"/>
            </a:spcBef>
            <a:spcAft>
              <a:spcPct val="20000"/>
            </a:spcAft>
            <a:buChar char="•"/>
          </a:pPr>
          <a:r>
            <a:rPr lang="en-US" sz="1400" kern="1200"/>
            <a:t>1st Repetition          (01)</a:t>
          </a:r>
        </a:p>
        <a:p>
          <a:pPr marL="114300" lvl="1" indent="-114300" algn="l" defTabSz="622300">
            <a:lnSpc>
              <a:spcPct val="90000"/>
            </a:lnSpc>
            <a:spcBef>
              <a:spcPct val="0"/>
            </a:spcBef>
            <a:spcAft>
              <a:spcPct val="20000"/>
            </a:spcAft>
            <a:buChar char="•"/>
          </a:pPr>
          <a:r>
            <a:rPr lang="en-US" sz="1400" kern="1200"/>
            <a:t>12th Actor                (12)</a:t>
          </a:r>
          <a:br>
            <a:rPr lang="en-US" sz="1400" kern="1200"/>
          </a:br>
          <a:r>
            <a:rPr lang="en-US" sz="1400" kern="1200"/>
            <a:t>Female, as the actor ID number is even</a:t>
          </a:r>
        </a:p>
      </dsp:txBody>
      <dsp:txXfrm>
        <a:off x="0" y="661536"/>
        <a:ext cx="5459413" cy="1900260"/>
      </dsp:txXfrm>
    </dsp:sp>
    <dsp:sp modelId="{29A5B649-14C3-450C-8F50-032F5E4B377E}">
      <dsp:nvSpPr>
        <dsp:cNvPr id="0" name=""/>
        <dsp:cNvSpPr/>
      </dsp:nvSpPr>
      <dsp:spPr>
        <a:xfrm>
          <a:off x="0" y="2561797"/>
          <a:ext cx="5459413"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Crema-D Filename example: 1049_WSI_ANG_XX.wav</a:t>
          </a:r>
          <a:endParaRPr lang="en-US" sz="1800" kern="1200"/>
        </a:p>
      </dsp:txBody>
      <dsp:txXfrm>
        <a:off x="21075" y="2582872"/>
        <a:ext cx="5417263"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64EB4-ECB7-490E-A3DE-95E2A870A470}">
      <dsp:nvSpPr>
        <dsp:cNvPr id="0" name=""/>
        <dsp:cNvSpPr/>
      </dsp:nvSpPr>
      <dsp:spPr>
        <a:xfrm>
          <a:off x="0" y="2898"/>
          <a:ext cx="5321300" cy="993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2974D-5972-4BD0-8EE9-A47B10DC4706}">
      <dsp:nvSpPr>
        <dsp:cNvPr id="0" name=""/>
        <dsp:cNvSpPr/>
      </dsp:nvSpPr>
      <dsp:spPr>
        <a:xfrm>
          <a:off x="300384" y="226325"/>
          <a:ext cx="546688" cy="546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DFCF80-6FAA-49CD-9311-020EF77B5896}">
      <dsp:nvSpPr>
        <dsp:cNvPr id="0" name=""/>
        <dsp:cNvSpPr/>
      </dsp:nvSpPr>
      <dsp:spPr>
        <a:xfrm>
          <a:off x="1147458" y="2898"/>
          <a:ext cx="4113564" cy="99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6" tIns="105196" rIns="105196" bIns="105196" numCol="1" spcCol="1270" anchor="ctr" anchorCtr="0">
          <a:noAutofit/>
        </a:bodyPr>
        <a:lstStyle/>
        <a:p>
          <a:pPr marL="0" lvl="0" indent="0" algn="l" defTabSz="622300">
            <a:lnSpc>
              <a:spcPct val="100000"/>
            </a:lnSpc>
            <a:spcBef>
              <a:spcPct val="0"/>
            </a:spcBef>
            <a:spcAft>
              <a:spcPct val="35000"/>
            </a:spcAft>
            <a:buNone/>
          </a:pPr>
          <a:r>
            <a:rPr lang="en-IN" sz="1400" kern="1200"/>
            <a:t>Collecting more datasets to improve accuracy of the model.</a:t>
          </a:r>
          <a:endParaRPr lang="en-US" sz="1400" kern="1200"/>
        </a:p>
      </dsp:txBody>
      <dsp:txXfrm>
        <a:off x="1147458" y="2898"/>
        <a:ext cx="4113564" cy="993978"/>
      </dsp:txXfrm>
    </dsp:sp>
    <dsp:sp modelId="{1F07038F-27D4-40AB-9854-146B5588D9E9}">
      <dsp:nvSpPr>
        <dsp:cNvPr id="0" name=""/>
        <dsp:cNvSpPr/>
      </dsp:nvSpPr>
      <dsp:spPr>
        <a:xfrm>
          <a:off x="0" y="1230755"/>
          <a:ext cx="5321300" cy="993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83853-E08A-4478-940B-2227F2B58BEA}">
      <dsp:nvSpPr>
        <dsp:cNvPr id="0" name=""/>
        <dsp:cNvSpPr/>
      </dsp:nvSpPr>
      <dsp:spPr>
        <a:xfrm>
          <a:off x="300384" y="1454181"/>
          <a:ext cx="546688" cy="546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D2CDB8-2048-4C26-93C0-9B6FE0160CE4}">
      <dsp:nvSpPr>
        <dsp:cNvPr id="0" name=""/>
        <dsp:cNvSpPr/>
      </dsp:nvSpPr>
      <dsp:spPr>
        <a:xfrm>
          <a:off x="1147458" y="1230755"/>
          <a:ext cx="4113564" cy="99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6" tIns="105196" rIns="105196" bIns="105196" numCol="1" spcCol="1270" anchor="ctr" anchorCtr="0">
          <a:noAutofit/>
        </a:bodyPr>
        <a:lstStyle/>
        <a:p>
          <a:pPr marL="0" lvl="0" indent="0" algn="l" defTabSz="622300">
            <a:lnSpc>
              <a:spcPct val="100000"/>
            </a:lnSpc>
            <a:spcBef>
              <a:spcPct val="0"/>
            </a:spcBef>
            <a:spcAft>
              <a:spcPct val="35000"/>
            </a:spcAft>
            <a:buNone/>
          </a:pPr>
          <a:r>
            <a:rPr lang="en-US" sz="1400" kern="1200"/>
            <a:t>Fine-tuning the model architecture and hyper-parameters to improve performance, such as exploring deeper neural networks or different loss functions.</a:t>
          </a:r>
        </a:p>
      </dsp:txBody>
      <dsp:txXfrm>
        <a:off x="1147458" y="1230755"/>
        <a:ext cx="4113564" cy="993978"/>
      </dsp:txXfrm>
    </dsp:sp>
    <dsp:sp modelId="{143C85AB-DD74-4C59-B0F0-8D743055BC53}">
      <dsp:nvSpPr>
        <dsp:cNvPr id="0" name=""/>
        <dsp:cNvSpPr/>
      </dsp:nvSpPr>
      <dsp:spPr>
        <a:xfrm>
          <a:off x="0" y="2458611"/>
          <a:ext cx="5321300" cy="993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7D1F0-09A2-4DFB-BB9C-C23912FC8D5D}">
      <dsp:nvSpPr>
        <dsp:cNvPr id="0" name=""/>
        <dsp:cNvSpPr/>
      </dsp:nvSpPr>
      <dsp:spPr>
        <a:xfrm>
          <a:off x="300384" y="2682038"/>
          <a:ext cx="546688" cy="546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A885F-F61F-454B-BCBE-235864DD2294}">
      <dsp:nvSpPr>
        <dsp:cNvPr id="0" name=""/>
        <dsp:cNvSpPr/>
      </dsp:nvSpPr>
      <dsp:spPr>
        <a:xfrm>
          <a:off x="1147458" y="2458611"/>
          <a:ext cx="4113564" cy="99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6" tIns="105196" rIns="105196" bIns="105196" numCol="1" spcCol="1270" anchor="ctr" anchorCtr="0">
          <a:noAutofit/>
        </a:bodyPr>
        <a:lstStyle/>
        <a:p>
          <a:pPr marL="0" lvl="0" indent="0" algn="l" defTabSz="622300">
            <a:lnSpc>
              <a:spcPct val="100000"/>
            </a:lnSpc>
            <a:spcBef>
              <a:spcPct val="0"/>
            </a:spcBef>
            <a:spcAft>
              <a:spcPct val="35000"/>
            </a:spcAft>
            <a:buNone/>
          </a:pPr>
          <a:r>
            <a:rPr lang="en-US" sz="1400" kern="1200"/>
            <a:t>Investigating new features and combinations of features that could better capture emotional content in speech.</a:t>
          </a:r>
        </a:p>
      </dsp:txBody>
      <dsp:txXfrm>
        <a:off x="1147458" y="2458611"/>
        <a:ext cx="4113564" cy="9939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pPr/>
              <a:t>4/21/2023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pPr/>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pPr/>
              <a:t>4/21/2023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pPr/>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pPr/>
              <a:t>1</a:t>
            </a:fld>
            <a:endParaRPr lang="en-US" dirty="0"/>
          </a:p>
        </p:txBody>
      </p:sp>
    </p:spTree>
    <p:extLst>
      <p:ext uri="{BB962C8B-B14F-4D97-AF65-F5344CB8AC3E}">
        <p14:creationId xmlns:p14="http://schemas.microsoft.com/office/powerpoint/2010/main" val="10796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urier New" panose="02070309020205020404" pitchFamily="49" charset="0"/>
              </a:rPr>
              <a:t>data = data + </a:t>
            </a:r>
            <a:r>
              <a:rPr lang="en-US" b="0" dirty="0" err="1">
                <a:solidFill>
                  <a:srgbClr val="000000"/>
                </a:solidFill>
                <a:effectLst/>
                <a:latin typeface="Courier New" panose="02070309020205020404" pitchFamily="49" charset="0"/>
              </a:rPr>
              <a:t>noise_amp</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np.random.normal</a:t>
            </a:r>
            <a:r>
              <a:rPr lang="en-US" b="0" dirty="0">
                <a:solidFill>
                  <a:srgbClr val="000000"/>
                </a:solidFill>
                <a:effectLst/>
                <a:latin typeface="Courier New" panose="02070309020205020404" pitchFamily="49" charset="0"/>
              </a:rPr>
              <a:t>(size=</a:t>
            </a:r>
            <a:r>
              <a:rPr lang="en-US" b="0" dirty="0" err="1">
                <a:solidFill>
                  <a:srgbClr val="000000"/>
                </a:solidFill>
                <a:effectLst/>
                <a:latin typeface="Courier New" panose="02070309020205020404" pitchFamily="49" charset="0"/>
              </a:rPr>
              <a:t>data.shape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   for noise injection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Shifting</a:t>
            </a:r>
            <a:br>
              <a:rPr lang="en-US" b="0" dirty="0">
                <a:solidFill>
                  <a:srgbClr val="000000"/>
                </a:solidFill>
                <a:effectLst/>
                <a:latin typeface="Courier New" panose="02070309020205020404" pitchFamily="49" charset="0"/>
              </a:rPr>
            </a:b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shift</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data</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shift_range</a:t>
            </a:r>
            <a:r>
              <a:rPr lang="en-US" b="0" dirty="0">
                <a:solidFill>
                  <a:srgbClr val="000000"/>
                </a:solidFill>
                <a:effectLst/>
                <a:latin typeface="Courier New" panose="02070309020205020404" pitchFamily="49" charset="0"/>
              </a:rPr>
              <a:t> = </a:t>
            </a:r>
            <a:r>
              <a:rPr lang="en-US" b="0" dirty="0">
                <a:solidFill>
                  <a:srgbClr val="257693"/>
                </a:solidFill>
                <a:effectLst/>
                <a:latin typeface="Courier New" panose="02070309020205020404" pitchFamily="49" charset="0"/>
              </a:rPr>
              <a:t>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np.random.uniform</a:t>
            </a:r>
            <a:r>
              <a:rPr lang="en-US" b="0" dirty="0">
                <a:solidFill>
                  <a:srgbClr val="000000"/>
                </a:solidFill>
                <a:effectLst/>
                <a:latin typeface="Courier New" panose="02070309020205020404" pitchFamily="49" charset="0"/>
              </a:rPr>
              <a:t>(low=</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 high = </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1000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np.roll</a:t>
            </a:r>
            <a:r>
              <a:rPr lang="en-US" b="0" dirty="0">
                <a:solidFill>
                  <a:srgbClr val="000000"/>
                </a:solidFill>
                <a:effectLst/>
                <a:latin typeface="Courier New" panose="02070309020205020404" pitchFamily="49" charset="0"/>
              </a:rPr>
              <a:t>(data, </a:t>
            </a:r>
            <a:r>
              <a:rPr lang="en-US" b="0" dirty="0" err="1">
                <a:solidFill>
                  <a:srgbClr val="000000"/>
                </a:solidFill>
                <a:effectLst/>
                <a:latin typeface="Courier New" panose="02070309020205020404" pitchFamily="49" charset="0"/>
              </a:rPr>
              <a:t>shift_range</a:t>
            </a:r>
            <a:r>
              <a:rPr lang="en-US" b="0" dirty="0">
                <a:solidFill>
                  <a:srgbClr val="000000"/>
                </a:solidFill>
                <a:effectLst/>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urier New" panose="02070309020205020404" pitchFamily="49" charset="0"/>
              </a:rPr>
              <a:t>We are using </a:t>
            </a:r>
            <a:r>
              <a:rPr lang="en-US" b="0" dirty="0" err="1">
                <a:solidFill>
                  <a:srgbClr val="000000"/>
                </a:solidFill>
                <a:effectLst/>
                <a:latin typeface="Courier New" panose="02070309020205020404" pitchFamily="49" charset="0"/>
              </a:rPr>
              <a:t>librosa.effects.time_stretch</a:t>
            </a:r>
            <a:r>
              <a:rPr lang="en-US" b="0" dirty="0">
                <a:solidFill>
                  <a:srgbClr val="000000"/>
                </a:solidFill>
                <a:effectLst/>
                <a:latin typeface="Courier New" panose="02070309020205020404" pitchFamily="49" charset="0"/>
              </a:rPr>
              <a:t> for performing stretching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urier New" panose="02070309020205020404" pitchFamily="49" charset="0"/>
              </a:rPr>
              <a:t>We are using </a:t>
            </a:r>
            <a:r>
              <a:rPr lang="en-US" b="0" dirty="0" err="1">
                <a:solidFill>
                  <a:srgbClr val="000000"/>
                </a:solidFill>
                <a:effectLst/>
                <a:latin typeface="Courier New" panose="02070309020205020404" pitchFamily="49" charset="0"/>
              </a:rPr>
              <a:t>librosa.effects.pitch_shift</a:t>
            </a:r>
            <a:r>
              <a:rPr lang="en-US" b="0" dirty="0">
                <a:solidFill>
                  <a:srgbClr val="000000"/>
                </a:solidFill>
                <a:effectLst/>
                <a:latin typeface="Courier New" panose="02070309020205020404" pitchFamily="49" charset="0"/>
              </a:rPr>
              <a:t> for performing pitch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pPr/>
              <a:t>7</a:t>
            </a:fld>
            <a:endParaRPr lang="en-US" dirty="0"/>
          </a:p>
        </p:txBody>
      </p:sp>
    </p:spTree>
    <p:extLst>
      <p:ext uri="{BB962C8B-B14F-4D97-AF65-F5344CB8AC3E}">
        <p14:creationId xmlns:p14="http://schemas.microsoft.com/office/powerpoint/2010/main" val="3847438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Zero Crossing Rate (ZCR): ZCR is a measure of the number of times a signal crosses the zero-axis. It is often used to identify the onset and offset of audio signals, and can be used to estimate features such as pitch and timbre.</a:t>
            </a:r>
          </a:p>
          <a:p>
            <a:pPr algn="l">
              <a:buFont typeface="Arial" panose="020B0604020202020204" pitchFamily="34" charset="0"/>
              <a:buChar char="•"/>
            </a:pPr>
            <a:r>
              <a:rPr lang="en-US" b="0" i="0" dirty="0" err="1">
                <a:solidFill>
                  <a:srgbClr val="374151"/>
                </a:solidFill>
                <a:effectLst/>
                <a:latin typeface="Söhne"/>
              </a:rPr>
              <a:t>Chroma_stft</a:t>
            </a:r>
            <a:r>
              <a:rPr lang="en-US" b="0" i="0" dirty="0">
                <a:solidFill>
                  <a:srgbClr val="374151"/>
                </a:solidFill>
                <a:effectLst/>
                <a:latin typeface="Söhne"/>
              </a:rPr>
              <a:t>: </a:t>
            </a:r>
            <a:r>
              <a:rPr lang="en-US" b="0" i="0" dirty="0" err="1">
                <a:solidFill>
                  <a:srgbClr val="374151"/>
                </a:solidFill>
                <a:effectLst/>
                <a:latin typeface="Söhne"/>
              </a:rPr>
              <a:t>Chroma_stft</a:t>
            </a:r>
            <a:r>
              <a:rPr lang="en-US" b="0" i="0" dirty="0">
                <a:solidFill>
                  <a:srgbClr val="374151"/>
                </a:solidFill>
                <a:effectLst/>
                <a:latin typeface="Söhne"/>
              </a:rPr>
              <a:t> is a feature extraction technique used in audio processing to represent the harmonic content of an audio signal in a musically meaningful way. It is calculated by mapping the power spectrum of an audio signal onto the 12-tone scale used in Western music.</a:t>
            </a:r>
          </a:p>
          <a:p>
            <a:pPr algn="l">
              <a:buFont typeface="Arial" panose="020B0604020202020204" pitchFamily="34" charset="0"/>
              <a:buChar char="•"/>
            </a:pPr>
            <a:r>
              <a:rPr lang="en-US" b="0" i="0" dirty="0">
                <a:solidFill>
                  <a:srgbClr val="374151"/>
                </a:solidFill>
                <a:effectLst/>
                <a:latin typeface="Söhne"/>
              </a:rPr>
              <a:t>MFCC (Mel Frequency Cepstral Coefficients): MFCC is a widely used feature extraction technique in audio processing that is based on the Mel scale. It involves taking the Fourier transform of short time frames of an audio signal, and then mapping the resulting spectrum onto the Mel scale. The resulting Mel spectrum is then transformed into the cepstral domain using the discrete cosine transform, resulting in a set of coefficients that capture the spectral characteristics of the audio signal.</a:t>
            </a:r>
          </a:p>
          <a:p>
            <a:pPr algn="l">
              <a:buFont typeface="Arial" panose="020B0604020202020204" pitchFamily="34" charset="0"/>
              <a:buChar char="•"/>
            </a:pPr>
            <a:r>
              <a:rPr lang="en-US" b="0" i="0" dirty="0">
                <a:solidFill>
                  <a:srgbClr val="374151"/>
                </a:solidFill>
                <a:effectLst/>
                <a:latin typeface="Söhne"/>
              </a:rPr>
              <a:t>RMS (Root Mean Square) value: RMS is a measure of the average power of an audio signal. It is calculated by taking the square root of the mean of the squared amplitude values of the signal.</a:t>
            </a:r>
          </a:p>
          <a:p>
            <a:pPr algn="l">
              <a:buFont typeface="Arial" panose="020B0604020202020204" pitchFamily="34" charset="0"/>
              <a:buChar char="•"/>
            </a:pPr>
            <a:r>
              <a:rPr lang="en-US" b="0" i="0" dirty="0" err="1">
                <a:solidFill>
                  <a:srgbClr val="374151"/>
                </a:solidFill>
                <a:effectLst/>
                <a:latin typeface="Söhne"/>
              </a:rPr>
              <a:t>MelSpectrogram</a:t>
            </a:r>
            <a:r>
              <a:rPr lang="en-US" b="0" i="0" dirty="0">
                <a:solidFill>
                  <a:srgbClr val="374151"/>
                </a:solidFill>
                <a:effectLst/>
                <a:latin typeface="Söhne"/>
              </a:rPr>
              <a:t>: A </a:t>
            </a:r>
            <a:r>
              <a:rPr lang="en-US" b="0" i="0" dirty="0" err="1">
                <a:solidFill>
                  <a:srgbClr val="374151"/>
                </a:solidFill>
                <a:effectLst/>
                <a:latin typeface="Söhne"/>
              </a:rPr>
              <a:t>mel</a:t>
            </a:r>
            <a:r>
              <a:rPr lang="en-US" b="0" i="0" dirty="0">
                <a:solidFill>
                  <a:srgbClr val="374151"/>
                </a:solidFill>
                <a:effectLst/>
                <a:latin typeface="Söhne"/>
              </a:rPr>
              <a:t>-spectrogram is a visualization of the power spectrum of a sound signal that is commonly used in audio processing and analysis. It is a 2D representation of the frequency content of an audio signal over time, where the x-axis represents time, the y-axis represents frequency, and the color represents the amplitude or power of the frequency component at a specific time. It is often used as an input to machine learning models for tasks such as speech recognition and sound event detection.</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pPr/>
              <a:t>8</a:t>
            </a:fld>
            <a:endParaRPr lang="en-US" dirty="0"/>
          </a:p>
        </p:txBody>
      </p:sp>
    </p:spTree>
    <p:extLst>
      <p:ext uri="{BB962C8B-B14F-4D97-AF65-F5344CB8AC3E}">
        <p14:creationId xmlns:p14="http://schemas.microsoft.com/office/powerpoint/2010/main" val="3809076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Inter"/>
              </a:rPr>
              <a:t>As of now we have extracted the data, now we need to normalize and split our data for training and testing.</a:t>
            </a:r>
          </a:p>
          <a:p>
            <a:endParaRPr lang="en-US" dirty="0"/>
          </a:p>
          <a:p>
            <a:r>
              <a:rPr lang="en-US" dirty="0"/>
              <a:t>We have split our training to test ratio = 75-25 </a:t>
            </a:r>
          </a:p>
        </p:txBody>
      </p:sp>
      <p:sp>
        <p:nvSpPr>
          <p:cNvPr id="4" name="Slide Number Placeholder 3"/>
          <p:cNvSpPr>
            <a:spLocks noGrp="1"/>
          </p:cNvSpPr>
          <p:nvPr>
            <p:ph type="sldNum" sz="quarter" idx="5"/>
          </p:nvPr>
        </p:nvSpPr>
        <p:spPr/>
        <p:txBody>
          <a:bodyPr/>
          <a:lstStyle/>
          <a:p>
            <a:fld id="{22289C57-55D7-40A4-A101-E74FAC7A092B}" type="slidenum">
              <a:rPr lang="en-US" smtClean="0"/>
              <a:pPr/>
              <a:t>9</a:t>
            </a:fld>
            <a:endParaRPr lang="en-US" dirty="0"/>
          </a:p>
        </p:txBody>
      </p:sp>
    </p:spTree>
    <p:extLst>
      <p:ext uri="{BB962C8B-B14F-4D97-AF65-F5344CB8AC3E}">
        <p14:creationId xmlns:p14="http://schemas.microsoft.com/office/powerpoint/2010/main" val="4285028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4D5156"/>
                </a:solidFill>
                <a:effectLst/>
                <a:latin typeface="Google Sans"/>
              </a:rPr>
              <a:t>ReLU</a:t>
            </a:r>
            <a:r>
              <a:rPr lang="en-US" b="0" i="0" dirty="0">
                <a:solidFill>
                  <a:srgbClr val="4D5156"/>
                </a:solidFill>
                <a:effectLst/>
                <a:latin typeface="Google Sans"/>
              </a:rPr>
              <a:t> </a:t>
            </a:r>
            <a:r>
              <a:rPr lang="en-US" b="0" i="0" dirty="0">
                <a:solidFill>
                  <a:srgbClr val="040C28"/>
                </a:solidFill>
                <a:effectLst/>
                <a:latin typeface="Google Sans"/>
              </a:rPr>
              <a:t>helps to prevent the exponential growth in the computation required to operate the neural network</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pPr/>
              <a:t>10</a:t>
            </a:fld>
            <a:endParaRPr lang="en-US" dirty="0"/>
          </a:p>
        </p:txBody>
      </p:sp>
    </p:spTree>
    <p:extLst>
      <p:ext uri="{BB962C8B-B14F-4D97-AF65-F5344CB8AC3E}">
        <p14:creationId xmlns:p14="http://schemas.microsoft.com/office/powerpoint/2010/main" val="2215844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621E-75F2-4EE2-824E-4C125B84BB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5815CB-A709-ACDC-672B-ABC9A1701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556EF4-6A2E-827F-4476-E7BE9F1ECB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2645585-F6A5-D0FF-80FE-F527F00081B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F383888-C9A0-ACF3-B941-450C22E6FED4}"/>
              </a:ext>
            </a:extLst>
          </p:cNvPr>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Graphic 6">
            <a:extLst>
              <a:ext uri="{FF2B5EF4-FFF2-40B4-BE49-F238E27FC236}">
                <a16:creationId xmlns:a16="http://schemas.microsoft.com/office/drawing/2014/main" id="{7088BE4C-F825-F0BD-37F1-3B17BF3679C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04971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1C8-B1EE-C8CE-FC36-E3838B6E76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A7A643-3A63-F584-EB94-EA65D6152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2BB9F-455E-C0BA-F69F-7A4A8473291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F5B9C84-98A7-F9BE-389C-F2304917687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204048B-3251-6660-684E-FE4298FD4DC6}"/>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4060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4EB023-B357-A3AC-B505-0DB21F82B4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2CCE0B-F71E-7B1E-7042-BC96650A82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712EA-A55D-AB98-4B7D-3070D6080B6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217CCA5-ACAC-7275-9C4D-00D2D0E609F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5DD8692-EE9E-1499-6BD7-B200A1F495DF}"/>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76137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172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2"/>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81"/>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3" y="2886078"/>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9" y="5084528"/>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3" y="5464118"/>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7" y="2886078"/>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8"/>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5" y="5478800"/>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81" y="2886078"/>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8"/>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9" y="5478800"/>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61" y="2886078"/>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8"/>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9" y="5464118"/>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1" y="4"/>
            <a:ext cx="4857751"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81"/>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82"/>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50"/>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1"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3" y="3654382"/>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3" y="3809750"/>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8" y="3654382"/>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6002" y="3809750"/>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5"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7" y="3654382"/>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2" y="3809750"/>
            <a:ext cx="1844127"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1"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3" y="551321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3" y="566858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7" y="551321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5" y="5668587"/>
            <a:ext cx="181347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5"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7" y="551321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2" y="5668587"/>
            <a:ext cx="1844127"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9"/>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6"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2" y="5509419"/>
            <a:ext cx="4082143"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5"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8"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8"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4" y="6356354"/>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6" y="6356354"/>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7"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5"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81"/>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5"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5" y="3834610"/>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7"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7" y="3834610"/>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10"/>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CE38-A9F2-6F64-CCB2-AFBCDB78D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F8F52-4878-630A-37E4-F9C20403FC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E697A-F2AA-D14C-D37B-0322EAD33B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3024CC-4826-066D-57A5-454A86F619A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1F50283-64F8-4C5E-F9A0-87902DCC1EBC}"/>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06659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1BBF-CEC8-F983-1D3A-8FDD835775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D73DB3-B971-3ECC-7DA5-3C589C8BE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523D6-804A-D393-FFFD-F74039DFBC9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5DD3B2C-3292-B20D-6C9D-298313E6452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5DE1045-BE95-F42C-FD29-E6CC3761943B}"/>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2223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17B5-01AC-0627-8771-85924DC7C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4CD2E4-8AD4-83F7-6220-46C54B4D7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743857-C22D-4BDB-AF03-FA2E604F3A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91ACAE-B809-2F10-6AFC-F9CE2834226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AA3A075-8E7C-1FF4-F094-D034768E7BF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1CAD5CC-34F3-DCE6-6A99-10FE7D4809FA}"/>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02286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9D78-A123-7F98-802B-A55E886006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F70E22-9659-86BE-59FA-675E7A795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6A94E-4E91-5F0F-7CA7-E4FC1A0E8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49E6DA-CDC8-CE5E-FCE2-F5D06FB2C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3CA95-A3CA-090E-8A7F-652043398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1C9A7-2A64-584F-A0D9-CD823558E36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797136D4-FE4A-00D5-9046-CE91499C138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46025697-B581-169A-6978-183B08E9869A}"/>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36935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2019-C193-3C79-8CB2-CE778F1B76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214CAF-3A39-E4EA-5FC8-D602B5E6BB7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C78A6C5B-9B03-EBA8-EA0B-A6FF1856CE8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9DD187A-C922-7F66-6D4B-45E14525D659}"/>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3246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BB280-2539-3EE8-3694-E69DB69E5A97}"/>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C4333062-42E2-5531-CD98-56A8E908975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B3C4C24-3E51-9690-4BDC-61682749FA21}"/>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701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5BB0-886F-5B7C-FC18-01D986113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B538C3-C6A0-6954-7ECD-831E9FABA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BC249B-C825-0F82-65AE-28E4410EF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FF023-2E4D-51D1-E120-40A56D4040B5}"/>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3EA2C009-25E1-34D9-CE1E-97647AB7A3C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047533E-F4A7-47B0-BC07-409EC51A0680}"/>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54824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78E8-6E96-9BFF-D146-B90960345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CF902A-6B61-37CF-2F11-ED0845116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E47FA7-FCC8-195E-01C3-B7C854AFE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EAC65-41B6-D616-6DF3-29E7A162170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E61A4D2F-79B4-4A19-C755-E28E647D1189}"/>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722CF72-4F31-AC95-E06D-B264A1AF2F63}"/>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3514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08FA1E-A46E-6897-5941-D58D368E6C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5659F-5819-2728-426E-B82EB18F4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82B6D-A8B1-3BFC-18A5-A3A918F7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54D6495-222D-9224-F311-0B2A2437A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2295FB58-83F8-ABA7-1C08-7C030D9F2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074703963"/>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3666" r:id="rId13"/>
    <p:sldLayoutId id="2147483667" r:id="rId14"/>
    <p:sldLayoutId id="2147483663" r:id="rId15"/>
    <p:sldLayoutId id="2147483662" r:id="rId16"/>
    <p:sldLayoutId id="2147483668" r:id="rId17"/>
    <p:sldLayoutId id="2147483652" r:id="rId18"/>
    <p:sldLayoutId id="214748366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3.xml"/><Relationship Id="rId7" Type="http://schemas.openxmlformats.org/officeDocument/2006/relationships/image" Target="../media/image14.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audio" Target="../media/media5.wav"/><Relationship Id="rId13" Type="http://schemas.openxmlformats.org/officeDocument/2006/relationships/image" Target="../media/image16.jpeg"/><Relationship Id="rId18" Type="http://schemas.openxmlformats.org/officeDocument/2006/relationships/image" Target="../media/image20.png"/><Relationship Id="rId3" Type="http://schemas.microsoft.com/office/2007/relationships/media" Target="../media/media3.wav"/><Relationship Id="rId7" Type="http://schemas.microsoft.com/office/2007/relationships/media" Target="../media/media5.wav"/><Relationship Id="rId12" Type="http://schemas.openxmlformats.org/officeDocument/2006/relationships/notesSlide" Target="../notesSlides/notesSlide3.xml"/><Relationship Id="rId17" Type="http://schemas.openxmlformats.org/officeDocument/2006/relationships/image" Target="../media/image19.png"/><Relationship Id="rId2" Type="http://schemas.openxmlformats.org/officeDocument/2006/relationships/audio" Target="../media/media2.wav"/><Relationship Id="rId16" Type="http://schemas.openxmlformats.org/officeDocument/2006/relationships/image" Target="../media/image18.png"/><Relationship Id="rId1" Type="http://schemas.microsoft.com/office/2007/relationships/media" Target="../media/media2.wav"/><Relationship Id="rId6" Type="http://schemas.openxmlformats.org/officeDocument/2006/relationships/audio" Target="../media/media4.wav"/><Relationship Id="rId11" Type="http://schemas.openxmlformats.org/officeDocument/2006/relationships/slideLayout" Target="../slideLayouts/slideLayout3.xml"/><Relationship Id="rId5" Type="http://schemas.microsoft.com/office/2007/relationships/media" Target="../media/media4.wav"/><Relationship Id="rId15" Type="http://schemas.openxmlformats.org/officeDocument/2006/relationships/image" Target="../media/image17.png"/><Relationship Id="rId10" Type="http://schemas.openxmlformats.org/officeDocument/2006/relationships/audio" Target="../media/media6.wav"/><Relationship Id="rId19" Type="http://schemas.openxmlformats.org/officeDocument/2006/relationships/image" Target="../media/image21.png"/><Relationship Id="rId4" Type="http://schemas.openxmlformats.org/officeDocument/2006/relationships/audio" Target="../media/media3.wav"/><Relationship Id="rId9" Type="http://schemas.microsoft.com/office/2007/relationships/media" Target="../media/media6.wav"/><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582366" y="90791"/>
            <a:ext cx="4423440" cy="6608324"/>
          </a:xfrm>
          <a:ln w="25400" cap="sq">
            <a:solidFill>
              <a:srgbClr val="FFFFFF"/>
            </a:solidFill>
            <a:miter lim="800000"/>
          </a:ln>
        </p:spPr>
        <p:txBody>
          <a:bodyPr vert="horz" wrap="square" lIns="91440" tIns="45720" rIns="91440" bIns="45720" rtlCol="0" anchor="ctr">
            <a:normAutofit/>
          </a:bodyPr>
          <a:lstStyle/>
          <a:p>
            <a:br>
              <a:rPr lang="en-US" sz="700" kern="1200" cap="all" spc="164" baseline="0" dirty="0">
                <a:solidFill>
                  <a:srgbClr val="FFFFFF"/>
                </a:solidFill>
                <a:latin typeface="+mj-lt"/>
                <a:ea typeface="+mj-ea"/>
                <a:cs typeface="+mj-cs"/>
              </a:rPr>
            </a:br>
            <a:br>
              <a:rPr lang="en-US" sz="700" kern="1200" cap="all" spc="164" baseline="0" dirty="0">
                <a:solidFill>
                  <a:srgbClr val="FFFFFF"/>
                </a:solidFill>
                <a:latin typeface="+mj-lt"/>
                <a:ea typeface="+mj-ea"/>
                <a:cs typeface="+mj-cs"/>
              </a:rPr>
            </a:br>
            <a:br>
              <a:rPr lang="en-US" sz="700" kern="1200" cap="all" spc="164" baseline="0" dirty="0">
                <a:solidFill>
                  <a:srgbClr val="FFFFFF"/>
                </a:solidFill>
                <a:latin typeface="+mj-lt"/>
                <a:ea typeface="+mj-ea"/>
                <a:cs typeface="+mj-cs"/>
              </a:rPr>
            </a:br>
            <a:br>
              <a:rPr lang="en-US" sz="700" kern="1200" cap="all" spc="164" baseline="0" dirty="0">
                <a:solidFill>
                  <a:srgbClr val="FFFFFF"/>
                </a:solidFill>
                <a:latin typeface="+mj-lt"/>
                <a:ea typeface="+mj-ea"/>
                <a:cs typeface="+mj-cs"/>
              </a:rPr>
            </a:br>
            <a:br>
              <a:rPr lang="en-US" sz="3600" kern="1200" cap="all" spc="164" baseline="0" dirty="0">
                <a:solidFill>
                  <a:srgbClr val="FFFFFF"/>
                </a:solidFill>
                <a:latin typeface="+mj-lt"/>
                <a:ea typeface="+mj-ea"/>
                <a:cs typeface="+mj-cs"/>
              </a:rPr>
            </a:br>
            <a:r>
              <a:rPr lang="en-US" sz="2400" kern="1200" cap="all" spc="164" baseline="0" dirty="0">
                <a:solidFill>
                  <a:srgbClr val="FFFFFF"/>
                </a:solidFill>
              </a:rPr>
              <a:t>CS- 584 MACHINE LEARNING </a:t>
            </a:r>
            <a:br>
              <a:rPr lang="en-US" sz="2400" kern="1200" cap="all" spc="164" baseline="0" dirty="0">
                <a:solidFill>
                  <a:srgbClr val="FFFFFF"/>
                </a:solidFill>
              </a:rPr>
            </a:br>
            <a:br>
              <a:rPr lang="en-US" sz="2400" kern="1200" cap="all" spc="164" baseline="0" dirty="0">
                <a:solidFill>
                  <a:srgbClr val="FFFFFF"/>
                </a:solidFill>
              </a:rPr>
            </a:br>
            <a:r>
              <a:rPr lang="en-US" sz="2400" kern="1200" cap="all" spc="164" baseline="0" dirty="0">
                <a:solidFill>
                  <a:srgbClr val="FFFFFF"/>
                </a:solidFill>
              </a:rPr>
              <a:t>FINAL PROJECT</a:t>
            </a:r>
            <a:br>
              <a:rPr lang="en-US" sz="2400" kern="1200" cap="all" spc="164" baseline="0" dirty="0">
                <a:solidFill>
                  <a:srgbClr val="FFFFFF"/>
                </a:solidFill>
              </a:rPr>
            </a:br>
            <a:br>
              <a:rPr lang="en-US" sz="2400" kern="1200" cap="all" spc="164" baseline="0" dirty="0">
                <a:solidFill>
                  <a:srgbClr val="FFFFFF"/>
                </a:solidFill>
                <a:ea typeface="+mj-ea"/>
                <a:cs typeface="+mj-cs"/>
              </a:rPr>
            </a:br>
            <a:br>
              <a:rPr lang="en-US" sz="2400" kern="1200" cap="all" spc="164" baseline="0" dirty="0">
                <a:solidFill>
                  <a:srgbClr val="FFFFFF"/>
                </a:solidFill>
                <a:ea typeface="+mj-ea"/>
                <a:cs typeface="+mj-cs"/>
              </a:rPr>
            </a:br>
            <a:br>
              <a:rPr lang="en-US" sz="2400" kern="1200" cap="all" spc="164" baseline="0" dirty="0">
                <a:solidFill>
                  <a:srgbClr val="FFFFFF"/>
                </a:solidFill>
                <a:ea typeface="+mj-ea"/>
                <a:cs typeface="+mj-cs"/>
              </a:rPr>
            </a:br>
            <a:br>
              <a:rPr lang="en-US" sz="2400" kern="1200" cap="all" spc="164" baseline="0" dirty="0">
                <a:solidFill>
                  <a:srgbClr val="FFFFFF"/>
                </a:solidFill>
                <a:ea typeface="+mj-ea"/>
                <a:cs typeface="+mj-cs"/>
              </a:rPr>
            </a:br>
            <a:br>
              <a:rPr lang="en-US" sz="2400" kern="1200" cap="all" spc="164" baseline="0" dirty="0">
                <a:solidFill>
                  <a:srgbClr val="FFFFFF"/>
                </a:solidFill>
                <a:ea typeface="+mj-ea"/>
                <a:cs typeface="+mj-cs"/>
              </a:rPr>
            </a:br>
            <a:r>
              <a:rPr lang="en-US" sz="2400" kern="1200" cap="all" spc="164" baseline="0" dirty="0">
                <a:solidFill>
                  <a:srgbClr val="FFFFFF"/>
                </a:solidFill>
                <a:ea typeface="+mj-ea"/>
                <a:cs typeface="+mj-cs"/>
              </a:rPr>
              <a:t>Speech </a:t>
            </a:r>
            <a:br>
              <a:rPr lang="en-US" sz="2400" kern="1200" cap="all" spc="164" baseline="0" dirty="0">
                <a:solidFill>
                  <a:srgbClr val="FFFFFF"/>
                </a:solidFill>
                <a:ea typeface="+mj-ea"/>
                <a:cs typeface="+mj-cs"/>
              </a:rPr>
            </a:br>
            <a:r>
              <a:rPr lang="en-US" sz="2400" kern="1200" cap="all" spc="164" baseline="0" dirty="0">
                <a:solidFill>
                  <a:srgbClr val="FFFFFF"/>
                </a:solidFill>
                <a:ea typeface="+mj-ea"/>
                <a:cs typeface="+mj-cs"/>
              </a:rPr>
              <a:t>Emotion Recognition </a:t>
            </a:r>
            <a:br>
              <a:rPr lang="en-US" sz="700" kern="1200" cap="all" spc="164" baseline="0" dirty="0">
                <a:solidFill>
                  <a:srgbClr val="FFFFFF"/>
                </a:solidFill>
                <a:latin typeface="+mj-lt"/>
                <a:ea typeface="+mj-ea"/>
                <a:cs typeface="+mj-cs"/>
              </a:rPr>
            </a:br>
            <a:endParaRPr lang="en-US" sz="700" kern="1200" dirty="0">
              <a:solidFill>
                <a:srgbClr val="FFFFFF"/>
              </a:solidFill>
              <a:latin typeface="+mj-lt"/>
              <a:ea typeface="+mj-ea"/>
              <a:cs typeface="+mj-cs"/>
            </a:endParaRPr>
          </a:p>
        </p:txBody>
      </p:sp>
      <p:sp>
        <p:nvSpPr>
          <p:cNvPr id="29" name="Rectangle 2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426864" y="152027"/>
            <a:ext cx="3529260" cy="741248"/>
          </a:xfrm>
        </p:spPr>
        <p:txBody>
          <a:bodyPr vert="horz" lIns="91440" tIns="45720" rIns="91440" bIns="45720" rtlCol="0">
            <a:normAutofit/>
          </a:bodyPr>
          <a:lstStyle/>
          <a:p>
            <a:pPr algn="l">
              <a:spcBef>
                <a:spcPts val="1386"/>
              </a:spcBef>
              <a:spcAft>
                <a:spcPts val="231"/>
              </a:spcAft>
            </a:pPr>
            <a:r>
              <a:rPr lang="en-US" sz="2000" b="0" i="0" cap="all" dirty="0"/>
              <a:t>INSTRUCTOR : Dr.Yan Yan </a:t>
            </a:r>
          </a:p>
          <a:p>
            <a:pPr indent="-228600" algn="l">
              <a:buFont typeface="Arial" panose="020B0604020202020204" pitchFamily="34" charset="0"/>
              <a:buChar char="•"/>
            </a:pPr>
            <a:endParaRPr lang="en-US" sz="2000" dirty="0"/>
          </a:p>
        </p:txBody>
      </p:sp>
      <p:sp>
        <p:nvSpPr>
          <p:cNvPr id="4" name="Subtitle 2">
            <a:extLst>
              <a:ext uri="{FF2B5EF4-FFF2-40B4-BE49-F238E27FC236}">
                <a16:creationId xmlns:a16="http://schemas.microsoft.com/office/drawing/2014/main" id="{A6E59E96-BD26-536C-B36A-037D8BEFC209}"/>
              </a:ext>
            </a:extLst>
          </p:cNvPr>
          <p:cNvSpPr txBox="1">
            <a:spLocks/>
          </p:cNvSpPr>
          <p:nvPr/>
        </p:nvSpPr>
        <p:spPr>
          <a:xfrm>
            <a:off x="7564345" y="5089236"/>
            <a:ext cx="4331260" cy="15297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155"/>
              </a:spcBef>
            </a:pPr>
            <a:r>
              <a:rPr lang="en-US" sz="2000" dirty="0"/>
              <a:t>TEAM MEMBERS </a:t>
            </a:r>
          </a:p>
          <a:p>
            <a:pPr indent="-228600">
              <a:spcBef>
                <a:spcPts val="1155"/>
              </a:spcBef>
              <a:buFont typeface="Arial" panose="020B0604020202020204" pitchFamily="34" charset="0"/>
              <a:buChar char="•"/>
            </a:pPr>
            <a:r>
              <a:rPr lang="en-US" sz="2000" dirty="0" err="1"/>
              <a:t>Punalraj</a:t>
            </a:r>
            <a:r>
              <a:rPr lang="en-US" sz="2000" dirty="0"/>
              <a:t> Parthasarathy (A20519421)</a:t>
            </a:r>
          </a:p>
          <a:p>
            <a:pPr indent="-228600">
              <a:spcBef>
                <a:spcPts val="1155"/>
              </a:spcBef>
              <a:buFont typeface="Arial" panose="020B0604020202020204" pitchFamily="34" charset="0"/>
              <a:buChar char="•"/>
            </a:pPr>
            <a:r>
              <a:rPr lang="en-US" sz="2000" dirty="0"/>
              <a:t>Santhosh Mani               (A20518627) </a:t>
            </a:r>
          </a:p>
        </p:txBody>
      </p:sp>
      <p:sp>
        <p:nvSpPr>
          <p:cNvPr id="5" name="TextBox 4">
            <a:extLst>
              <a:ext uri="{FF2B5EF4-FFF2-40B4-BE49-F238E27FC236}">
                <a16:creationId xmlns:a16="http://schemas.microsoft.com/office/drawing/2014/main" id="{98DAF209-3EBC-E15A-546C-F271A963AC99}"/>
              </a:ext>
            </a:extLst>
          </p:cNvPr>
          <p:cNvSpPr txBox="1"/>
          <p:nvPr/>
        </p:nvSpPr>
        <p:spPr>
          <a:xfrm>
            <a:off x="7564345" y="4549500"/>
            <a:ext cx="2557052" cy="400110"/>
          </a:xfrm>
          <a:prstGeom prst="rect">
            <a:avLst/>
          </a:prstGeom>
          <a:noFill/>
        </p:spPr>
        <p:txBody>
          <a:bodyPr wrap="square" rtlCol="0">
            <a:spAutoFit/>
          </a:bodyPr>
          <a:lstStyle/>
          <a:p>
            <a:r>
              <a:rPr lang="en-US" sz="2000" dirty="0">
                <a:cs typeface="Aldhabi" panose="01000000000000000000" pitchFamily="2" charset="-78"/>
              </a:rPr>
              <a:t>BATCH NO:40</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13">
            <a:extLst>
              <a:ext uri="{FF2B5EF4-FFF2-40B4-BE49-F238E27FC236}">
                <a16:creationId xmlns:a16="http://schemas.microsoft.com/office/drawing/2014/main" id="{C34C49FD-318D-49AE-BAC7-5634695CC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15">
            <a:extLst>
              <a:ext uri="{FF2B5EF4-FFF2-40B4-BE49-F238E27FC236}">
                <a16:creationId xmlns:a16="http://schemas.microsoft.com/office/drawing/2014/main" id="{8444DC2E-9E72-4669-878E-AF93DF3077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16">
              <a:extLst>
                <a:ext uri="{FF2B5EF4-FFF2-40B4-BE49-F238E27FC236}">
                  <a16:creationId xmlns:a16="http://schemas.microsoft.com/office/drawing/2014/main" id="{6E56A799-9BBA-4BC7-8D47-C6251FDDF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7">
              <a:extLst>
                <a:ext uri="{FF2B5EF4-FFF2-40B4-BE49-F238E27FC236}">
                  <a16:creationId xmlns:a16="http://schemas.microsoft.com/office/drawing/2014/main" id="{89EA9C1F-2B28-4DEA-8EF8-4D0A06E28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19">
            <a:extLst>
              <a:ext uri="{FF2B5EF4-FFF2-40B4-BE49-F238E27FC236}">
                <a16:creationId xmlns:a16="http://schemas.microsoft.com/office/drawing/2014/main" id="{2AD021B0-C307-4067-887D-35DF45447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2200" y="1112840"/>
            <a:ext cx="4716463" cy="605713"/>
          </a:xfrm>
        </p:spPr>
        <p:txBody>
          <a:bodyPr vert="horz" wrap="square" lIns="91440" tIns="45720" rIns="91440" bIns="45720" rtlCol="0" anchor="b">
            <a:normAutofit fontScale="90000"/>
          </a:bodyPr>
          <a:lstStyle/>
          <a:p>
            <a:r>
              <a:rPr lang="en-US" sz="4200" kern="1200" dirty="0">
                <a:solidFill>
                  <a:schemeClr val="tx1"/>
                </a:solidFill>
                <a:latin typeface="+mj-lt"/>
                <a:ea typeface="+mj-ea"/>
                <a:cs typeface="+mj-cs"/>
              </a:rPr>
              <a:t>MODELLING</a:t>
            </a:r>
          </a:p>
        </p:txBody>
      </p:sp>
      <p:sp>
        <p:nvSpPr>
          <p:cNvPr id="3" name="Text Placeholder 2"/>
          <p:cNvSpPr>
            <a:spLocks noGrp="1"/>
          </p:cNvSpPr>
          <p:nvPr>
            <p:ph type="body" idx="1"/>
          </p:nvPr>
        </p:nvSpPr>
        <p:spPr>
          <a:xfrm>
            <a:off x="884423" y="1783404"/>
            <a:ext cx="5191868" cy="4306111"/>
          </a:xfrm>
        </p:spPr>
        <p:txBody>
          <a:bodyPr vert="horz" wrap="square" lIns="91440" tIns="45720" rIns="91440" bIns="45720" rtlCol="0" anchor="t">
            <a:noAutofit/>
          </a:bodyPr>
          <a:lstStyle/>
          <a:p>
            <a:pPr marL="171450" indent="-171450" algn="just">
              <a:buFont typeface="Arial" panose="020B0604020202020204" pitchFamily="34" charset="0"/>
              <a:buChar char="•"/>
            </a:pPr>
            <a:r>
              <a:rPr lang="en-US" sz="1050" kern="1200" dirty="0">
                <a:solidFill>
                  <a:schemeClr val="tx1">
                    <a:alpha val="60000"/>
                  </a:schemeClr>
                </a:solidFill>
                <a:ea typeface="+mn-ea"/>
                <a:cs typeface="+mn-cs"/>
              </a:rPr>
              <a:t>The CNN model architecture is defined using the Sequential class, which allows layers to be added to the model in sequence.</a:t>
            </a:r>
          </a:p>
          <a:p>
            <a:pPr marL="171450" indent="-171450" algn="just">
              <a:buFont typeface="Arial" panose="020B0604020202020204" pitchFamily="34" charset="0"/>
              <a:buChar char="•"/>
            </a:pPr>
            <a:r>
              <a:rPr lang="en-US" sz="1050" kern="1200" dirty="0">
                <a:solidFill>
                  <a:schemeClr val="tx1">
                    <a:alpha val="60000"/>
                  </a:schemeClr>
                </a:solidFill>
                <a:ea typeface="+mn-ea"/>
                <a:cs typeface="+mn-cs"/>
              </a:rPr>
              <a:t>The model architecture consists of multiple layers of one-dimensional convolutional (Conv1D) and pooling (MaxPooling1D) layers, followed by a flattening layer, a couple of fully connected (Dense) layers, and a final output layer.</a:t>
            </a:r>
          </a:p>
          <a:p>
            <a:pPr marL="171450" indent="-171450" algn="just">
              <a:buFont typeface="Arial" panose="020B0604020202020204" pitchFamily="34" charset="0"/>
              <a:buChar char="•"/>
            </a:pPr>
            <a:r>
              <a:rPr lang="en-US" sz="1050" kern="1200" dirty="0">
                <a:solidFill>
                  <a:schemeClr val="tx1">
                    <a:alpha val="60000"/>
                  </a:schemeClr>
                </a:solidFill>
                <a:ea typeface="+mn-ea"/>
                <a:cs typeface="+mn-cs"/>
              </a:rPr>
              <a:t>The Conv1D layers use a 1D convolutional filter with a specified number of filters, kernel size, and activation function to extract features from the input data.</a:t>
            </a:r>
          </a:p>
          <a:p>
            <a:pPr marL="171450" indent="-171450" algn="just">
              <a:buFont typeface="Arial" panose="020B0604020202020204" pitchFamily="34" charset="0"/>
              <a:buChar char="•"/>
            </a:pPr>
            <a:r>
              <a:rPr lang="en-US" sz="1050" kern="1200" dirty="0">
                <a:solidFill>
                  <a:schemeClr val="tx1">
                    <a:alpha val="60000"/>
                  </a:schemeClr>
                </a:solidFill>
                <a:ea typeface="+mn-ea"/>
                <a:cs typeface="+mn-cs"/>
              </a:rPr>
              <a:t>The MaxPooling1D layers use a pooling operation to down sample the output from the previous convolutional layer, which helps to reduce overfitting and improve computational efficiency.</a:t>
            </a:r>
          </a:p>
          <a:p>
            <a:pPr marL="171450" indent="-171450" algn="just">
              <a:buFont typeface="Arial" panose="020B0604020202020204" pitchFamily="34" charset="0"/>
              <a:buChar char="•"/>
            </a:pPr>
            <a:r>
              <a:rPr lang="en-US" sz="1050" kern="1200" dirty="0">
                <a:solidFill>
                  <a:schemeClr val="tx1">
                    <a:alpha val="60000"/>
                  </a:schemeClr>
                </a:solidFill>
                <a:ea typeface="+mn-ea"/>
                <a:cs typeface="+mn-cs"/>
              </a:rPr>
              <a:t>The Flatten layer flattens the output from the previous layer into a 1D vector, which is then passed to the fully connected Dense layers.</a:t>
            </a:r>
          </a:p>
          <a:p>
            <a:pPr marL="171450" indent="-171450" algn="just">
              <a:buFont typeface="Arial" panose="020B0604020202020204" pitchFamily="34" charset="0"/>
              <a:buChar char="•"/>
            </a:pPr>
            <a:r>
              <a:rPr lang="en-US" sz="1050" kern="1200" dirty="0">
                <a:solidFill>
                  <a:schemeClr val="tx1">
                    <a:alpha val="60000"/>
                  </a:schemeClr>
                </a:solidFill>
                <a:ea typeface="+mn-ea"/>
                <a:cs typeface="+mn-cs"/>
              </a:rPr>
              <a:t>The Dense layers are fully connected layers that apply a linear transformation to the input data, followed by a specified activation function.</a:t>
            </a:r>
          </a:p>
          <a:p>
            <a:pPr marL="171450" indent="-171450" algn="just">
              <a:buFont typeface="Arial" panose="020B0604020202020204" pitchFamily="34" charset="0"/>
              <a:buChar char="•"/>
            </a:pPr>
            <a:r>
              <a:rPr lang="en-US" sz="1050" kern="1200" dirty="0">
                <a:solidFill>
                  <a:schemeClr val="tx1">
                    <a:alpha val="60000"/>
                  </a:schemeClr>
                </a:solidFill>
                <a:ea typeface="+mn-ea"/>
                <a:cs typeface="+mn-cs"/>
              </a:rPr>
              <a:t>The final Dense layer uses a </a:t>
            </a:r>
            <a:r>
              <a:rPr lang="en-US" sz="1050" kern="1200" dirty="0" err="1">
                <a:solidFill>
                  <a:schemeClr val="tx1">
                    <a:alpha val="60000"/>
                  </a:schemeClr>
                </a:solidFill>
                <a:ea typeface="+mn-ea"/>
                <a:cs typeface="+mn-cs"/>
              </a:rPr>
              <a:t>softmax</a:t>
            </a:r>
            <a:r>
              <a:rPr lang="en-US" sz="1050" kern="1200" dirty="0">
                <a:solidFill>
                  <a:schemeClr val="tx1">
                    <a:alpha val="60000"/>
                  </a:schemeClr>
                </a:solidFill>
                <a:ea typeface="+mn-ea"/>
                <a:cs typeface="+mn-cs"/>
              </a:rPr>
              <a:t> activation function to produce the output probabilities for each class.</a:t>
            </a:r>
          </a:p>
          <a:p>
            <a:pPr marL="171450" indent="-171450" algn="just">
              <a:buFont typeface="Arial" panose="020B0604020202020204" pitchFamily="34" charset="0"/>
              <a:buChar char="•"/>
            </a:pPr>
            <a:r>
              <a:rPr lang="en-US" sz="1050" kern="1200" dirty="0">
                <a:solidFill>
                  <a:schemeClr val="tx1">
                    <a:alpha val="60000"/>
                  </a:schemeClr>
                </a:solidFill>
                <a:ea typeface="+mn-ea"/>
                <a:cs typeface="+mn-cs"/>
              </a:rPr>
              <a:t>The model is compiled using the compile method, which specifies the optimizer, loss function, and evaluation metric to use during training.</a:t>
            </a:r>
          </a:p>
          <a:p>
            <a:pPr marL="171450" indent="-171450" algn="just">
              <a:buFont typeface="Arial" panose="020B0604020202020204" pitchFamily="34" charset="0"/>
              <a:buChar char="•"/>
            </a:pPr>
            <a:r>
              <a:rPr lang="en-US" sz="1050" kern="1200" dirty="0">
                <a:solidFill>
                  <a:schemeClr val="tx1">
                    <a:alpha val="60000"/>
                  </a:schemeClr>
                </a:solidFill>
                <a:ea typeface="+mn-ea"/>
                <a:cs typeface="+mn-cs"/>
              </a:rPr>
              <a:t>The summary method is then used to print a summary of the model architecture, including the number of parameters in each layer.</a:t>
            </a:r>
          </a:p>
        </p:txBody>
      </p:sp>
      <p:grpSp>
        <p:nvGrpSpPr>
          <p:cNvPr id="22" name="Group 21">
            <a:extLst>
              <a:ext uri="{FF2B5EF4-FFF2-40B4-BE49-F238E27FC236}">
                <a16:creationId xmlns:a16="http://schemas.microsoft.com/office/drawing/2014/main" id="{223CC9DA-C742-47CF-8965-06B4D836A5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83337" y="549273"/>
            <a:ext cx="5257537" cy="5757924"/>
            <a:chOff x="4656138" y="0"/>
            <a:chExt cx="6983409" cy="6308725"/>
          </a:xfrm>
        </p:grpSpPr>
        <p:sp>
          <p:nvSpPr>
            <p:cNvPr id="46" name="Rectangle 22">
              <a:extLst>
                <a:ext uri="{FF2B5EF4-FFF2-40B4-BE49-F238E27FC236}">
                  <a16:creationId xmlns:a16="http://schemas.microsoft.com/office/drawing/2014/main" id="{B27219E4-2868-4D53-9258-78813DDFD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23">
              <a:extLst>
                <a:ext uri="{FF2B5EF4-FFF2-40B4-BE49-F238E27FC236}">
                  <a16:creationId xmlns:a16="http://schemas.microsoft.com/office/drawing/2014/main" id="{47272C0A-7EBF-4D41-9851-D1B8A23DF3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24">
              <a:extLst>
                <a:ext uri="{FF2B5EF4-FFF2-40B4-BE49-F238E27FC236}">
                  <a16:creationId xmlns:a16="http://schemas.microsoft.com/office/drawing/2014/main" id="{D4AD8EFA-1927-489C-803F-6F7684B61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9" name="Picture 8">
            <a:extLst>
              <a:ext uri="{FF2B5EF4-FFF2-40B4-BE49-F238E27FC236}">
                <a16:creationId xmlns:a16="http://schemas.microsoft.com/office/drawing/2014/main" id="{2CF60345-BCB8-D108-19B9-3BB7CB6F528E}"/>
              </a:ext>
            </a:extLst>
          </p:cNvPr>
          <p:cNvPicPr>
            <a:picLocks noChangeAspect="1"/>
          </p:cNvPicPr>
          <p:nvPr/>
        </p:nvPicPr>
        <p:blipFill>
          <a:blip r:embed="rId3"/>
          <a:stretch>
            <a:fillRect/>
          </a:stretch>
        </p:blipFill>
        <p:spPr>
          <a:xfrm>
            <a:off x="6997429" y="637535"/>
            <a:ext cx="4215427" cy="5387129"/>
          </a:xfrm>
          <a:prstGeom prst="rect">
            <a:avLst/>
          </a:prstGeom>
          <a:solidFill>
            <a:srgbClr val="FFFFFF">
              <a:shade val="85000"/>
            </a:srgbClr>
          </a:solidFill>
          <a:effectLst>
            <a:outerShdw blurRad="508000" dist="101600" dir="5400000" algn="tl" rotWithShape="0">
              <a:prstClr val="black">
                <a:alpha val="10000"/>
              </a:prstClr>
            </a:outerShdw>
          </a:effectLst>
          <a:scene3d>
            <a:camera prst="orthographicFront"/>
            <a:lightRig rig="twoPt" dir="t">
              <a:rot lat="0" lon="0" rev="7200000"/>
            </a:lightRig>
          </a:scene3d>
          <a:sp3d>
            <a:bevelT w="25400" h="19050"/>
            <a:contourClr>
              <a:srgbClr val="FFFFFF"/>
            </a:contourClr>
          </a:sp3d>
        </p:spPr>
      </p:pic>
      <p:sp>
        <p:nvSpPr>
          <p:cNvPr id="5" name="Slide Number Placeholder 4"/>
          <p:cNvSpPr>
            <a:spLocks noGrp="1"/>
          </p:cNvSpPr>
          <p:nvPr>
            <p:ph type="sldNum" sz="quarter" idx="12"/>
          </p:nvPr>
        </p:nvSpPr>
        <p:spPr>
          <a:xfrm rot="5400000">
            <a:off x="9033635" y="3148837"/>
            <a:ext cx="5768976" cy="550800"/>
          </a:xfrm>
        </p:spPr>
        <p:txBody>
          <a:bodyPr vert="horz" lIns="91440" tIns="45720" rIns="91440" bIns="45720" rtlCol="0" anchor="ctr">
            <a:normAutofit/>
          </a:bodyPr>
          <a:lstStyle/>
          <a:p>
            <a:pPr algn="ctr">
              <a:spcAft>
                <a:spcPts val="600"/>
              </a:spcAft>
            </a:pPr>
            <a:fld id="{A49DFD55-3C28-40EF-9E31-A92D2E4017FF}" type="slidenum">
              <a:rPr lang="en-US" sz="1000"/>
              <a:pPr algn="ctr">
                <a:spcAft>
                  <a:spcPts val="600"/>
                </a:spcAft>
              </a:pPr>
              <a:t>10</a:t>
            </a:fld>
            <a:endParaRPr lang="en-US"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rgbClr val="FFFFFF"/>
                </a:solidFill>
                <a:latin typeface="+mj-lt"/>
                <a:ea typeface="+mj-ea"/>
                <a:cs typeface="+mj-cs"/>
              </a:rPr>
              <a:t>   TRAINING</a:t>
            </a:r>
          </a:p>
        </p:txBody>
      </p:sp>
      <p:sp>
        <p:nvSpPr>
          <p:cNvPr id="5" name="Slide Number Placeholder 4"/>
          <p:cNvSpPr>
            <a:spLocks noGrp="1"/>
          </p:cNvSpPr>
          <p:nvPr>
            <p:ph type="sldNum" sz="quarter" idx="12"/>
          </p:nvPr>
        </p:nvSpPr>
        <p:spPr>
          <a:xfrm>
            <a:off x="10010832" y="6390122"/>
            <a:ext cx="1865186" cy="248260"/>
          </a:xfrm>
        </p:spPr>
        <p:txBody>
          <a:bodyPr/>
          <a:lstStyle/>
          <a:p>
            <a:pPr defTabSz="612648">
              <a:spcAft>
                <a:spcPts val="600"/>
              </a:spcAft>
            </a:pPr>
            <a:fld id="{A49DFD55-3C28-40EF-9E31-A92D2E4017FF}" type="slidenum">
              <a:rPr lang="en-US" sz="804" kern="1200">
                <a:solidFill>
                  <a:schemeClr val="tx1">
                    <a:tint val="75000"/>
                  </a:schemeClr>
                </a:solidFill>
                <a:latin typeface="+mn-lt"/>
                <a:ea typeface="+mn-ea"/>
                <a:cs typeface="+mn-cs"/>
              </a:rPr>
              <a:pPr defTabSz="612648">
                <a:spcAft>
                  <a:spcPts val="600"/>
                </a:spcAft>
              </a:pPr>
              <a:t>11</a:t>
            </a:fld>
            <a:endParaRPr lang="en-US" dirty="0"/>
          </a:p>
        </p:txBody>
      </p:sp>
      <p:pic>
        <p:nvPicPr>
          <p:cNvPr id="7" name="Picture 6" descr="Table&#10;&#10;Description automatically generated">
            <a:extLst>
              <a:ext uri="{FF2B5EF4-FFF2-40B4-BE49-F238E27FC236}">
                <a16:creationId xmlns:a16="http://schemas.microsoft.com/office/drawing/2014/main" id="{0C88CFBF-88A2-46E3-4854-722A6BCBAB29}"/>
              </a:ext>
            </a:extLst>
          </p:cNvPr>
          <p:cNvPicPr>
            <a:picLocks noChangeAspect="1"/>
          </p:cNvPicPr>
          <p:nvPr/>
        </p:nvPicPr>
        <p:blipFill>
          <a:blip r:embed="rId2"/>
          <a:stretch>
            <a:fillRect/>
          </a:stretch>
        </p:blipFill>
        <p:spPr>
          <a:xfrm>
            <a:off x="692896" y="2107321"/>
            <a:ext cx="4645124" cy="4007908"/>
          </a:xfrm>
          <a:prstGeom prst="rect">
            <a:avLst/>
          </a:prstGeom>
        </p:spPr>
      </p:pic>
      <p:pic>
        <p:nvPicPr>
          <p:cNvPr id="9" name="Picture 8">
            <a:extLst>
              <a:ext uri="{FF2B5EF4-FFF2-40B4-BE49-F238E27FC236}">
                <a16:creationId xmlns:a16="http://schemas.microsoft.com/office/drawing/2014/main" id="{5B1E0D00-E64A-EF4E-B200-27637935A2F6}"/>
              </a:ext>
            </a:extLst>
          </p:cNvPr>
          <p:cNvPicPr>
            <a:picLocks noChangeAspect="1"/>
          </p:cNvPicPr>
          <p:nvPr/>
        </p:nvPicPr>
        <p:blipFill>
          <a:blip r:embed="rId3"/>
          <a:stretch>
            <a:fillRect/>
          </a:stretch>
        </p:blipFill>
        <p:spPr>
          <a:xfrm>
            <a:off x="6285096" y="2125155"/>
            <a:ext cx="4956780" cy="4406931"/>
          </a:xfrm>
          <a:prstGeom prst="rect">
            <a:avLst/>
          </a:prstGeom>
        </p:spPr>
      </p:pic>
      <p:sp>
        <p:nvSpPr>
          <p:cNvPr id="10" name="TextBox 9">
            <a:extLst>
              <a:ext uri="{FF2B5EF4-FFF2-40B4-BE49-F238E27FC236}">
                <a16:creationId xmlns:a16="http://schemas.microsoft.com/office/drawing/2014/main" id="{438C1065-A877-2D56-9940-031A1142A348}"/>
              </a:ext>
            </a:extLst>
          </p:cNvPr>
          <p:cNvSpPr txBox="1"/>
          <p:nvPr/>
        </p:nvSpPr>
        <p:spPr>
          <a:xfrm>
            <a:off x="6102399" y="65206"/>
            <a:ext cx="5985839" cy="1646605"/>
          </a:xfrm>
          <a:prstGeom prst="rect">
            <a:avLst/>
          </a:prstGeom>
          <a:noFill/>
        </p:spPr>
        <p:txBody>
          <a:bodyPr wrap="square" rtlCol="0">
            <a:spAutoFit/>
          </a:bodyPr>
          <a:lstStyle/>
          <a:p>
            <a:pPr marL="285750" indent="-285750" algn="just" defTabSz="612648">
              <a:spcAft>
                <a:spcPts val="600"/>
              </a:spcAft>
              <a:buFont typeface="Arial" panose="020B0604020202020204" pitchFamily="34" charset="0"/>
              <a:buChar char="•"/>
            </a:pPr>
            <a:r>
              <a:rPr lang="en-US" sz="1600" kern="1200" dirty="0">
                <a:solidFill>
                  <a:schemeClr val="tx1"/>
                </a:solidFill>
                <a:latin typeface="+mn-lt"/>
                <a:ea typeface="+mn-ea"/>
                <a:cs typeface="+mn-cs"/>
              </a:rPr>
              <a:t>We have trained our model for 50 Epochs and allowed minimum learning rate of 0.0000001</a:t>
            </a:r>
          </a:p>
          <a:p>
            <a:pPr marL="285750" indent="-285750" algn="just" defTabSz="612648">
              <a:spcAft>
                <a:spcPts val="600"/>
              </a:spcAft>
              <a:buFont typeface="Arial" panose="020B0604020202020204" pitchFamily="34" charset="0"/>
              <a:buChar char="•"/>
            </a:pPr>
            <a:r>
              <a:rPr lang="en-US" sz="1600" dirty="0"/>
              <a:t>The history variable is used to store information about the training process, such as the loss and accuracy at each epoch. This information can be used to visualize the training progress and evaluate the performance of the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TESTING </a:t>
            </a:r>
          </a:p>
        </p:txBody>
      </p:sp>
      <p:sp>
        <p:nvSpPr>
          <p:cNvPr id="24"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Table&#10;&#10;Description automatically generated">
            <a:extLst>
              <a:ext uri="{FF2B5EF4-FFF2-40B4-BE49-F238E27FC236}">
                <a16:creationId xmlns:a16="http://schemas.microsoft.com/office/drawing/2014/main" id="{8F066295-886E-3082-62DE-0CD24B897559}"/>
              </a:ext>
            </a:extLst>
          </p:cNvPr>
          <p:cNvPicPr>
            <a:picLocks noChangeAspect="1"/>
          </p:cNvPicPr>
          <p:nvPr/>
        </p:nvPicPr>
        <p:blipFill>
          <a:blip r:embed="rId2"/>
          <a:stretch>
            <a:fillRect/>
          </a:stretch>
        </p:blipFill>
        <p:spPr>
          <a:xfrm>
            <a:off x="1135980" y="2091095"/>
            <a:ext cx="4257692" cy="4206240"/>
          </a:xfrm>
          <a:prstGeom prst="rect">
            <a:avLst/>
          </a:prstGeom>
        </p:spPr>
      </p:pic>
      <p:pic>
        <p:nvPicPr>
          <p:cNvPr id="9" name="Picture 8" descr="Table&#10;&#10;Description automatically generated">
            <a:extLst>
              <a:ext uri="{FF2B5EF4-FFF2-40B4-BE49-F238E27FC236}">
                <a16:creationId xmlns:a16="http://schemas.microsoft.com/office/drawing/2014/main" id="{6242A1DA-E14E-A800-CE28-292F3A9DF6DD}"/>
              </a:ext>
            </a:extLst>
          </p:cNvPr>
          <p:cNvPicPr>
            <a:picLocks noChangeAspect="1"/>
          </p:cNvPicPr>
          <p:nvPr/>
        </p:nvPicPr>
        <p:blipFill>
          <a:blip r:embed="rId3"/>
          <a:stretch>
            <a:fillRect/>
          </a:stretch>
        </p:blipFill>
        <p:spPr>
          <a:xfrm>
            <a:off x="6747777" y="2086081"/>
            <a:ext cx="4358798" cy="4206240"/>
          </a:xfrm>
          <a:prstGeom prst="rect">
            <a:avLst/>
          </a:prstGeom>
        </p:spPr>
      </p:pic>
      <p:sp>
        <p:nvSpPr>
          <p:cNvPr id="5" name="Slide Number Placeholder 4"/>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A49DFD55-3C28-40EF-9E31-A92D2E4017FF}"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ACCURACY </a:t>
            </a:r>
          </a:p>
        </p:txBody>
      </p:sp>
      <p:sp>
        <p:nvSpPr>
          <p:cNvPr id="3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able&#10;&#10;Description automatically generated">
            <a:extLst>
              <a:ext uri="{FF2B5EF4-FFF2-40B4-BE49-F238E27FC236}">
                <a16:creationId xmlns:a16="http://schemas.microsoft.com/office/drawing/2014/main" id="{2BF74F0A-CE1A-E6D0-519C-FA0B22F97DD3}"/>
              </a:ext>
            </a:extLst>
          </p:cNvPr>
          <p:cNvPicPr>
            <a:picLocks noChangeAspect="1"/>
          </p:cNvPicPr>
          <p:nvPr/>
        </p:nvPicPr>
        <p:blipFill>
          <a:blip r:embed="rId2"/>
          <a:stretch>
            <a:fillRect/>
          </a:stretch>
        </p:blipFill>
        <p:spPr>
          <a:xfrm>
            <a:off x="794523" y="2761022"/>
            <a:ext cx="4537305" cy="2825114"/>
          </a:xfrm>
          <a:prstGeom prst="rect">
            <a:avLst/>
          </a:prstGeom>
        </p:spPr>
      </p:pic>
      <p:pic>
        <p:nvPicPr>
          <p:cNvPr id="7" name="Picture 6" descr="Chart&#10;&#10;Description automatically generated">
            <a:extLst>
              <a:ext uri="{FF2B5EF4-FFF2-40B4-BE49-F238E27FC236}">
                <a16:creationId xmlns:a16="http://schemas.microsoft.com/office/drawing/2014/main" id="{DBA40B4F-065A-3B67-E24B-5ECCA0DD6B05}"/>
              </a:ext>
            </a:extLst>
          </p:cNvPr>
          <p:cNvPicPr>
            <a:picLocks noChangeAspect="1"/>
          </p:cNvPicPr>
          <p:nvPr/>
        </p:nvPicPr>
        <p:blipFill>
          <a:blip r:embed="rId3"/>
          <a:stretch>
            <a:fillRect/>
          </a:stretch>
        </p:blipFill>
        <p:spPr>
          <a:xfrm>
            <a:off x="5485172" y="3089895"/>
            <a:ext cx="6707741" cy="2247093"/>
          </a:xfrm>
          <a:prstGeom prst="rect">
            <a:avLst/>
          </a:prstGeom>
        </p:spPr>
      </p:pic>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B4D26-3A0F-BC1E-4F6C-86A054196169}"/>
              </a:ext>
            </a:extLst>
          </p:cNvPr>
          <p:cNvSpPr>
            <a:spLocks noGrp="1"/>
          </p:cNvSpPr>
          <p:nvPr>
            <p:ph type="title"/>
          </p:nvPr>
        </p:nvSpPr>
        <p:spPr>
          <a:xfrm>
            <a:off x="257877" y="332921"/>
            <a:ext cx="5161147" cy="1091623"/>
          </a:xfrm>
        </p:spPr>
        <p:txBody>
          <a:bodyPr vert="horz" lIns="91440" tIns="45720" rIns="91440" bIns="45720" rtlCol="0" anchor="b">
            <a:normAutofit/>
          </a:bodyPr>
          <a:lstStyle/>
          <a:p>
            <a:r>
              <a:rPr lang="en-US" sz="3600" b="1">
                <a:latin typeface="Aldhabi" panose="01000000000000000000" pitchFamily="2" charset="-78"/>
                <a:cs typeface="Aldhabi" panose="01000000000000000000" pitchFamily="2" charset="-78"/>
              </a:rPr>
              <a:t>FUTURE WORK</a:t>
            </a:r>
            <a:endParaRPr lang="en-US" sz="3600" b="1" dirty="0">
              <a:latin typeface="Aldhabi" panose="01000000000000000000" pitchFamily="2" charset="-78"/>
              <a:cs typeface="Aldhabi" panose="01000000000000000000" pitchFamily="2" charset="-78"/>
            </a:endParaRPr>
          </a:p>
        </p:txBody>
      </p:sp>
      <p:sp>
        <p:nvSpPr>
          <p:cNvPr id="5" name="Slide Number Placeholder 4">
            <a:extLst>
              <a:ext uri="{FF2B5EF4-FFF2-40B4-BE49-F238E27FC236}">
                <a16:creationId xmlns:a16="http://schemas.microsoft.com/office/drawing/2014/main" id="{194172E5-D6B8-8844-057F-5101EEC2B284}"/>
              </a:ext>
            </a:extLst>
          </p:cNvPr>
          <p:cNvSpPr>
            <a:spLocks noGrp="1"/>
          </p:cNvSpPr>
          <p:nvPr>
            <p:ph type="sldNum" sz="quarter" idx="12"/>
          </p:nvPr>
        </p:nvSpPr>
        <p:spPr>
          <a:xfrm>
            <a:off x="9303027" y="6356354"/>
            <a:ext cx="2050775" cy="365125"/>
          </a:xfrm>
        </p:spPr>
        <p:txBody>
          <a:bodyPr vert="horz" lIns="91440" tIns="45720" rIns="91440" bIns="45720" rtlCol="0" anchor="ctr">
            <a:normAutofit/>
          </a:bodyPr>
          <a:lstStyle/>
          <a:p>
            <a:pPr>
              <a:spcAft>
                <a:spcPts val="600"/>
              </a:spcAft>
              <a:defRPr/>
            </a:pPr>
            <a:fld id="{A49DFD55-3C28-40EF-9E31-A92D2E4017FF}" type="slidenum">
              <a:rPr lang="en-US" sz="1200" smtClean="0">
                <a:solidFill>
                  <a:srgbClr val="FFFFFF"/>
                </a:solidFill>
                <a:latin typeface="Calibri" panose="020F0502020204030204"/>
              </a:rPr>
              <a:pPr>
                <a:spcAft>
                  <a:spcPts val="600"/>
                </a:spcAft>
                <a:defRPr/>
              </a:pPr>
              <a:t>14</a:t>
            </a:fld>
            <a:endParaRPr lang="en-US" sz="1200">
              <a:solidFill>
                <a:srgbClr val="FFFFFF"/>
              </a:solidFill>
              <a:latin typeface="Calibri" panose="020F0502020204030204"/>
            </a:endParaRPr>
          </a:p>
        </p:txBody>
      </p:sp>
      <p:graphicFrame>
        <p:nvGraphicFramePr>
          <p:cNvPr id="11" name="TextBox 6">
            <a:extLst>
              <a:ext uri="{FF2B5EF4-FFF2-40B4-BE49-F238E27FC236}">
                <a16:creationId xmlns:a16="http://schemas.microsoft.com/office/drawing/2014/main" id="{9648EECD-E108-72B9-E4F2-06443DAEC284}"/>
              </a:ext>
            </a:extLst>
          </p:cNvPr>
          <p:cNvGraphicFramePr/>
          <p:nvPr/>
        </p:nvGraphicFramePr>
        <p:xfrm>
          <a:off x="4935755" y="2453581"/>
          <a:ext cx="5321300" cy="3455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547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2DABF0-C297-77B3-7B85-C6DB4CA6EAFE}"/>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5" name="TextBox 4">
            <a:extLst>
              <a:ext uri="{FF2B5EF4-FFF2-40B4-BE49-F238E27FC236}">
                <a16:creationId xmlns:a16="http://schemas.microsoft.com/office/drawing/2014/main" id="{AC050CF2-5580-4388-9B79-23195BFE5C1B}"/>
              </a:ext>
            </a:extLst>
          </p:cNvPr>
          <p:cNvSpPr txBox="1"/>
          <p:nvPr/>
        </p:nvSpPr>
        <p:spPr>
          <a:xfrm>
            <a:off x="719847" y="246434"/>
            <a:ext cx="4623881" cy="369332"/>
          </a:xfrm>
          <a:prstGeom prst="rect">
            <a:avLst/>
          </a:prstGeom>
          <a:noFill/>
        </p:spPr>
        <p:txBody>
          <a:bodyPr wrap="square" rtlCol="0">
            <a:spAutoFit/>
          </a:bodyPr>
          <a:lstStyle/>
          <a:p>
            <a:r>
              <a:rPr lang="en-US"/>
              <a:t>RESULTS AFTER ADDING ADDITIONAL DATASETS</a:t>
            </a:r>
            <a:endParaRPr lang="en-US" dirty="0"/>
          </a:p>
        </p:txBody>
      </p:sp>
      <p:pic>
        <p:nvPicPr>
          <p:cNvPr id="6" name="Picture 5">
            <a:extLst>
              <a:ext uri="{FF2B5EF4-FFF2-40B4-BE49-F238E27FC236}">
                <a16:creationId xmlns:a16="http://schemas.microsoft.com/office/drawing/2014/main" id="{121B0944-A56A-4CA8-3120-EF5E6667045B}"/>
              </a:ext>
            </a:extLst>
          </p:cNvPr>
          <p:cNvPicPr>
            <a:picLocks noChangeAspect="1"/>
          </p:cNvPicPr>
          <p:nvPr/>
        </p:nvPicPr>
        <p:blipFill>
          <a:blip r:embed="rId2"/>
          <a:stretch>
            <a:fillRect/>
          </a:stretch>
        </p:blipFill>
        <p:spPr>
          <a:xfrm>
            <a:off x="8679265" y="136525"/>
            <a:ext cx="3054563" cy="3109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62535B6-0862-A5C3-3098-6899678DC66D}"/>
              </a:ext>
            </a:extLst>
          </p:cNvPr>
          <p:cNvPicPr>
            <a:picLocks noChangeAspect="1"/>
          </p:cNvPicPr>
          <p:nvPr/>
        </p:nvPicPr>
        <p:blipFill>
          <a:blip r:embed="rId3"/>
          <a:stretch>
            <a:fillRect/>
          </a:stretch>
        </p:blipFill>
        <p:spPr>
          <a:xfrm>
            <a:off x="8765718" y="3429000"/>
            <a:ext cx="2968110" cy="3109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B1CE96E5-9D71-7086-145D-DE54CA46A0FB}"/>
              </a:ext>
            </a:extLst>
          </p:cNvPr>
          <p:cNvPicPr>
            <a:picLocks noChangeAspect="1"/>
          </p:cNvPicPr>
          <p:nvPr/>
        </p:nvPicPr>
        <p:blipFill>
          <a:blip r:embed="rId4"/>
          <a:stretch>
            <a:fillRect/>
          </a:stretch>
        </p:blipFill>
        <p:spPr>
          <a:xfrm>
            <a:off x="4405302" y="873991"/>
            <a:ext cx="3713678" cy="2239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E335A47F-DDD8-423F-422C-14FCD9CF6180}"/>
              </a:ext>
            </a:extLst>
          </p:cNvPr>
          <p:cNvPicPr>
            <a:picLocks noChangeAspect="1"/>
          </p:cNvPicPr>
          <p:nvPr/>
        </p:nvPicPr>
        <p:blipFill>
          <a:blip r:embed="rId5"/>
          <a:stretch>
            <a:fillRect/>
          </a:stretch>
        </p:blipFill>
        <p:spPr>
          <a:xfrm>
            <a:off x="611514" y="3966926"/>
            <a:ext cx="7587575" cy="18576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3EC09523-53E6-FA48-FDFD-54895AA7AF12}"/>
              </a:ext>
            </a:extLst>
          </p:cNvPr>
          <p:cNvPicPr>
            <a:picLocks noChangeAspect="1"/>
          </p:cNvPicPr>
          <p:nvPr/>
        </p:nvPicPr>
        <p:blipFill>
          <a:blip r:embed="rId6"/>
          <a:stretch>
            <a:fillRect/>
          </a:stretch>
        </p:blipFill>
        <p:spPr>
          <a:xfrm>
            <a:off x="675993" y="757417"/>
            <a:ext cx="3123103" cy="2356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879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617976-04B3-6484-F2E6-7BBB218ED324}"/>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3" name="TextBox 2">
            <a:extLst>
              <a:ext uri="{FF2B5EF4-FFF2-40B4-BE49-F238E27FC236}">
                <a16:creationId xmlns:a16="http://schemas.microsoft.com/office/drawing/2014/main" id="{FD322590-26C2-C828-5CB0-D4E3EF96112C}"/>
              </a:ext>
            </a:extLst>
          </p:cNvPr>
          <p:cNvSpPr txBox="1"/>
          <p:nvPr/>
        </p:nvSpPr>
        <p:spPr>
          <a:xfrm>
            <a:off x="570688" y="583660"/>
            <a:ext cx="2749685" cy="769441"/>
          </a:xfrm>
          <a:prstGeom prst="rect">
            <a:avLst/>
          </a:prstGeom>
          <a:noFill/>
        </p:spPr>
        <p:txBody>
          <a:bodyPr wrap="square" rtlCol="0">
            <a:spAutoFit/>
          </a:bodyPr>
          <a:lstStyle/>
          <a:p>
            <a:r>
              <a:rPr lang="en-US" sz="4400" dirty="0"/>
              <a:t>(Cont..)</a:t>
            </a:r>
          </a:p>
        </p:txBody>
      </p:sp>
      <p:pic>
        <p:nvPicPr>
          <p:cNvPr id="4" name="Picture 3">
            <a:extLst>
              <a:ext uri="{FF2B5EF4-FFF2-40B4-BE49-F238E27FC236}">
                <a16:creationId xmlns:a16="http://schemas.microsoft.com/office/drawing/2014/main" id="{4F43DD41-6ED0-767F-347A-C5FD876EF342}"/>
              </a:ext>
            </a:extLst>
          </p:cNvPr>
          <p:cNvPicPr>
            <a:picLocks noChangeAspect="1"/>
          </p:cNvPicPr>
          <p:nvPr/>
        </p:nvPicPr>
        <p:blipFill>
          <a:blip r:embed="rId2"/>
          <a:stretch>
            <a:fillRect/>
          </a:stretch>
        </p:blipFill>
        <p:spPr>
          <a:xfrm>
            <a:off x="4596499" y="102819"/>
            <a:ext cx="7312707" cy="25609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8B8FDB78-98F7-B012-A166-2A3B7AA0CC1A}"/>
              </a:ext>
            </a:extLst>
          </p:cNvPr>
          <p:cNvPicPr>
            <a:picLocks noChangeAspect="1"/>
          </p:cNvPicPr>
          <p:nvPr/>
        </p:nvPicPr>
        <p:blipFill>
          <a:blip r:embed="rId3"/>
          <a:stretch>
            <a:fillRect/>
          </a:stretch>
        </p:blipFill>
        <p:spPr>
          <a:xfrm>
            <a:off x="5889354" y="2827506"/>
            <a:ext cx="6019852" cy="3927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ED00D141-5CEF-5AC8-B0C9-98B38000F6BB}"/>
              </a:ext>
            </a:extLst>
          </p:cNvPr>
          <p:cNvPicPr>
            <a:picLocks noChangeAspect="1"/>
          </p:cNvPicPr>
          <p:nvPr/>
        </p:nvPicPr>
        <p:blipFill>
          <a:blip r:embed="rId4"/>
          <a:stretch>
            <a:fillRect/>
          </a:stretch>
        </p:blipFill>
        <p:spPr>
          <a:xfrm>
            <a:off x="129562" y="2823529"/>
            <a:ext cx="5582458" cy="39316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5895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6096000" y="3015574"/>
            <a:ext cx="4195864" cy="806377"/>
          </a:xfrm>
        </p:spPr>
        <p:txBody>
          <a:bodyPr/>
          <a:lstStyle/>
          <a:p>
            <a:r>
              <a:rPr lang="en-US" sz="4800" dirty="0"/>
              <a:t>THANK YOU</a:t>
            </a: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8">
            <a:extLst>
              <a:ext uri="{FF2B5EF4-FFF2-40B4-BE49-F238E27FC236}">
                <a16:creationId xmlns:a16="http://schemas.microsoft.com/office/drawing/2014/main" id="{A8D9950E-C806-EE79-6F1A-F280C902A01A}"/>
              </a:ext>
            </a:extLst>
          </p:cNvPr>
          <p:cNvPicPr>
            <a:picLocks noChangeAspect="1"/>
          </p:cNvPicPr>
          <p:nvPr/>
        </p:nvPicPr>
        <p:blipFill rotWithShape="1">
          <a:blip r:embed="rId2"/>
          <a:srcRect l="4578" r="10824"/>
          <a:stretch/>
        </p:blipFill>
        <p:spPr>
          <a:xfrm>
            <a:off x="3437106" y="10"/>
            <a:ext cx="8754892" cy="6857990"/>
          </a:xfrm>
          <a:prstGeom prst="rect">
            <a:avLst/>
          </a:prstGeom>
        </p:spPr>
      </p:pic>
      <p:sp>
        <p:nvSpPr>
          <p:cNvPr id="19"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08669CAC-8C9B-6429-828C-75D22E20808B}"/>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AGENDA</a:t>
            </a:r>
          </a:p>
        </p:txBody>
      </p:sp>
      <p:sp>
        <p:nvSpPr>
          <p:cNvPr id="7" name="TextBox 6">
            <a:extLst>
              <a:ext uri="{FF2B5EF4-FFF2-40B4-BE49-F238E27FC236}">
                <a16:creationId xmlns:a16="http://schemas.microsoft.com/office/drawing/2014/main" id="{8B5288B4-2B03-2212-445D-798583787061}"/>
              </a:ext>
            </a:extLst>
          </p:cNvPr>
          <p:cNvSpPr txBox="1"/>
          <p:nvPr/>
        </p:nvSpPr>
        <p:spPr>
          <a:xfrm>
            <a:off x="838200" y="2434201"/>
            <a:ext cx="2767519" cy="3742762"/>
          </a:xfrm>
          <a:prstGeom prst="rect">
            <a:avLst/>
          </a:prstGeom>
        </p:spPr>
        <p:txBody>
          <a:bodyPr vert="horz" lIns="91440" tIns="45720" rIns="91440" bIns="45720" rtlCol="0">
            <a:normAutofit/>
          </a:bodyPr>
          <a:lstStyle/>
          <a:p>
            <a:pPr indent="-228600">
              <a:lnSpc>
                <a:spcPct val="90000"/>
              </a:lnSpc>
              <a:spcBef>
                <a:spcPts val="0"/>
              </a:spcBef>
              <a:spcAft>
                <a:spcPts val="0"/>
              </a:spcAft>
              <a:buFont typeface="Arial" panose="020B0604020202020204" pitchFamily="34" charset="0"/>
              <a:buChar char="•"/>
            </a:pPr>
            <a:r>
              <a:rPr lang="en-US" sz="1300" dirty="0"/>
              <a:t>INTRODUCTION</a:t>
            </a:r>
          </a:p>
          <a:p>
            <a:pPr indent="-228600">
              <a:lnSpc>
                <a:spcPct val="90000"/>
              </a:lnSpc>
              <a:spcBef>
                <a:spcPts val="1000"/>
              </a:spcBef>
              <a:spcAft>
                <a:spcPts val="0"/>
              </a:spcAft>
              <a:buFont typeface="Arial" panose="020B0604020202020204" pitchFamily="34" charset="0"/>
              <a:buChar char="•"/>
            </a:pPr>
            <a:r>
              <a:rPr lang="en-US" sz="1300" dirty="0"/>
              <a:t>DATASET</a:t>
            </a:r>
          </a:p>
          <a:p>
            <a:pPr indent="-228600">
              <a:lnSpc>
                <a:spcPct val="90000"/>
              </a:lnSpc>
              <a:spcBef>
                <a:spcPts val="1000"/>
              </a:spcBef>
              <a:spcAft>
                <a:spcPts val="0"/>
              </a:spcAft>
              <a:buFont typeface="Arial" panose="020B0604020202020204" pitchFamily="34" charset="0"/>
              <a:buChar char="•"/>
            </a:pPr>
            <a:r>
              <a:rPr lang="en-US" sz="1300" dirty="0"/>
              <a:t>DATA PRE-PROCESSING</a:t>
            </a:r>
          </a:p>
          <a:p>
            <a:pPr indent="-228600">
              <a:lnSpc>
                <a:spcPct val="90000"/>
              </a:lnSpc>
              <a:spcBef>
                <a:spcPts val="1000"/>
              </a:spcBef>
              <a:spcAft>
                <a:spcPts val="0"/>
              </a:spcAft>
              <a:buFont typeface="Arial" panose="020B0604020202020204" pitchFamily="34" charset="0"/>
              <a:buChar char="•"/>
            </a:pPr>
            <a:r>
              <a:rPr lang="en-US" sz="1300" dirty="0"/>
              <a:t>DATA VISUALIZATION</a:t>
            </a:r>
          </a:p>
          <a:p>
            <a:pPr indent="-228600">
              <a:lnSpc>
                <a:spcPct val="90000"/>
              </a:lnSpc>
              <a:spcBef>
                <a:spcPts val="1000"/>
              </a:spcBef>
              <a:spcAft>
                <a:spcPts val="0"/>
              </a:spcAft>
              <a:buFont typeface="Arial" panose="020B0604020202020204" pitchFamily="34" charset="0"/>
              <a:buChar char="•"/>
            </a:pPr>
            <a:r>
              <a:rPr lang="en-US" sz="1300" dirty="0"/>
              <a:t>DATA AUGMENTATION</a:t>
            </a:r>
          </a:p>
          <a:p>
            <a:pPr indent="-228600">
              <a:lnSpc>
                <a:spcPct val="90000"/>
              </a:lnSpc>
              <a:spcBef>
                <a:spcPts val="1000"/>
              </a:spcBef>
              <a:spcAft>
                <a:spcPts val="0"/>
              </a:spcAft>
              <a:buFont typeface="Arial" panose="020B0604020202020204" pitchFamily="34" charset="0"/>
              <a:buChar char="•"/>
            </a:pPr>
            <a:r>
              <a:rPr lang="en-US" sz="1300" dirty="0"/>
              <a:t>FEATURE EXTRACTION</a:t>
            </a:r>
          </a:p>
          <a:p>
            <a:pPr indent="-228600">
              <a:lnSpc>
                <a:spcPct val="90000"/>
              </a:lnSpc>
              <a:spcBef>
                <a:spcPts val="1000"/>
              </a:spcBef>
              <a:spcAft>
                <a:spcPts val="0"/>
              </a:spcAft>
              <a:buFont typeface="Arial" panose="020B0604020202020204" pitchFamily="34" charset="0"/>
              <a:buChar char="•"/>
            </a:pPr>
            <a:r>
              <a:rPr lang="en-US" sz="1300" dirty="0"/>
              <a:t>DATA PREPARATION</a:t>
            </a:r>
          </a:p>
          <a:p>
            <a:pPr indent="-228600">
              <a:lnSpc>
                <a:spcPct val="90000"/>
              </a:lnSpc>
              <a:spcBef>
                <a:spcPts val="1000"/>
              </a:spcBef>
              <a:spcAft>
                <a:spcPts val="0"/>
              </a:spcAft>
              <a:buFont typeface="Arial" panose="020B0604020202020204" pitchFamily="34" charset="0"/>
              <a:buChar char="•"/>
            </a:pPr>
            <a:r>
              <a:rPr lang="en-US" sz="1300" dirty="0"/>
              <a:t>MODELLING</a:t>
            </a:r>
          </a:p>
          <a:p>
            <a:pPr marL="742950" lvl="1" indent="-228600">
              <a:lnSpc>
                <a:spcPct val="90000"/>
              </a:lnSpc>
              <a:spcBef>
                <a:spcPts val="1000"/>
              </a:spcBef>
              <a:buFont typeface="Arial" panose="020B0604020202020204" pitchFamily="34" charset="0"/>
              <a:buChar char="•"/>
            </a:pPr>
            <a:r>
              <a:rPr lang="en-US" sz="1300" dirty="0"/>
              <a:t>TRAINING</a:t>
            </a:r>
          </a:p>
          <a:p>
            <a:pPr marL="742950" lvl="1" indent="-228600">
              <a:lnSpc>
                <a:spcPct val="90000"/>
              </a:lnSpc>
              <a:spcBef>
                <a:spcPts val="1000"/>
              </a:spcBef>
              <a:buFont typeface="Arial" panose="020B0604020202020204" pitchFamily="34" charset="0"/>
              <a:buChar char="•"/>
            </a:pPr>
            <a:r>
              <a:rPr lang="en-US" sz="1300" dirty="0"/>
              <a:t>TESTING</a:t>
            </a:r>
          </a:p>
          <a:p>
            <a:pPr marL="742950" lvl="1" indent="-228600">
              <a:lnSpc>
                <a:spcPct val="90000"/>
              </a:lnSpc>
              <a:spcBef>
                <a:spcPts val="1000"/>
              </a:spcBef>
              <a:buFont typeface="Arial" panose="020B0604020202020204" pitchFamily="34" charset="0"/>
              <a:buChar char="•"/>
            </a:pPr>
            <a:r>
              <a:rPr lang="en-US" sz="1300" dirty="0"/>
              <a:t>ACCURACY</a:t>
            </a:r>
          </a:p>
          <a:p>
            <a:pPr indent="-228600">
              <a:lnSpc>
                <a:spcPct val="90000"/>
              </a:lnSpc>
              <a:spcBef>
                <a:spcPts val="1000"/>
              </a:spcBef>
              <a:buFont typeface="Arial" panose="020B0604020202020204" pitchFamily="34" charset="0"/>
              <a:buChar char="•"/>
            </a:pPr>
            <a:r>
              <a:rPr lang="en-US" sz="1300" dirty="0"/>
              <a:t>FUTURE WORK</a:t>
            </a:r>
          </a:p>
          <a:p>
            <a:pPr indent="-228600">
              <a:lnSpc>
                <a:spcPct val="90000"/>
              </a:lnSpc>
              <a:spcBef>
                <a:spcPts val="1000"/>
              </a:spcBef>
              <a:spcAft>
                <a:spcPts val="0"/>
              </a:spcAft>
              <a:buFont typeface="Arial" panose="020B0604020202020204" pitchFamily="34" charset="0"/>
              <a:buChar char="•"/>
            </a:pPr>
            <a:endParaRPr lang="en-US" sz="1300" dirty="0"/>
          </a:p>
        </p:txBody>
      </p:sp>
      <p:sp>
        <p:nvSpPr>
          <p:cNvPr id="5" name="Slide Number Placeholder 4">
            <a:extLst>
              <a:ext uri="{FF2B5EF4-FFF2-40B4-BE49-F238E27FC236}">
                <a16:creationId xmlns:a16="http://schemas.microsoft.com/office/drawing/2014/main" id="{C037F07E-8E95-7509-AC6C-254569B3134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a:solidFill>
                  <a:srgbClr val="FFFFFF"/>
                </a:solidFill>
                <a:latin typeface="Calibri" panose="020F0502020204030204"/>
              </a:rPr>
              <a:pPr>
                <a:spcAft>
                  <a:spcPts val="600"/>
                </a:spcAft>
                <a:defRPr/>
              </a:pPr>
              <a:t>2</a:t>
            </a:fld>
            <a:endParaRPr lang="en-US">
              <a:solidFill>
                <a:srgbClr val="FFFFFF"/>
              </a:solidFill>
              <a:latin typeface="Calibri" panose="020F0502020204030204"/>
            </a:endParaRPr>
          </a:p>
        </p:txBody>
      </p:sp>
    </p:spTree>
    <p:extLst>
      <p:ext uri="{BB962C8B-B14F-4D97-AF65-F5344CB8AC3E}">
        <p14:creationId xmlns:p14="http://schemas.microsoft.com/office/powerpoint/2010/main" val="274737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354955" y="552182"/>
            <a:ext cx="5998840" cy="3343135"/>
          </a:xfrm>
          <a:noFill/>
        </p:spPr>
        <p:txBody>
          <a:bodyPr vert="horz" lIns="91440" tIns="45720" rIns="91440" bIns="45720" rtlCol="0" anchor="b">
            <a:normAutofit/>
          </a:bodyPr>
          <a:lstStyle/>
          <a:p>
            <a:r>
              <a:rPr lang="en-US" sz="5200" b="1"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354955" y="4067032"/>
            <a:ext cx="5998840" cy="2067068"/>
          </a:xfrm>
          <a:noFill/>
        </p:spPr>
        <p:txBody>
          <a:bodyPr vert="horz" lIns="91440" tIns="45720" rIns="91440" bIns="45720" rtlCol="0">
            <a:normAutofit/>
          </a:bodyPr>
          <a:lstStyle/>
          <a:p>
            <a:pPr algn="just"/>
            <a:r>
              <a:rPr lang="en-US" sz="1300" dirty="0">
                <a:solidFill>
                  <a:schemeClr val="tx1"/>
                </a:solidFill>
              </a:rPr>
              <a:t>Emotional speech recognition is a growing field in machine learning that involves detecting emotions in spoken language. This project aims to explore the use of machine learning algorithms for recognizing emotions in speech. </a:t>
            </a:r>
          </a:p>
          <a:p>
            <a:pPr algn="just"/>
            <a:endParaRPr lang="en-US" sz="1300" dirty="0">
              <a:solidFill>
                <a:schemeClr val="tx1"/>
              </a:solidFill>
            </a:endParaRPr>
          </a:p>
          <a:p>
            <a:pPr algn="just"/>
            <a:r>
              <a:rPr lang="en-US" sz="1300" dirty="0">
                <a:solidFill>
                  <a:schemeClr val="tx1"/>
                </a:solidFill>
              </a:rPr>
              <a:t>Speech Emotion Recognition, abbreviated as SER, is the act of attempting to recognize human emotion and affective states from speech. This is capitalizing on the fact that voice often reflects underlying emotion through tone and pitch. This is also the phenomenon that animals like dogs and horses employ to be able to understand human emotion.</a:t>
            </a:r>
          </a:p>
        </p:txBody>
      </p:sp>
      <p:pic>
        <p:nvPicPr>
          <p:cNvPr id="17" name="Picture 7" descr="Close-up of microphone head">
            <a:extLst>
              <a:ext uri="{FF2B5EF4-FFF2-40B4-BE49-F238E27FC236}">
                <a16:creationId xmlns:a16="http://schemas.microsoft.com/office/drawing/2014/main" id="{ED5C869E-2043-DD37-D8D8-964905EAF5F3}"/>
              </a:ext>
            </a:extLst>
          </p:cNvPr>
          <p:cNvPicPr>
            <a:picLocks noChangeAspect="1"/>
          </p:cNvPicPr>
          <p:nvPr/>
        </p:nvPicPr>
        <p:blipFill rotWithShape="1">
          <a:blip r:embed="rId3"/>
          <a:srcRect l="26459" r="24943" b="-1"/>
          <a:stretch/>
        </p:blipFill>
        <p:spPr>
          <a:xfrm>
            <a:off x="20" y="10"/>
            <a:ext cx="4992985" cy="6857990"/>
          </a:xfrm>
          <a:prstGeom prst="rect">
            <a:avLst/>
          </a:prstGeom>
        </p:spPr>
      </p:pic>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10193124" y="6356350"/>
            <a:ext cx="1160675" cy="365125"/>
          </a:xfrm>
        </p:spPr>
        <p:txBody>
          <a:bodyPr vert="horz" lIns="91440" tIns="45720" rIns="91440" bIns="45720" rtlCol="0" anchor="ctr">
            <a:normAutofit/>
          </a:bodyPr>
          <a:lstStyle/>
          <a:p>
            <a:pPr>
              <a:spcAft>
                <a:spcPts val="600"/>
              </a:spcAft>
              <a:defRPr/>
            </a:pPr>
            <a:fld id="{A49DFD55-3C28-40EF-9E31-A92D2E4017FF}" type="slidenum">
              <a:rPr lang="en-US" smtClean="0">
                <a:solidFill>
                  <a:prstClr val="black">
                    <a:tint val="75000"/>
                  </a:prstClr>
                </a:solidFill>
                <a:latin typeface="Calibri" panose="020F0502020204030204"/>
              </a:rPr>
              <a:pPr>
                <a:spcAft>
                  <a:spcPts val="600"/>
                </a:spcAft>
                <a:defRPr/>
              </a:pPr>
              <a:t>3</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7"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9" name="Group 104">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06"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10" name="Freeform: Shape 10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1" name="Freeform: Shape 11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2" name="Freeform: Shape 11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3" name="Freeform: Shape 11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4" name="Freeform: Shape 11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5" name="Freeform: Shape 11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1" name="Freeform: Shape 11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89708" y="841664"/>
            <a:ext cx="4874661" cy="5156800"/>
          </a:xfrm>
        </p:spPr>
        <p:txBody>
          <a:bodyPr vert="horz" lIns="91440" tIns="45720" rIns="91440" bIns="45720" rtlCol="0" anchor="ctr">
            <a:normAutofit/>
          </a:bodyPr>
          <a:lstStyle/>
          <a:p>
            <a:r>
              <a:rPr lang="en-US" sz="4800" u="sng" kern="1200" dirty="0">
                <a:solidFill>
                  <a:schemeClr val="bg1"/>
                </a:solidFill>
                <a:latin typeface="+mj-lt"/>
                <a:ea typeface="+mj-ea"/>
                <a:cs typeface="+mj-cs"/>
              </a:rPr>
              <a:t>DATASETS</a:t>
            </a:r>
          </a:p>
        </p:txBody>
      </p:sp>
      <p:sp>
        <p:nvSpPr>
          <p:cNvPr id="202" name="Text Placeholder 10"/>
          <p:cNvSpPr>
            <a:spLocks noGrp="1"/>
          </p:cNvSpPr>
          <p:nvPr>
            <p:ph type="body" idx="1"/>
          </p:nvPr>
        </p:nvSpPr>
        <p:spPr>
          <a:xfrm>
            <a:off x="6534687" y="841664"/>
            <a:ext cx="4867605" cy="5156800"/>
          </a:xfrm>
        </p:spPr>
        <p:txBody>
          <a:bodyPr vert="horz" lIns="91440" tIns="45720" rIns="91440" bIns="45720" rtlCol="0" anchor="ctr">
            <a:normAutofit/>
          </a:bodyPr>
          <a:lstStyle/>
          <a:p>
            <a:r>
              <a:rPr lang="en-US" sz="1100" b="1" u="sng" kern="1200" dirty="0">
                <a:solidFill>
                  <a:schemeClr val="tx2"/>
                </a:solidFill>
                <a:latin typeface="+mn-lt"/>
                <a:ea typeface="+mn-ea"/>
                <a:cs typeface="+mn-cs"/>
              </a:rPr>
              <a:t>Datasets used in this project:</a:t>
            </a:r>
            <a:endParaRPr lang="en-US" sz="1100" kern="1200" dirty="0">
              <a:solidFill>
                <a:schemeClr val="tx2"/>
              </a:solidFill>
              <a:latin typeface="+mn-lt"/>
              <a:ea typeface="+mn-ea"/>
              <a:cs typeface="+mn-cs"/>
            </a:endParaRPr>
          </a:p>
          <a:p>
            <a:pPr lvl="0"/>
            <a:r>
              <a:rPr lang="en-US" sz="1100" kern="1200" dirty="0">
                <a:solidFill>
                  <a:schemeClr val="tx2"/>
                </a:solidFill>
                <a:latin typeface="+mn-lt"/>
                <a:ea typeface="+mn-ea"/>
                <a:cs typeface="+mn-cs"/>
              </a:rPr>
              <a:t>Ryerson Audio-Visual Database of Emotional Speech and Song (</a:t>
            </a:r>
            <a:r>
              <a:rPr lang="en-US" sz="1100" kern="1200" dirty="0" err="1">
                <a:solidFill>
                  <a:schemeClr val="tx2"/>
                </a:solidFill>
                <a:latin typeface="+mn-lt"/>
                <a:ea typeface="+mn-ea"/>
                <a:cs typeface="+mn-cs"/>
              </a:rPr>
              <a:t>Ravdess</a:t>
            </a:r>
            <a:r>
              <a:rPr lang="en-US" sz="1100" kern="1200" dirty="0">
                <a:solidFill>
                  <a:schemeClr val="tx2"/>
                </a:solidFill>
                <a:latin typeface="+mn-lt"/>
                <a:ea typeface="+mn-ea"/>
                <a:cs typeface="+mn-cs"/>
              </a:rPr>
              <a:t>)</a:t>
            </a:r>
          </a:p>
          <a:p>
            <a:pPr lvl="0"/>
            <a:r>
              <a:rPr lang="en-US" sz="1100" kern="1200" dirty="0">
                <a:solidFill>
                  <a:schemeClr val="tx2"/>
                </a:solidFill>
                <a:latin typeface="+mn-lt"/>
                <a:ea typeface="+mn-ea"/>
                <a:cs typeface="+mn-cs"/>
              </a:rPr>
              <a:t>Crowd-sourced Emotional Multimodal Actors Dataset (Crema-D)</a:t>
            </a:r>
          </a:p>
          <a:p>
            <a:endParaRPr lang="en-US" sz="1100" b="1" u="sng" kern="1200" dirty="0">
              <a:solidFill>
                <a:schemeClr val="tx2"/>
              </a:solidFill>
              <a:latin typeface="+mn-lt"/>
              <a:ea typeface="+mn-ea"/>
              <a:cs typeface="+mn-cs"/>
            </a:endParaRPr>
          </a:p>
          <a:p>
            <a:r>
              <a:rPr lang="en-US" sz="1100" b="1" u="sng" kern="1200" dirty="0">
                <a:solidFill>
                  <a:schemeClr val="tx2"/>
                </a:solidFill>
                <a:latin typeface="+mn-lt"/>
                <a:ea typeface="+mn-ea"/>
                <a:cs typeface="+mn-cs"/>
              </a:rPr>
              <a:t>Dataset 1: (Ravedess)</a:t>
            </a:r>
            <a:endParaRPr lang="en-US" sz="1100" kern="1200" dirty="0">
              <a:solidFill>
                <a:schemeClr val="tx2"/>
              </a:solidFill>
              <a:latin typeface="+mn-lt"/>
              <a:ea typeface="+mn-ea"/>
              <a:cs typeface="+mn-cs"/>
            </a:endParaRPr>
          </a:p>
          <a:p>
            <a:r>
              <a:rPr lang="en-US" sz="1100" kern="1200" dirty="0">
                <a:solidFill>
                  <a:schemeClr val="tx2"/>
                </a:solidFill>
                <a:latin typeface="+mn-lt"/>
                <a:ea typeface="+mn-ea"/>
                <a:cs typeface="+mn-cs"/>
              </a:rPr>
              <a:t>This portion of the RAVDESS contains 1440 files: 60 trials per actor x 24 actors = 1440. The RAVDESS contains 24 professional actors (12 female, 12 male), vocalizing two lexically-matched statements in a neutral North American accent. Speech emotions include calm, happy, sad, angry, fearful, surprised, and disgusted expressions. Each expression is produced at two levels of emotional intensity (normal, strong), with an additional neutral expression.</a:t>
            </a:r>
          </a:p>
          <a:p>
            <a:endParaRPr lang="en-US" sz="1100" kern="1200" dirty="0">
              <a:solidFill>
                <a:schemeClr val="tx2"/>
              </a:solidFill>
              <a:latin typeface="+mn-lt"/>
              <a:ea typeface="+mn-ea"/>
              <a:cs typeface="+mn-cs"/>
            </a:endParaRPr>
          </a:p>
          <a:p>
            <a:r>
              <a:rPr lang="en-US" sz="1100" b="1" u="sng" kern="1200" dirty="0">
                <a:solidFill>
                  <a:schemeClr val="tx2"/>
                </a:solidFill>
                <a:latin typeface="+mn-lt"/>
                <a:ea typeface="+mn-ea"/>
                <a:cs typeface="+mn-cs"/>
              </a:rPr>
              <a:t>Dataset 2: (Crema-D)</a:t>
            </a:r>
            <a:endParaRPr lang="en-US" sz="1100" kern="1200" dirty="0">
              <a:solidFill>
                <a:schemeClr val="tx2"/>
              </a:solidFill>
              <a:latin typeface="+mn-lt"/>
              <a:ea typeface="+mn-ea"/>
              <a:cs typeface="+mn-cs"/>
            </a:endParaRPr>
          </a:p>
          <a:p>
            <a:r>
              <a:rPr lang="en-US" sz="1100" kern="1200" dirty="0">
                <a:solidFill>
                  <a:schemeClr val="tx2"/>
                </a:solidFill>
                <a:latin typeface="+mn-lt"/>
                <a:ea typeface="+mn-ea"/>
                <a:cs typeface="+mn-cs"/>
              </a:rPr>
              <a:t>CREMA-D is a data set of 7,442 original clips from 91 actors. These clips were from 48 male and 43 female actors between the ages of 20 and 74 coming from a variety of races and ethnicities (African America, Asian, Caucasian, Hispanic, and Unspecified). Actors spoke from a selection of 12 sentences. The sentences were presented using one of six different emotions (Anger, Disgust, Fear, Happy, Neutral, and Sad) and four different emotion levels (Low, Medium, High, and Unspecified).</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11548272" y="6217920"/>
            <a:ext cx="640080" cy="640080"/>
          </a:xfrm>
        </p:spPr>
        <p:txBody>
          <a:bodyPr vert="horz" lIns="91440" tIns="45720" rIns="91440" bIns="45720" rtlCol="0" anchor="ctr">
            <a:normAutofit/>
          </a:bodyPr>
          <a:lstStyle/>
          <a:p>
            <a:pPr algn="ctr">
              <a:spcAft>
                <a:spcPts val="600"/>
              </a:spcAft>
              <a:defRPr/>
            </a:pPr>
            <a:fld id="{A49DFD55-3C28-40EF-9E31-A92D2E4017FF}" type="slidenum">
              <a:rPr lang="en-US" sz="1600" smtClean="0">
                <a:solidFill>
                  <a:schemeClr val="tx2"/>
                </a:solidFill>
              </a:rPr>
              <a:pPr algn="ctr">
                <a:spcAft>
                  <a:spcPts val="600"/>
                </a:spcAft>
                <a:defRPr/>
              </a:pPr>
              <a:t>4</a:t>
            </a:fld>
            <a:endParaRPr lang="en-US" sz="1600">
              <a:solidFill>
                <a:schemeClr val="tx2"/>
              </a:solidFill>
            </a:endParaRPr>
          </a:p>
        </p:txBody>
      </p:sp>
      <p:sp>
        <p:nvSpPr>
          <p:cNvPr id="2" name="Text Placeholder 2">
            <a:extLst>
              <a:ext uri="{FF2B5EF4-FFF2-40B4-BE49-F238E27FC236}">
                <a16:creationId xmlns:a16="http://schemas.microsoft.com/office/drawing/2014/main" id="{36F6FCFA-EB01-6B0D-6E35-F9CEF63A0C30}"/>
              </a:ext>
            </a:extLst>
          </p:cNvPr>
          <p:cNvSpPr txBox="1">
            <a:spLocks/>
          </p:cNvSpPr>
          <p:nvPr/>
        </p:nvSpPr>
        <p:spPr>
          <a:xfrm>
            <a:off x="291086" y="2527267"/>
            <a:ext cx="4721607" cy="419420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spcBef>
                <a:spcPts val="0"/>
              </a:spcBef>
              <a:spcAft>
                <a:spcPts val="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600"/>
              </a:spcAft>
              <a:buNone/>
            </a:pPr>
            <a:endParaRPr lang="en-US" sz="20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DA9336B-5931-AA94-966E-211404CEA0B2}"/>
              </a:ext>
            </a:extLst>
          </p:cNvPr>
          <p:cNvSpPr>
            <a:spLocks noChangeArrowheads="1"/>
          </p:cNvSpPr>
          <p:nvPr/>
        </p:nvSpPr>
        <p:spPr bwMode="auto">
          <a:xfrm>
            <a:off x="2"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996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1628" y="640080"/>
            <a:ext cx="4605368" cy="5716270"/>
          </a:xfrm>
        </p:spPr>
        <p:txBody>
          <a:bodyPr vert="horz" lIns="91440" tIns="45720" rIns="91440" bIns="45720" rtlCol="0" anchor="ctr">
            <a:normAutofit/>
          </a:bodyPr>
          <a:lstStyle/>
          <a:p>
            <a:pPr algn="ctr"/>
            <a:r>
              <a:rPr lang="en-US" sz="4400" b="1" kern="1200" dirty="0">
                <a:solidFill>
                  <a:srgbClr val="FFFFFF"/>
                </a:solidFill>
                <a:latin typeface="+mj-lt"/>
                <a:ea typeface="+mj-ea"/>
                <a:cs typeface="+mj-cs"/>
              </a:rPr>
              <a:t>DATA </a:t>
            </a:r>
            <a:br>
              <a:rPr lang="en-US" sz="4400" b="1" kern="1200" dirty="0">
                <a:solidFill>
                  <a:srgbClr val="FFFFFF"/>
                </a:solidFill>
                <a:latin typeface="+mj-lt"/>
                <a:ea typeface="+mj-ea"/>
                <a:cs typeface="+mj-cs"/>
              </a:rPr>
            </a:br>
            <a:r>
              <a:rPr lang="en-US" sz="4400" b="1" kern="1200" dirty="0">
                <a:solidFill>
                  <a:srgbClr val="FFFFFF"/>
                </a:solidFill>
                <a:latin typeface="+mj-lt"/>
                <a:ea typeface="+mj-ea"/>
                <a:cs typeface="+mj-cs"/>
              </a:rPr>
              <a:t>PRE-PROCESSING</a:t>
            </a:r>
            <a:br>
              <a:rPr lang="en-US" sz="4400" kern="1200" dirty="0">
                <a:solidFill>
                  <a:srgbClr val="FFFFFF"/>
                </a:solidFill>
                <a:latin typeface="+mj-lt"/>
                <a:ea typeface="+mj-ea"/>
                <a:cs typeface="+mj-cs"/>
              </a:rPr>
            </a:br>
            <a:endParaRPr lang="en-US" sz="4400" kern="1200" dirty="0">
              <a:solidFill>
                <a:srgbClr val="FFFFFF"/>
              </a:solidFill>
              <a:latin typeface="+mj-lt"/>
              <a:ea typeface="+mj-ea"/>
              <a:cs typeface="+mj-cs"/>
            </a:endParaRPr>
          </a:p>
        </p:txBody>
      </p:sp>
      <p:sp>
        <p:nvSpPr>
          <p:cNvPr id="3" name="Text Placeholder 2"/>
          <p:cNvSpPr>
            <a:spLocks noGrp="1"/>
          </p:cNvSpPr>
          <p:nvPr>
            <p:ph type="body" idx="1"/>
          </p:nvPr>
        </p:nvSpPr>
        <p:spPr>
          <a:xfrm>
            <a:off x="6088553" y="1098578"/>
            <a:ext cx="5481818" cy="1504367"/>
          </a:xfrm>
        </p:spPr>
        <p:txBody>
          <a:bodyPr wrap="square" anchor="t">
            <a:normAutofit/>
          </a:bodyPr>
          <a:lstStyle/>
          <a:p>
            <a:pPr algn="just"/>
            <a:r>
              <a:rPr lang="en-IN" sz="1800" dirty="0">
                <a:solidFill>
                  <a:schemeClr val="tx1"/>
                </a:solidFill>
                <a:cs typeface="Aldhabi" panose="01000000000000000000" pitchFamily="2" charset="-78"/>
              </a:rPr>
              <a:t>Since we have chosen different datasets with different naming conventions.  we are doing data pre-processing using different methods for all the datasets  and combining them into a single data frame with their emotion and the  path of the respective audio file.</a:t>
            </a:r>
            <a:endParaRPr lang="en-US" sz="1800" dirty="0">
              <a:solidFill>
                <a:schemeClr val="tx1"/>
              </a:solidFill>
              <a:cs typeface="Aldhabi" panose="01000000000000000000" pitchFamily="2" charset="-78"/>
            </a:endParaRPr>
          </a:p>
        </p:txBody>
      </p:sp>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5</a:t>
            </a:fld>
            <a:endParaRPr lang="en-US" dirty="0"/>
          </a:p>
        </p:txBody>
      </p:sp>
      <p:graphicFrame>
        <p:nvGraphicFramePr>
          <p:cNvPr id="20" name="TextBox 5">
            <a:extLst>
              <a:ext uri="{FF2B5EF4-FFF2-40B4-BE49-F238E27FC236}">
                <a16:creationId xmlns:a16="http://schemas.microsoft.com/office/drawing/2014/main" id="{F5E5795D-0FA7-47F9-F3B9-757C37A0E538}"/>
              </a:ext>
            </a:extLst>
          </p:cNvPr>
          <p:cNvGraphicFramePr/>
          <p:nvPr/>
        </p:nvGraphicFramePr>
        <p:xfrm>
          <a:off x="6090176" y="2678113"/>
          <a:ext cx="5459413" cy="3223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9451" y="501650"/>
            <a:ext cx="5111750" cy="823229"/>
          </a:xfrm>
        </p:spPr>
        <p:txBody>
          <a:bodyPr>
            <a:normAutofit/>
          </a:bodyPr>
          <a:lstStyle/>
          <a:p>
            <a:r>
              <a:rPr lang="en-IN" sz="3600" b="1" dirty="0"/>
              <a:t>DATA VISUALISATION</a:t>
            </a:r>
            <a:endParaRPr lang="en-US" sz="3600" b="1" dirty="0"/>
          </a:p>
        </p:txBody>
      </p:sp>
      <p:sp>
        <p:nvSpPr>
          <p:cNvPr id="3" name="Text Placeholder 2"/>
          <p:cNvSpPr>
            <a:spLocks noGrp="1"/>
          </p:cNvSpPr>
          <p:nvPr>
            <p:ph type="body" idx="1"/>
          </p:nvPr>
        </p:nvSpPr>
        <p:spPr>
          <a:xfrm>
            <a:off x="534302" y="2996631"/>
            <a:ext cx="5111750" cy="1525588"/>
          </a:xfrm>
        </p:spPr>
        <p:txBody>
          <a:bodyPr/>
          <a:lstStyle/>
          <a:p>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1028" name="Picture 4"/>
          <p:cNvPicPr>
            <a:picLocks noChangeAspect="1" noChangeArrowheads="1"/>
          </p:cNvPicPr>
          <p:nvPr/>
        </p:nvPicPr>
        <p:blipFill>
          <a:blip r:embed="rId5"/>
          <a:srcRect/>
          <a:stretch>
            <a:fillRect/>
          </a:stretch>
        </p:blipFill>
        <p:spPr bwMode="auto">
          <a:xfrm>
            <a:off x="6223002" y="1781710"/>
            <a:ext cx="5847080" cy="2159794"/>
          </a:xfrm>
          <a:prstGeom prst="rect">
            <a:avLst/>
          </a:prstGeom>
          <a:blipFill>
            <a:blip r:embed="rId4"/>
            <a:tile tx="0" ty="0" sx="100000" sy="100000" flip="none" algn="tl"/>
          </a:blip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6583681" y="4283242"/>
            <a:ext cx="5168767" cy="2092515"/>
          </a:xfrm>
          <a:prstGeom prst="rect">
            <a:avLst/>
          </a:prstGeom>
          <a:noFill/>
          <a:ln w="9525">
            <a:noFill/>
            <a:miter lim="800000"/>
            <a:headEnd/>
            <a:tailEnd/>
          </a:ln>
          <a:effectLst/>
        </p:spPr>
      </p:pic>
      <p:pic>
        <p:nvPicPr>
          <p:cNvPr id="4" name="download">
            <a:hlinkClick r:id="" action="ppaction://media"/>
            <a:extLst>
              <a:ext uri="{FF2B5EF4-FFF2-40B4-BE49-F238E27FC236}">
                <a16:creationId xmlns:a16="http://schemas.microsoft.com/office/drawing/2014/main" id="{51B9E3BE-5577-6C1F-25CC-5752DB89303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863264" y="830373"/>
            <a:ext cx="609600" cy="609600"/>
          </a:xfrm>
          <a:prstGeom prst="rect">
            <a:avLst/>
          </a:prstGeom>
        </p:spPr>
      </p:pic>
      <p:pic>
        <p:nvPicPr>
          <p:cNvPr id="7" name="Picture 6">
            <a:extLst>
              <a:ext uri="{FF2B5EF4-FFF2-40B4-BE49-F238E27FC236}">
                <a16:creationId xmlns:a16="http://schemas.microsoft.com/office/drawing/2014/main" id="{6CD1BBAF-8FE7-594D-8ACA-E9E8C916EF21}"/>
              </a:ext>
            </a:extLst>
          </p:cNvPr>
          <p:cNvPicPr>
            <a:picLocks noChangeAspect="1"/>
          </p:cNvPicPr>
          <p:nvPr/>
        </p:nvPicPr>
        <p:blipFill>
          <a:blip r:embed="rId8"/>
          <a:stretch>
            <a:fillRect/>
          </a:stretch>
        </p:blipFill>
        <p:spPr>
          <a:xfrm>
            <a:off x="311150" y="2003425"/>
            <a:ext cx="5657850" cy="4352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917" y="217395"/>
            <a:ext cx="5111750" cy="1034231"/>
          </a:xfrm>
        </p:spPr>
        <p:txBody>
          <a:bodyPr>
            <a:normAutofit/>
          </a:bodyPr>
          <a:lstStyle/>
          <a:p>
            <a:r>
              <a:rPr sz="3200" b="1" dirty="0"/>
              <a:t>Data Augmentation</a:t>
            </a:r>
            <a:br>
              <a:rPr sz="3200" dirty="0"/>
            </a:br>
            <a:endParaRPr lang="en-US" sz="3200" dirty="0"/>
          </a:p>
        </p:txBody>
      </p:sp>
      <p:sp>
        <p:nvSpPr>
          <p:cNvPr id="3" name="Text Placeholder 2"/>
          <p:cNvSpPr>
            <a:spLocks noGrp="1"/>
          </p:cNvSpPr>
          <p:nvPr>
            <p:ph type="body" idx="1"/>
          </p:nvPr>
        </p:nvSpPr>
        <p:spPr>
          <a:xfrm>
            <a:off x="140330" y="1316919"/>
            <a:ext cx="5548864" cy="1970005"/>
          </a:xfrm>
        </p:spPr>
        <p:txBody>
          <a:bodyPr>
            <a:noAutofit/>
          </a:bodyPr>
          <a:lstStyle/>
          <a:p>
            <a:pPr>
              <a:buFont typeface="Arial" pitchFamily="34" charset="0"/>
              <a:buChar char="•"/>
            </a:pPr>
            <a:r>
              <a:rPr lang="en-US" sz="2000" dirty="0">
                <a:solidFill>
                  <a:schemeClr val="tx1"/>
                </a:solidFill>
                <a:latin typeface="Aldhabi" panose="01000000000000000000" pitchFamily="2" charset="-78"/>
                <a:cs typeface="Aldhabi" panose="01000000000000000000" pitchFamily="2" charset="-78"/>
              </a:rPr>
              <a:t> Data augmentation is the process by which we create new synthetic data samples by adding small perturbations on our initial training set.</a:t>
            </a:r>
          </a:p>
          <a:p>
            <a:pPr>
              <a:buFont typeface="Arial" pitchFamily="34" charset="0"/>
              <a:buChar char="•"/>
            </a:pPr>
            <a:r>
              <a:rPr lang="en-US" sz="2000" dirty="0">
                <a:solidFill>
                  <a:schemeClr val="tx1"/>
                </a:solidFill>
                <a:latin typeface="Aldhabi" panose="01000000000000000000" pitchFamily="2" charset="-78"/>
                <a:cs typeface="Aldhabi" panose="01000000000000000000" pitchFamily="2" charset="-78"/>
              </a:rPr>
              <a:t> To generate syntactic data for audio, we can apply noise injection, shifting time, changing pitch and speed.</a:t>
            </a:r>
          </a:p>
          <a:p>
            <a:pPr>
              <a:buFont typeface="Arial" pitchFamily="34" charset="0"/>
              <a:buChar char="•"/>
            </a:pPr>
            <a:r>
              <a:rPr lang="en-US" sz="2000" dirty="0">
                <a:solidFill>
                  <a:schemeClr val="tx1"/>
                </a:solidFill>
                <a:latin typeface="Aldhabi" panose="01000000000000000000" pitchFamily="2" charset="-78"/>
                <a:cs typeface="Aldhabi" panose="01000000000000000000" pitchFamily="2" charset="-78"/>
              </a:rPr>
              <a:t> The objective is to make our model invariant to those perturbations and enhance its ability to generalize.</a:t>
            </a:r>
          </a:p>
          <a:p>
            <a:endParaRPr lang="en-US" sz="2000" dirty="0">
              <a:solidFill>
                <a:schemeClr val="tx1"/>
              </a:solidFill>
              <a:latin typeface="Aldhabi" panose="01000000000000000000" pitchFamily="2" charset="-78"/>
              <a:cs typeface="Aldhabi" panose="01000000000000000000" pitchFamily="2" charset="-78"/>
            </a:endParaRPr>
          </a:p>
        </p:txBody>
      </p:sp>
      <p:sp>
        <p:nvSpPr>
          <p:cNvPr id="5" name="Slide Number Placeholder 4"/>
          <p:cNvSpPr>
            <a:spLocks noGrp="1"/>
          </p:cNvSpPr>
          <p:nvPr>
            <p:ph type="sldNum" sz="quarter" idx="12"/>
          </p:nvPr>
        </p:nvSpPr>
        <p:spPr>
          <a:xfrm>
            <a:off x="8537957" y="6356350"/>
            <a:ext cx="2743200" cy="365125"/>
          </a:xfrm>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82384DB8-0EB8-FE39-3FAC-314FE3E8B086}"/>
              </a:ext>
            </a:extLst>
          </p:cNvPr>
          <p:cNvSpPr txBox="1"/>
          <p:nvPr/>
        </p:nvSpPr>
        <p:spPr>
          <a:xfrm>
            <a:off x="5798768" y="845951"/>
            <a:ext cx="2271289" cy="523220"/>
          </a:xfrm>
          <a:prstGeom prst="rect">
            <a:avLst/>
          </a:prstGeom>
          <a:noFill/>
        </p:spPr>
        <p:txBody>
          <a:bodyPr wrap="square" rtlCol="0">
            <a:spAutoFit/>
          </a:bodyPr>
          <a:lstStyle/>
          <a:p>
            <a:r>
              <a:rPr lang="en-US" sz="1400" b="0" i="0" dirty="0">
                <a:solidFill>
                  <a:srgbClr val="212121"/>
                </a:solidFill>
                <a:effectLst/>
                <a:latin typeface="Roboto" panose="02000000000000000000" pitchFamily="2" charset="0"/>
              </a:rPr>
              <a:t>Simple Audio</a:t>
            </a:r>
          </a:p>
          <a:p>
            <a:endParaRPr lang="en-US" sz="1400" dirty="0"/>
          </a:p>
        </p:txBody>
      </p:sp>
      <p:pic>
        <p:nvPicPr>
          <p:cNvPr id="8" name="download (1)">
            <a:hlinkClick r:id="" action="ppaction://media"/>
            <a:extLst>
              <a:ext uri="{FF2B5EF4-FFF2-40B4-BE49-F238E27FC236}">
                <a16:creationId xmlns:a16="http://schemas.microsoft.com/office/drawing/2014/main" id="{9BBBA449-EEF9-7DBD-F0AB-6B48F5F1C39F}"/>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7928357" y="659258"/>
            <a:ext cx="609600" cy="609600"/>
          </a:xfrm>
          <a:prstGeom prst="rect">
            <a:avLst/>
          </a:prstGeom>
        </p:spPr>
      </p:pic>
      <p:pic>
        <p:nvPicPr>
          <p:cNvPr id="14" name="Picture 13">
            <a:extLst>
              <a:ext uri="{FF2B5EF4-FFF2-40B4-BE49-F238E27FC236}">
                <a16:creationId xmlns:a16="http://schemas.microsoft.com/office/drawing/2014/main" id="{76E112A3-FAF4-5C48-4CAB-E8627FD47816}"/>
              </a:ext>
            </a:extLst>
          </p:cNvPr>
          <p:cNvPicPr>
            <a:picLocks noChangeAspect="1"/>
          </p:cNvPicPr>
          <p:nvPr/>
        </p:nvPicPr>
        <p:blipFill>
          <a:blip r:embed="rId15"/>
          <a:stretch>
            <a:fillRect/>
          </a:stretch>
        </p:blipFill>
        <p:spPr>
          <a:xfrm>
            <a:off x="5689194" y="1666302"/>
            <a:ext cx="3039759" cy="1363192"/>
          </a:xfrm>
          <a:prstGeom prst="rect">
            <a:avLst/>
          </a:prstGeom>
        </p:spPr>
      </p:pic>
      <p:sp>
        <p:nvSpPr>
          <p:cNvPr id="15" name="TextBox 14">
            <a:extLst>
              <a:ext uri="{FF2B5EF4-FFF2-40B4-BE49-F238E27FC236}">
                <a16:creationId xmlns:a16="http://schemas.microsoft.com/office/drawing/2014/main" id="{CFA8E221-975F-F512-FC76-1586FA5C5315}"/>
              </a:ext>
            </a:extLst>
          </p:cNvPr>
          <p:cNvSpPr txBox="1"/>
          <p:nvPr/>
        </p:nvSpPr>
        <p:spPr>
          <a:xfrm>
            <a:off x="8958566" y="832925"/>
            <a:ext cx="1608306" cy="523220"/>
          </a:xfrm>
          <a:prstGeom prst="rect">
            <a:avLst/>
          </a:prstGeom>
          <a:noFill/>
        </p:spPr>
        <p:txBody>
          <a:bodyPr wrap="square" rtlCol="0">
            <a:spAutoFit/>
          </a:bodyPr>
          <a:lstStyle/>
          <a:p>
            <a:r>
              <a:rPr lang="en-US" sz="1400" b="0" i="0" dirty="0">
                <a:solidFill>
                  <a:srgbClr val="000000"/>
                </a:solidFill>
                <a:effectLst/>
                <a:latin typeface="Inter"/>
              </a:rPr>
              <a:t>Noise Injection</a:t>
            </a:r>
          </a:p>
          <a:p>
            <a:endParaRPr lang="en-US" sz="1400" dirty="0"/>
          </a:p>
        </p:txBody>
      </p:sp>
      <p:pic>
        <p:nvPicPr>
          <p:cNvPr id="16" name="download (2)">
            <a:hlinkClick r:id="" action="ppaction://media"/>
            <a:extLst>
              <a:ext uri="{FF2B5EF4-FFF2-40B4-BE49-F238E27FC236}">
                <a16:creationId xmlns:a16="http://schemas.microsoft.com/office/drawing/2014/main" id="{5170A661-5419-2F50-69C1-F90BFADDF5AD}"/>
              </a:ext>
            </a:extLst>
          </p:cNvPr>
          <p:cNvPicPr>
            <a:picLocks noChangeAspect="1"/>
          </p:cNvPicPr>
          <p:nvPr>
            <a:audioFile r:link="rId4"/>
            <p:extLst>
              <p:ext uri="{DAA4B4D4-6D71-4841-9C94-3DE7FCFB9230}">
                <p14:media xmlns:p14="http://schemas.microsoft.com/office/powerpoint/2010/main" r:embed="rId3"/>
              </p:ext>
            </p:extLst>
          </p:nvPr>
        </p:nvPicPr>
        <p:blipFill>
          <a:blip r:embed="rId14"/>
          <a:stretch>
            <a:fillRect/>
          </a:stretch>
        </p:blipFill>
        <p:spPr>
          <a:xfrm>
            <a:off x="11342731" y="670780"/>
            <a:ext cx="609600" cy="609600"/>
          </a:xfrm>
          <a:prstGeom prst="rect">
            <a:avLst/>
          </a:prstGeom>
        </p:spPr>
      </p:pic>
      <p:pic>
        <p:nvPicPr>
          <p:cNvPr id="18" name="Picture 17">
            <a:extLst>
              <a:ext uri="{FF2B5EF4-FFF2-40B4-BE49-F238E27FC236}">
                <a16:creationId xmlns:a16="http://schemas.microsoft.com/office/drawing/2014/main" id="{67BDC9E1-E9B2-B622-A9AE-13D6F8840CCD}"/>
              </a:ext>
            </a:extLst>
          </p:cNvPr>
          <p:cNvPicPr>
            <a:picLocks noChangeAspect="1"/>
          </p:cNvPicPr>
          <p:nvPr/>
        </p:nvPicPr>
        <p:blipFill>
          <a:blip r:embed="rId16"/>
          <a:stretch>
            <a:fillRect/>
          </a:stretch>
        </p:blipFill>
        <p:spPr>
          <a:xfrm>
            <a:off x="8958566" y="1666302"/>
            <a:ext cx="3190700" cy="1363192"/>
          </a:xfrm>
          <a:prstGeom prst="rect">
            <a:avLst/>
          </a:prstGeom>
        </p:spPr>
      </p:pic>
      <p:sp>
        <p:nvSpPr>
          <p:cNvPr id="19" name="TextBox 18">
            <a:extLst>
              <a:ext uri="{FF2B5EF4-FFF2-40B4-BE49-F238E27FC236}">
                <a16:creationId xmlns:a16="http://schemas.microsoft.com/office/drawing/2014/main" id="{9E2DACF6-95BA-C25E-3C72-08AE2E312A45}"/>
              </a:ext>
            </a:extLst>
          </p:cNvPr>
          <p:cNvSpPr txBox="1"/>
          <p:nvPr/>
        </p:nvSpPr>
        <p:spPr>
          <a:xfrm>
            <a:off x="140330" y="3571077"/>
            <a:ext cx="1874196" cy="523220"/>
          </a:xfrm>
          <a:prstGeom prst="rect">
            <a:avLst/>
          </a:prstGeom>
          <a:noFill/>
        </p:spPr>
        <p:txBody>
          <a:bodyPr wrap="square" rtlCol="0">
            <a:spAutoFit/>
          </a:bodyPr>
          <a:lstStyle/>
          <a:p>
            <a:r>
              <a:rPr lang="en-US" sz="1400" b="0" i="0" dirty="0">
                <a:solidFill>
                  <a:srgbClr val="000000"/>
                </a:solidFill>
                <a:effectLst/>
                <a:latin typeface="Inter"/>
              </a:rPr>
              <a:t>Stretching</a:t>
            </a:r>
          </a:p>
          <a:p>
            <a:endParaRPr lang="en-US" sz="1400" dirty="0"/>
          </a:p>
        </p:txBody>
      </p:sp>
      <p:pic>
        <p:nvPicPr>
          <p:cNvPr id="21" name="Picture 20">
            <a:extLst>
              <a:ext uri="{FF2B5EF4-FFF2-40B4-BE49-F238E27FC236}">
                <a16:creationId xmlns:a16="http://schemas.microsoft.com/office/drawing/2014/main" id="{D47CB9BC-9F39-C49B-48F5-DC40F305478F}"/>
              </a:ext>
            </a:extLst>
          </p:cNvPr>
          <p:cNvPicPr>
            <a:picLocks noChangeAspect="1"/>
          </p:cNvPicPr>
          <p:nvPr/>
        </p:nvPicPr>
        <p:blipFill>
          <a:blip r:embed="rId17"/>
          <a:stretch>
            <a:fillRect/>
          </a:stretch>
        </p:blipFill>
        <p:spPr>
          <a:xfrm>
            <a:off x="115203" y="4372842"/>
            <a:ext cx="3080068" cy="1363193"/>
          </a:xfrm>
          <a:prstGeom prst="rect">
            <a:avLst/>
          </a:prstGeom>
        </p:spPr>
      </p:pic>
      <p:pic>
        <p:nvPicPr>
          <p:cNvPr id="22" name="download (3)">
            <a:hlinkClick r:id="" action="ppaction://media"/>
            <a:extLst>
              <a:ext uri="{FF2B5EF4-FFF2-40B4-BE49-F238E27FC236}">
                <a16:creationId xmlns:a16="http://schemas.microsoft.com/office/drawing/2014/main" id="{6C1F0766-D004-493C-D14F-34490ABB07F0}"/>
              </a:ext>
            </a:extLst>
          </p:cNvPr>
          <p:cNvPicPr>
            <a:picLocks noChangeAspect="1"/>
          </p:cNvPicPr>
          <p:nvPr>
            <a:audioFile r:link="rId6"/>
            <p:extLst>
              <p:ext uri="{DAA4B4D4-6D71-4841-9C94-3DE7FCFB9230}">
                <p14:media xmlns:p14="http://schemas.microsoft.com/office/powerpoint/2010/main" r:embed="rId5"/>
              </p:ext>
            </p:extLst>
          </p:nvPr>
        </p:nvPicPr>
        <p:blipFill>
          <a:blip r:embed="rId14"/>
          <a:stretch>
            <a:fillRect/>
          </a:stretch>
        </p:blipFill>
        <p:spPr>
          <a:xfrm>
            <a:off x="2672051" y="3549937"/>
            <a:ext cx="523220" cy="523220"/>
          </a:xfrm>
          <a:prstGeom prst="rect">
            <a:avLst/>
          </a:prstGeom>
        </p:spPr>
      </p:pic>
      <p:sp>
        <p:nvSpPr>
          <p:cNvPr id="23" name="TextBox 22">
            <a:extLst>
              <a:ext uri="{FF2B5EF4-FFF2-40B4-BE49-F238E27FC236}">
                <a16:creationId xmlns:a16="http://schemas.microsoft.com/office/drawing/2014/main" id="{76183139-1331-5EE3-8CF1-562FEDECB252}"/>
              </a:ext>
            </a:extLst>
          </p:cNvPr>
          <p:cNvSpPr txBox="1"/>
          <p:nvPr/>
        </p:nvSpPr>
        <p:spPr>
          <a:xfrm>
            <a:off x="4667930" y="3541158"/>
            <a:ext cx="1857710" cy="307777"/>
          </a:xfrm>
          <a:prstGeom prst="rect">
            <a:avLst/>
          </a:prstGeom>
          <a:noFill/>
        </p:spPr>
        <p:txBody>
          <a:bodyPr wrap="square" rtlCol="0">
            <a:spAutoFit/>
          </a:bodyPr>
          <a:lstStyle/>
          <a:p>
            <a:pPr algn="l"/>
            <a:r>
              <a:rPr lang="en-US" sz="1400" b="0" i="0" dirty="0">
                <a:solidFill>
                  <a:srgbClr val="000000"/>
                </a:solidFill>
                <a:effectLst/>
                <a:latin typeface="Inter"/>
              </a:rPr>
              <a:t>Shifting</a:t>
            </a:r>
          </a:p>
        </p:txBody>
      </p:sp>
      <p:pic>
        <p:nvPicPr>
          <p:cNvPr id="24" name="download (4)">
            <a:hlinkClick r:id="" action="ppaction://media"/>
            <a:extLst>
              <a:ext uri="{FF2B5EF4-FFF2-40B4-BE49-F238E27FC236}">
                <a16:creationId xmlns:a16="http://schemas.microsoft.com/office/drawing/2014/main" id="{74096714-5079-0134-31C4-D2FDC79AA7F0}"/>
              </a:ext>
            </a:extLst>
          </p:cNvPr>
          <p:cNvPicPr>
            <a:picLocks noChangeAspect="1"/>
          </p:cNvPicPr>
          <p:nvPr>
            <a:audioFile r:link="rId8"/>
            <p:extLst>
              <p:ext uri="{DAA4B4D4-6D71-4841-9C94-3DE7FCFB9230}">
                <p14:media xmlns:p14="http://schemas.microsoft.com/office/powerpoint/2010/main" r:embed="rId7"/>
              </p:ext>
            </p:extLst>
          </p:nvPr>
        </p:nvPicPr>
        <p:blipFill>
          <a:blip r:embed="rId14"/>
          <a:stretch>
            <a:fillRect/>
          </a:stretch>
        </p:blipFill>
        <p:spPr>
          <a:xfrm>
            <a:off x="7138880" y="3480357"/>
            <a:ext cx="544339" cy="544339"/>
          </a:xfrm>
          <a:prstGeom prst="rect">
            <a:avLst/>
          </a:prstGeom>
        </p:spPr>
      </p:pic>
      <p:pic>
        <p:nvPicPr>
          <p:cNvPr id="26" name="Picture 25">
            <a:extLst>
              <a:ext uri="{FF2B5EF4-FFF2-40B4-BE49-F238E27FC236}">
                <a16:creationId xmlns:a16="http://schemas.microsoft.com/office/drawing/2014/main" id="{6558BA8D-6B35-40A0-C4CD-EEBB0E73CF74}"/>
              </a:ext>
            </a:extLst>
          </p:cNvPr>
          <p:cNvPicPr>
            <a:picLocks noChangeAspect="1"/>
          </p:cNvPicPr>
          <p:nvPr/>
        </p:nvPicPr>
        <p:blipFill>
          <a:blip r:embed="rId18"/>
          <a:stretch>
            <a:fillRect/>
          </a:stretch>
        </p:blipFill>
        <p:spPr>
          <a:xfrm>
            <a:off x="4711744" y="4372842"/>
            <a:ext cx="3080068" cy="1363193"/>
          </a:xfrm>
          <a:prstGeom prst="rect">
            <a:avLst/>
          </a:prstGeom>
        </p:spPr>
      </p:pic>
      <p:sp>
        <p:nvSpPr>
          <p:cNvPr id="27" name="TextBox 26">
            <a:extLst>
              <a:ext uri="{FF2B5EF4-FFF2-40B4-BE49-F238E27FC236}">
                <a16:creationId xmlns:a16="http://schemas.microsoft.com/office/drawing/2014/main" id="{0A7B1E29-9E19-595C-B4AB-C84D2CFBEFC9}"/>
              </a:ext>
            </a:extLst>
          </p:cNvPr>
          <p:cNvSpPr txBox="1"/>
          <p:nvPr/>
        </p:nvSpPr>
        <p:spPr>
          <a:xfrm>
            <a:off x="9089201" y="3629162"/>
            <a:ext cx="547971" cy="307777"/>
          </a:xfrm>
          <a:prstGeom prst="rect">
            <a:avLst/>
          </a:prstGeom>
          <a:noFill/>
        </p:spPr>
        <p:txBody>
          <a:bodyPr wrap="none" rtlCol="0">
            <a:spAutoFit/>
          </a:bodyPr>
          <a:lstStyle/>
          <a:p>
            <a:r>
              <a:rPr lang="en-US" sz="1400" dirty="0"/>
              <a:t>Pitch</a:t>
            </a:r>
          </a:p>
        </p:txBody>
      </p:sp>
      <p:pic>
        <p:nvPicPr>
          <p:cNvPr id="28" name="download (5)">
            <a:hlinkClick r:id="" action="ppaction://media"/>
            <a:extLst>
              <a:ext uri="{FF2B5EF4-FFF2-40B4-BE49-F238E27FC236}">
                <a16:creationId xmlns:a16="http://schemas.microsoft.com/office/drawing/2014/main" id="{4A12E467-3FEF-6473-50EA-030B3C167051}"/>
              </a:ext>
            </a:extLst>
          </p:cNvPr>
          <p:cNvPicPr>
            <a:picLocks noChangeAspect="1"/>
          </p:cNvPicPr>
          <p:nvPr>
            <a:audioFile r:link="rId10"/>
            <p:extLst>
              <p:ext uri="{DAA4B4D4-6D71-4841-9C94-3DE7FCFB9230}">
                <p14:media xmlns:p14="http://schemas.microsoft.com/office/powerpoint/2010/main" r:embed="rId9"/>
              </p:ext>
            </p:extLst>
          </p:nvPr>
        </p:nvPicPr>
        <p:blipFill>
          <a:blip r:embed="rId14"/>
          <a:stretch>
            <a:fillRect/>
          </a:stretch>
        </p:blipFill>
        <p:spPr>
          <a:xfrm>
            <a:off x="11407992" y="3521588"/>
            <a:ext cx="544339" cy="544339"/>
          </a:xfrm>
          <a:prstGeom prst="rect">
            <a:avLst/>
          </a:prstGeom>
        </p:spPr>
      </p:pic>
      <p:pic>
        <p:nvPicPr>
          <p:cNvPr id="30" name="Picture 29">
            <a:extLst>
              <a:ext uri="{FF2B5EF4-FFF2-40B4-BE49-F238E27FC236}">
                <a16:creationId xmlns:a16="http://schemas.microsoft.com/office/drawing/2014/main" id="{DD7F44DA-0C96-9925-7E95-471BA0DEB61C}"/>
              </a:ext>
            </a:extLst>
          </p:cNvPr>
          <p:cNvPicPr>
            <a:picLocks noChangeAspect="1"/>
          </p:cNvPicPr>
          <p:nvPr/>
        </p:nvPicPr>
        <p:blipFill>
          <a:blip r:embed="rId19"/>
          <a:stretch>
            <a:fillRect/>
          </a:stretch>
        </p:blipFill>
        <p:spPr>
          <a:xfrm>
            <a:off x="9069198" y="4372843"/>
            <a:ext cx="3080068" cy="13631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37"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237" fill="hold"/>
                                        <p:tgtEl>
                                          <p:spTgt spid="1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5297" fill="hold"/>
                                        <p:tgtEl>
                                          <p:spTgt spid="22"/>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4237" fill="hold"/>
                                        <p:tgtEl>
                                          <p:spTgt spid="24"/>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4237"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 fill="hold" display="0">
                  <p:stCondLst>
                    <p:cond delay="indefinite"/>
                  </p:stCondLst>
                  <p:endCondLst>
                    <p:cond evt="onStopAudio" delay="0">
                      <p:tgtEl>
                        <p:sldTgt/>
                      </p:tgtEl>
                    </p:cond>
                  </p:endCondLst>
                </p:cTn>
                <p:tgtEl>
                  <p:spTgt spid="8"/>
                </p:tgtEl>
              </p:cMediaNode>
            </p:audio>
            <p:audio>
              <p:cMediaNode vol="80000">
                <p:cTn id="24" fill="hold" display="0">
                  <p:stCondLst>
                    <p:cond delay="indefinite"/>
                  </p:stCondLst>
                  <p:endCondLst>
                    <p:cond evt="onStopAudio" delay="0">
                      <p:tgtEl>
                        <p:sldTgt/>
                      </p:tgtEl>
                    </p:cond>
                  </p:endCondLst>
                </p:cTn>
                <p:tgtEl>
                  <p:spTgt spid="16"/>
                </p:tgtEl>
              </p:cMediaNode>
            </p:audio>
            <p:audio>
              <p:cMediaNode vol="80000">
                <p:cTn id="25" fill="hold" display="0">
                  <p:stCondLst>
                    <p:cond delay="indefinite"/>
                  </p:stCondLst>
                  <p:endCondLst>
                    <p:cond evt="onStopAudio" delay="0">
                      <p:tgtEl>
                        <p:sldTgt/>
                      </p:tgtEl>
                    </p:cond>
                  </p:endCondLst>
                </p:cTn>
                <p:tgtEl>
                  <p:spTgt spid="22"/>
                </p:tgtEl>
              </p:cMediaNode>
            </p:audio>
            <p:audio>
              <p:cMediaNode vol="80000">
                <p:cTn id="26" fill="hold" display="0">
                  <p:stCondLst>
                    <p:cond delay="indefinite"/>
                  </p:stCondLst>
                  <p:endCondLst>
                    <p:cond evt="onStopAudio" delay="0">
                      <p:tgtEl>
                        <p:sldTgt/>
                      </p:tgtEl>
                    </p:cond>
                  </p:endCondLst>
                </p:cTn>
                <p:tgtEl>
                  <p:spTgt spid="24"/>
                </p:tgtEl>
              </p:cMediaNode>
            </p:audio>
            <p:audio>
              <p:cMediaNode vol="80000">
                <p:cTn id="27" fill="hold" display="0">
                  <p:stCondLst>
                    <p:cond delay="indefinite"/>
                  </p:stCondLst>
                  <p:endCondLst>
                    <p:cond evt="onStopAudio" delay="0">
                      <p:tgtEl>
                        <p:sldTgt/>
                      </p:tgtEl>
                    </p:cond>
                  </p:endCondLst>
                </p:cTn>
                <p:tgtEl>
                  <p:spTgt spid="2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512563" y="412923"/>
            <a:ext cx="3503376" cy="1086431"/>
          </a:xfrm>
        </p:spPr>
        <p:txBody>
          <a:bodyPr vert="horz" lIns="91440" tIns="45720" rIns="91440" bIns="45720" rtlCol="0" anchor="ctr">
            <a:normAutofit fontScale="90000"/>
          </a:bodyPr>
          <a:lstStyle/>
          <a:p>
            <a:r>
              <a:rPr lang="en-US" sz="3100" b="1" kern="1200" dirty="0">
                <a:solidFill>
                  <a:schemeClr val="tx1"/>
                </a:solidFill>
                <a:latin typeface="+mj-lt"/>
                <a:ea typeface="+mj-ea"/>
                <a:cs typeface="+mj-cs"/>
              </a:rPr>
              <a:t>FEATURE EXTRACTION</a:t>
            </a:r>
            <a:br>
              <a:rPr lang="en-US" sz="4400" kern="1200" dirty="0">
                <a:solidFill>
                  <a:schemeClr val="tx1"/>
                </a:solidFill>
                <a:latin typeface="+mj-lt"/>
                <a:ea typeface="+mj-ea"/>
                <a:cs typeface="+mj-cs"/>
              </a:rPr>
            </a:br>
            <a:endParaRPr lang="en-US" sz="4400" kern="1200" dirty="0">
              <a:solidFill>
                <a:schemeClr val="tx1"/>
              </a:solidFill>
              <a:latin typeface="+mj-lt"/>
              <a:ea typeface="+mj-ea"/>
              <a:cs typeface="+mj-cs"/>
            </a:endParaRPr>
          </a:p>
        </p:txBody>
      </p:sp>
      <p:sp>
        <p:nvSpPr>
          <p:cNvPr id="3" name="Text Placeholder 2"/>
          <p:cNvSpPr>
            <a:spLocks noGrp="1"/>
          </p:cNvSpPr>
          <p:nvPr>
            <p:ph type="body" idx="1"/>
          </p:nvPr>
        </p:nvSpPr>
        <p:spPr>
          <a:xfrm>
            <a:off x="5577191" y="1392167"/>
            <a:ext cx="5505726" cy="1086431"/>
          </a:xfrm>
        </p:spPr>
        <p:txBody>
          <a:bodyPr>
            <a:normAutofit lnSpcReduction="10000"/>
          </a:bodyPr>
          <a:lstStyle/>
          <a:p>
            <a:pPr algn="just" defTabSz="704088">
              <a:spcBef>
                <a:spcPts val="770"/>
              </a:spcBef>
            </a:pPr>
            <a:r>
              <a:rPr lang="en-US" sz="2000" kern="1200" dirty="0">
                <a:solidFill>
                  <a:schemeClr val="tx1">
                    <a:tint val="75000"/>
                  </a:schemeClr>
                </a:solidFill>
                <a:latin typeface="Aldhabi" panose="01000000000000000000" pitchFamily="2" charset="-78"/>
                <a:ea typeface="+mn-ea"/>
                <a:cs typeface="Aldhabi" panose="01000000000000000000" pitchFamily="2" charset="-78"/>
              </a:rPr>
              <a:t>Extraction of features is a very important part in analyzing and finding relations between different things. As we already know that the data provided of audio cannot be understood by the models directly, so we need to convert them into an understandable format for which feature extraction is used.</a:t>
            </a:r>
          </a:p>
          <a:p>
            <a:endParaRPr lang="en-US" sz="1700" dirty="0">
              <a:latin typeface="Aldhabi" panose="01000000000000000000" pitchFamily="2" charset="-78"/>
              <a:cs typeface="Aldhabi" panose="01000000000000000000" pitchFamily="2" charset="-78"/>
            </a:endParaRPr>
          </a:p>
        </p:txBody>
      </p:sp>
      <p:sp>
        <p:nvSpPr>
          <p:cNvPr id="5" name="Slide Number Placeholder 4"/>
          <p:cNvSpPr>
            <a:spLocks noGrp="1"/>
          </p:cNvSpPr>
          <p:nvPr>
            <p:ph type="sldNum" sz="quarter" idx="12"/>
          </p:nvPr>
        </p:nvSpPr>
        <p:spPr>
          <a:xfrm>
            <a:off x="9705724" y="6296239"/>
            <a:ext cx="2121394" cy="282361"/>
          </a:xfrm>
        </p:spPr>
        <p:txBody>
          <a:bodyPr/>
          <a:lstStyle/>
          <a:p>
            <a:pPr defTabSz="704088">
              <a:spcAft>
                <a:spcPts val="600"/>
              </a:spcAft>
            </a:pPr>
            <a:fld id="{A49DFD55-3C28-40EF-9E31-A92D2E4017FF}" type="slidenum">
              <a:rPr lang="en-US" sz="924" kern="1200">
                <a:solidFill>
                  <a:schemeClr val="tx1">
                    <a:tint val="75000"/>
                  </a:schemeClr>
                </a:solidFill>
                <a:latin typeface="+mn-lt"/>
                <a:ea typeface="+mn-ea"/>
                <a:cs typeface="+mn-cs"/>
              </a:rPr>
              <a:pPr defTabSz="704088">
                <a:spcAft>
                  <a:spcPts val="600"/>
                </a:spcAft>
              </a:pPr>
              <a:t>8</a:t>
            </a:fld>
            <a:endParaRPr lang="en-US"/>
          </a:p>
        </p:txBody>
      </p:sp>
      <p:sp>
        <p:nvSpPr>
          <p:cNvPr id="6" name="Rectangle 5"/>
          <p:cNvSpPr/>
          <p:nvPr/>
        </p:nvSpPr>
        <p:spPr>
          <a:xfrm>
            <a:off x="440987" y="3314289"/>
            <a:ext cx="3417651" cy="2492990"/>
          </a:xfrm>
          <a:prstGeom prst="rect">
            <a:avLst/>
          </a:prstGeom>
        </p:spPr>
        <p:txBody>
          <a:bodyPr wrap="square">
            <a:spAutoFit/>
          </a:bodyPr>
          <a:lstStyle/>
          <a:p>
            <a:pPr defTabSz="704088">
              <a:spcAft>
                <a:spcPts val="600"/>
              </a:spcAft>
            </a:pPr>
            <a:r>
              <a:rPr lang="en-IN" b="1" kern="1200" dirty="0">
                <a:solidFill>
                  <a:schemeClr val="tx1"/>
                </a:solidFill>
                <a:latin typeface="Aldhabi" panose="01000000000000000000" pitchFamily="2" charset="-78"/>
                <a:ea typeface="+mn-ea"/>
                <a:cs typeface="Aldhabi" panose="01000000000000000000" pitchFamily="2" charset="-78"/>
              </a:rPr>
              <a:t>The features that we have extracted:</a:t>
            </a:r>
          </a:p>
          <a:p>
            <a:pPr marL="285750" indent="-285750" algn="just" defTabSz="704088">
              <a:spcAft>
                <a:spcPts val="600"/>
              </a:spcAft>
              <a:buFont typeface="Arial" panose="020B0604020202020204" pitchFamily="34" charset="0"/>
              <a:buChar char="•"/>
            </a:pPr>
            <a:endParaRPr lang="en-US" b="1" kern="1200" dirty="0">
              <a:solidFill>
                <a:schemeClr val="tx1"/>
              </a:solidFill>
              <a:latin typeface="Aldhabi" panose="01000000000000000000" pitchFamily="2" charset="-78"/>
              <a:ea typeface="+mn-ea"/>
              <a:cs typeface="Aldhabi" panose="01000000000000000000" pitchFamily="2" charset="-78"/>
            </a:endParaRPr>
          </a:p>
          <a:p>
            <a:pPr marL="285750" indent="-285750" algn="just" defTabSz="704088">
              <a:spcAft>
                <a:spcPts val="600"/>
              </a:spcAft>
              <a:buFont typeface="Arial" panose="020B0604020202020204" pitchFamily="34" charset="0"/>
              <a:buChar char="•"/>
            </a:pPr>
            <a:r>
              <a:rPr lang="en-US" kern="1200" dirty="0">
                <a:solidFill>
                  <a:schemeClr val="tx1"/>
                </a:solidFill>
                <a:latin typeface="Aldhabi" panose="01000000000000000000" pitchFamily="2" charset="-78"/>
                <a:ea typeface="+mn-ea"/>
                <a:cs typeface="Aldhabi" panose="01000000000000000000" pitchFamily="2" charset="-78"/>
              </a:rPr>
              <a:t> Zero Crossing Rate</a:t>
            </a:r>
          </a:p>
          <a:p>
            <a:pPr marL="285750" indent="-285750" algn="just" defTabSz="704088">
              <a:spcAft>
                <a:spcPts val="600"/>
              </a:spcAft>
              <a:buFont typeface="Arial" panose="020B0604020202020204" pitchFamily="34" charset="0"/>
              <a:buChar char="•"/>
            </a:pPr>
            <a:r>
              <a:rPr lang="en-US" kern="1200" dirty="0">
                <a:solidFill>
                  <a:schemeClr val="tx1"/>
                </a:solidFill>
                <a:latin typeface="Aldhabi" panose="01000000000000000000" pitchFamily="2" charset="-78"/>
                <a:ea typeface="+mn-ea"/>
                <a:cs typeface="Aldhabi" panose="01000000000000000000" pitchFamily="2" charset="-78"/>
              </a:rPr>
              <a:t> </a:t>
            </a:r>
            <a:r>
              <a:rPr lang="en-US" kern="1200" dirty="0" err="1">
                <a:solidFill>
                  <a:schemeClr val="tx1"/>
                </a:solidFill>
                <a:latin typeface="Aldhabi" panose="01000000000000000000" pitchFamily="2" charset="-78"/>
                <a:ea typeface="+mn-ea"/>
                <a:cs typeface="Aldhabi" panose="01000000000000000000" pitchFamily="2" charset="-78"/>
              </a:rPr>
              <a:t>Chroma_stft</a:t>
            </a:r>
            <a:endParaRPr lang="en-US" kern="1200" dirty="0">
              <a:solidFill>
                <a:schemeClr val="tx1"/>
              </a:solidFill>
              <a:latin typeface="Aldhabi" panose="01000000000000000000" pitchFamily="2" charset="-78"/>
              <a:ea typeface="+mn-ea"/>
              <a:cs typeface="Aldhabi" panose="01000000000000000000" pitchFamily="2" charset="-78"/>
            </a:endParaRPr>
          </a:p>
          <a:p>
            <a:pPr marL="285750" indent="-285750" algn="just" defTabSz="704088">
              <a:spcAft>
                <a:spcPts val="600"/>
              </a:spcAft>
              <a:buFont typeface="Arial" panose="020B0604020202020204" pitchFamily="34" charset="0"/>
              <a:buChar char="•"/>
            </a:pPr>
            <a:r>
              <a:rPr lang="en-US" kern="1200" dirty="0">
                <a:solidFill>
                  <a:schemeClr val="tx1"/>
                </a:solidFill>
                <a:latin typeface="Aldhabi" panose="01000000000000000000" pitchFamily="2" charset="-78"/>
                <a:ea typeface="+mn-ea"/>
                <a:cs typeface="Aldhabi" panose="01000000000000000000" pitchFamily="2" charset="-78"/>
              </a:rPr>
              <a:t> MFCC (Mel Frequency Cepstral Coefficients)</a:t>
            </a:r>
          </a:p>
          <a:p>
            <a:pPr marL="285750" indent="-285750" algn="just" defTabSz="704088">
              <a:spcAft>
                <a:spcPts val="600"/>
              </a:spcAft>
              <a:buFont typeface="Arial" panose="020B0604020202020204" pitchFamily="34" charset="0"/>
              <a:buChar char="•"/>
            </a:pPr>
            <a:r>
              <a:rPr lang="en-US" kern="1200" dirty="0">
                <a:solidFill>
                  <a:schemeClr val="tx1"/>
                </a:solidFill>
                <a:latin typeface="Aldhabi" panose="01000000000000000000" pitchFamily="2" charset="-78"/>
                <a:ea typeface="+mn-ea"/>
                <a:cs typeface="Aldhabi" panose="01000000000000000000" pitchFamily="2" charset="-78"/>
              </a:rPr>
              <a:t> RMS(root mean square) value</a:t>
            </a:r>
          </a:p>
          <a:p>
            <a:pPr marL="285750" indent="-285750" algn="just" defTabSz="704088">
              <a:spcAft>
                <a:spcPts val="600"/>
              </a:spcAft>
              <a:buFont typeface="Arial" panose="020B0604020202020204" pitchFamily="34" charset="0"/>
              <a:buChar char="•"/>
            </a:pPr>
            <a:r>
              <a:rPr lang="en-US" kern="1200" dirty="0">
                <a:solidFill>
                  <a:schemeClr val="tx1"/>
                </a:solidFill>
                <a:latin typeface="Aldhabi" panose="01000000000000000000" pitchFamily="2" charset="-78"/>
                <a:ea typeface="+mn-ea"/>
                <a:cs typeface="Aldhabi" panose="01000000000000000000" pitchFamily="2" charset="-78"/>
              </a:rPr>
              <a:t> </a:t>
            </a:r>
            <a:r>
              <a:rPr lang="en-US" kern="1200" dirty="0" err="1">
                <a:solidFill>
                  <a:schemeClr val="tx1"/>
                </a:solidFill>
                <a:latin typeface="Aldhabi" panose="01000000000000000000" pitchFamily="2" charset="-78"/>
                <a:ea typeface="+mn-ea"/>
                <a:cs typeface="Aldhabi" panose="01000000000000000000" pitchFamily="2" charset="-78"/>
              </a:rPr>
              <a:t>MelSpectogram</a:t>
            </a:r>
            <a:r>
              <a:rPr lang="en-US" kern="1200" dirty="0">
                <a:solidFill>
                  <a:schemeClr val="tx1"/>
                </a:solidFill>
                <a:latin typeface="Aldhabi" panose="01000000000000000000" pitchFamily="2" charset="-78"/>
                <a:ea typeface="+mn-ea"/>
                <a:cs typeface="Aldhabi" panose="01000000000000000000" pitchFamily="2" charset="-78"/>
              </a:rPr>
              <a:t> to train our model.</a:t>
            </a:r>
            <a:endParaRPr lang="en-US" sz="2800" dirty="0">
              <a:latin typeface="Aldhabi" panose="01000000000000000000" pitchFamily="2" charset="-78"/>
              <a:cs typeface="Aldhabi" panose="01000000000000000000" pitchFamily="2" charset="-78"/>
            </a:endParaRPr>
          </a:p>
        </p:txBody>
      </p:sp>
      <p:pic>
        <p:nvPicPr>
          <p:cNvPr id="7" name="Picture 6" descr="Graphical user interface, application&#10;&#10;Description automatically generated">
            <a:extLst>
              <a:ext uri="{FF2B5EF4-FFF2-40B4-BE49-F238E27FC236}">
                <a16:creationId xmlns:a16="http://schemas.microsoft.com/office/drawing/2014/main" id="{14177526-EBF8-A4FC-EA8C-5A5C1444B01B}"/>
              </a:ext>
            </a:extLst>
          </p:cNvPr>
          <p:cNvPicPr>
            <a:picLocks noChangeAspect="1"/>
          </p:cNvPicPr>
          <p:nvPr/>
        </p:nvPicPr>
        <p:blipFill>
          <a:blip r:embed="rId3"/>
          <a:stretch>
            <a:fillRect/>
          </a:stretch>
        </p:blipFill>
        <p:spPr>
          <a:xfrm>
            <a:off x="4015938" y="3756832"/>
            <a:ext cx="7877748" cy="2339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3458020" y="147519"/>
            <a:ext cx="4972619" cy="1067645"/>
          </a:xfrm>
        </p:spPr>
        <p:txBody>
          <a:bodyPr vert="horz" lIns="91440" tIns="45720" rIns="91440" bIns="45720" rtlCol="0" anchor="b">
            <a:normAutofit/>
          </a:bodyPr>
          <a:lstStyle/>
          <a:p>
            <a:pPr algn="ctr"/>
            <a:r>
              <a:rPr lang="en-US" sz="4400" kern="1200" cap="none" dirty="0">
                <a:solidFill>
                  <a:schemeClr val="tx1"/>
                </a:solidFill>
                <a:latin typeface="+mj-lt"/>
                <a:ea typeface="+mj-ea"/>
                <a:cs typeface="+mj-cs"/>
              </a:rPr>
              <a:t>DATA PREPARATION</a:t>
            </a:r>
          </a:p>
        </p:txBody>
      </p:sp>
      <p:pic>
        <p:nvPicPr>
          <p:cNvPr id="9" name="Picture 8">
            <a:extLst>
              <a:ext uri="{FF2B5EF4-FFF2-40B4-BE49-F238E27FC236}">
                <a16:creationId xmlns:a16="http://schemas.microsoft.com/office/drawing/2014/main" id="{FC4A6906-FF7D-EA0A-BBB9-FEC6CAF65847}"/>
              </a:ext>
            </a:extLst>
          </p:cNvPr>
          <p:cNvPicPr>
            <a:picLocks noChangeAspect="1"/>
          </p:cNvPicPr>
          <p:nvPr/>
        </p:nvPicPr>
        <p:blipFill>
          <a:blip r:embed="rId3"/>
          <a:stretch>
            <a:fillRect/>
          </a:stretch>
        </p:blipFill>
        <p:spPr>
          <a:xfrm>
            <a:off x="5869021" y="1709993"/>
            <a:ext cx="5708649" cy="4509832"/>
          </a:xfrm>
          <a:prstGeom prst="rect">
            <a:avLst/>
          </a:prstGeom>
        </p:spPr>
      </p:pic>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000"/>
              <a:pPr>
                <a:spcAft>
                  <a:spcPts val="600"/>
                </a:spcAft>
              </a:pPr>
              <a:t>9</a:t>
            </a:fld>
            <a:endParaRPr lang="en-US" sz="1000" dirty="0"/>
          </a:p>
        </p:txBody>
      </p:sp>
      <p:sp>
        <p:nvSpPr>
          <p:cNvPr id="13" name="TextBox 12">
            <a:extLst>
              <a:ext uri="{FF2B5EF4-FFF2-40B4-BE49-F238E27FC236}">
                <a16:creationId xmlns:a16="http://schemas.microsoft.com/office/drawing/2014/main" id="{A65C8E70-A1FA-AA42-51E0-3CADF364F359}"/>
              </a:ext>
            </a:extLst>
          </p:cNvPr>
          <p:cNvSpPr txBox="1"/>
          <p:nvPr/>
        </p:nvSpPr>
        <p:spPr>
          <a:xfrm>
            <a:off x="0" y="1441132"/>
            <a:ext cx="5289960" cy="54168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100" dirty="0" err="1">
                <a:cs typeface="Aldhabi" panose="01000000000000000000" pitchFamily="2" charset="-78"/>
              </a:rPr>
              <a:t>OneHotEncoder</a:t>
            </a:r>
            <a:r>
              <a:rPr lang="en-US" sz="1100" dirty="0">
                <a:cs typeface="Aldhabi" panose="01000000000000000000" pitchFamily="2" charset="-78"/>
              </a:rPr>
              <a:t> is used to transform categorical data into a numerical representation</a:t>
            </a:r>
          </a:p>
          <a:p>
            <a:pPr marL="342900" indent="-342900">
              <a:lnSpc>
                <a:spcPct val="150000"/>
              </a:lnSpc>
              <a:buFont typeface="Arial" panose="020B0604020202020204" pitchFamily="34" charset="0"/>
              <a:buChar char="•"/>
            </a:pPr>
            <a:r>
              <a:rPr lang="en-US" sz="1100" dirty="0">
                <a:cs typeface="Aldhabi" panose="01000000000000000000" pitchFamily="2" charset="-78"/>
              </a:rPr>
              <a:t>The </a:t>
            </a:r>
            <a:r>
              <a:rPr lang="en-US" sz="1100" dirty="0" err="1">
                <a:cs typeface="Aldhabi" panose="01000000000000000000" pitchFamily="2" charset="-78"/>
              </a:rPr>
              <a:t>random_state</a:t>
            </a:r>
            <a:r>
              <a:rPr lang="en-US" sz="1100" dirty="0">
                <a:cs typeface="Aldhabi" panose="01000000000000000000" pitchFamily="2" charset="-78"/>
              </a:rPr>
              <a:t> parameter is used to set a specific random seed for the random number generator used by the function, ensuring that the same split is obtained each time the function is called with the same input data and parameter values. </a:t>
            </a:r>
          </a:p>
          <a:p>
            <a:pPr marL="342900" indent="-342900">
              <a:lnSpc>
                <a:spcPct val="150000"/>
              </a:lnSpc>
              <a:buFont typeface="Arial" panose="020B0604020202020204" pitchFamily="34" charset="0"/>
              <a:buChar char="•"/>
            </a:pPr>
            <a:r>
              <a:rPr lang="en-US" sz="1100" dirty="0">
                <a:cs typeface="Aldhabi" panose="01000000000000000000" pitchFamily="2" charset="-78"/>
              </a:rPr>
              <a:t>The shuffle parameter is used to randomly shuffle the data before splitting it into train and test sets.</a:t>
            </a:r>
          </a:p>
          <a:p>
            <a:pPr marL="342900" indent="-342900">
              <a:lnSpc>
                <a:spcPct val="150000"/>
              </a:lnSpc>
              <a:buFont typeface="Arial" panose="020B0604020202020204" pitchFamily="34" charset="0"/>
              <a:buChar char="•"/>
            </a:pPr>
            <a:r>
              <a:rPr lang="en-US" sz="1100" dirty="0">
                <a:cs typeface="Aldhabi" panose="01000000000000000000" pitchFamily="2" charset="-78"/>
              </a:rPr>
              <a:t>Standard Scalar is used to standardize the input features by scaling them to zero mean and unit variance.</a:t>
            </a:r>
          </a:p>
          <a:p>
            <a:pPr marL="342900" indent="-342900">
              <a:lnSpc>
                <a:spcPct val="150000"/>
              </a:lnSpc>
              <a:buFont typeface="Arial" panose="020B0604020202020204" pitchFamily="34" charset="0"/>
              <a:buChar char="•"/>
            </a:pPr>
            <a:r>
              <a:rPr lang="en-US" sz="1100" dirty="0">
                <a:cs typeface="Aldhabi" panose="01000000000000000000" pitchFamily="2" charset="-78"/>
              </a:rPr>
              <a:t>The </a:t>
            </a:r>
            <a:r>
              <a:rPr lang="en-US" sz="1100" dirty="0" err="1">
                <a:cs typeface="Aldhabi" panose="01000000000000000000" pitchFamily="2" charset="-78"/>
              </a:rPr>
              <a:t>fit_transform</a:t>
            </a:r>
            <a:r>
              <a:rPr lang="en-US" sz="1100" dirty="0">
                <a:cs typeface="Aldhabi" panose="01000000000000000000" pitchFamily="2" charset="-78"/>
              </a:rPr>
              <a:t> method of the </a:t>
            </a:r>
            <a:r>
              <a:rPr lang="en-US" sz="1100" dirty="0" err="1">
                <a:cs typeface="Aldhabi" panose="01000000000000000000" pitchFamily="2" charset="-78"/>
              </a:rPr>
              <a:t>StandardScaler</a:t>
            </a:r>
            <a:r>
              <a:rPr lang="en-US" sz="1100" dirty="0">
                <a:cs typeface="Aldhabi" panose="01000000000000000000" pitchFamily="2" charset="-78"/>
              </a:rPr>
              <a:t> object is used to apply the scaling transformation to the </a:t>
            </a:r>
            <a:r>
              <a:rPr lang="en-US" sz="1100" dirty="0" err="1">
                <a:cs typeface="Aldhabi" panose="01000000000000000000" pitchFamily="2" charset="-78"/>
              </a:rPr>
              <a:t>x_train</a:t>
            </a:r>
            <a:r>
              <a:rPr lang="en-US" sz="1100" dirty="0">
                <a:cs typeface="Aldhabi" panose="01000000000000000000" pitchFamily="2" charset="-78"/>
              </a:rPr>
              <a:t> data. This method fits the scaler on the training data and then applies the transformation to it. The resulting transformed data is assigned to </a:t>
            </a:r>
            <a:r>
              <a:rPr lang="en-US" sz="1100" dirty="0" err="1">
                <a:cs typeface="Aldhabi" panose="01000000000000000000" pitchFamily="2" charset="-78"/>
              </a:rPr>
              <a:t>x_train</a:t>
            </a:r>
            <a:endParaRPr lang="en-US" sz="1100" dirty="0">
              <a:cs typeface="Aldhabi" panose="01000000000000000000" pitchFamily="2" charset="-78"/>
            </a:endParaRPr>
          </a:p>
          <a:p>
            <a:pPr marL="342900" indent="-342900">
              <a:lnSpc>
                <a:spcPct val="150000"/>
              </a:lnSpc>
              <a:buFont typeface="Arial" panose="020B0604020202020204" pitchFamily="34" charset="0"/>
              <a:buChar char="•"/>
            </a:pPr>
            <a:r>
              <a:rPr lang="en-US" sz="1100" dirty="0">
                <a:cs typeface="Aldhabi" panose="01000000000000000000" pitchFamily="2" charset="-78"/>
              </a:rPr>
              <a:t>Next, the transform method of the </a:t>
            </a:r>
            <a:r>
              <a:rPr lang="en-US" sz="1100" dirty="0" err="1">
                <a:cs typeface="Aldhabi" panose="01000000000000000000" pitchFamily="2" charset="-78"/>
              </a:rPr>
              <a:t>StandardScaler</a:t>
            </a:r>
            <a:r>
              <a:rPr lang="en-US" sz="1100" dirty="0">
                <a:cs typeface="Aldhabi" panose="01000000000000000000" pitchFamily="2" charset="-78"/>
              </a:rPr>
              <a:t> object is used to apply the same scaling transformation to the </a:t>
            </a:r>
            <a:r>
              <a:rPr lang="en-US" sz="1100" dirty="0" err="1">
                <a:cs typeface="Aldhabi" panose="01000000000000000000" pitchFamily="2" charset="-78"/>
              </a:rPr>
              <a:t>x_test</a:t>
            </a:r>
            <a:r>
              <a:rPr lang="en-US" sz="1100" dirty="0">
                <a:cs typeface="Aldhabi" panose="01000000000000000000" pitchFamily="2" charset="-78"/>
              </a:rPr>
              <a:t> data. Since the scaler was already fit on the training data, the same scaling parameters are applied to the test data. The resulting transformed data is assigned to </a:t>
            </a:r>
            <a:r>
              <a:rPr lang="en-US" sz="1100" dirty="0" err="1">
                <a:cs typeface="Aldhabi" panose="01000000000000000000" pitchFamily="2" charset="-78"/>
              </a:rPr>
              <a:t>x_test</a:t>
            </a:r>
            <a:r>
              <a:rPr lang="en-US" sz="1100" dirty="0">
                <a:cs typeface="Aldhabi" panose="01000000000000000000" pitchFamily="2" charset="-78"/>
              </a:rPr>
              <a:t>.</a:t>
            </a:r>
          </a:p>
          <a:p>
            <a:pPr marL="342900" indent="-342900">
              <a:lnSpc>
                <a:spcPct val="150000"/>
              </a:lnSpc>
              <a:buFont typeface="Arial" panose="020B0604020202020204" pitchFamily="34" charset="0"/>
              <a:buChar char="•"/>
            </a:pPr>
            <a:r>
              <a:rPr lang="en-US" sz="1100" dirty="0">
                <a:cs typeface="Aldhabi" panose="01000000000000000000" pitchFamily="2" charset="-78"/>
              </a:rPr>
              <a:t>Finally, the shape attribute of each of the variables is printed to verify that the dimensions of the training and test sets have not changed as a result of the scaling transformation.</a:t>
            </a:r>
          </a:p>
          <a:p>
            <a:pPr marL="342900" indent="-342900">
              <a:buFont typeface="Arial" panose="020B0604020202020204" pitchFamily="34" charset="0"/>
              <a:buChar char="•"/>
            </a:pPr>
            <a:endParaRPr lang="en-US" sz="1600" dirty="0">
              <a:latin typeface="Aldhabi" panose="01000000000000000000" pitchFamily="2" charset="-78"/>
              <a:cs typeface="Aldhabi" panose="01000000000000000000" pitchFamily="2" charset="-7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1738</Words>
  <Application>Microsoft Office PowerPoint</Application>
  <PresentationFormat>Widescreen</PresentationFormat>
  <Paragraphs>133</Paragraphs>
  <Slides>17</Slides>
  <Notes>6</Notes>
  <HiddenSlides>0</HiddenSlides>
  <MMClips>6</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Aldhabi</vt:lpstr>
      <vt:lpstr>Arial</vt:lpstr>
      <vt:lpstr>Calibri</vt:lpstr>
      <vt:lpstr>Calibri Light</vt:lpstr>
      <vt:lpstr>Courier New</vt:lpstr>
      <vt:lpstr>Google Sans</vt:lpstr>
      <vt:lpstr>Inter</vt:lpstr>
      <vt:lpstr>Roboto</vt:lpstr>
      <vt:lpstr>Söhne</vt:lpstr>
      <vt:lpstr>Times New Roman</vt:lpstr>
      <vt:lpstr>Office Theme</vt:lpstr>
      <vt:lpstr>     CS- 584 MACHINE LEARNING   FINAL PROJECT      Speech  Emotion Recognition  </vt:lpstr>
      <vt:lpstr>AGENDA</vt:lpstr>
      <vt:lpstr>INTRODUCTION</vt:lpstr>
      <vt:lpstr>DATASETS</vt:lpstr>
      <vt:lpstr>DATA  PRE-PROCESSING </vt:lpstr>
      <vt:lpstr>DATA VISUALISATION</vt:lpstr>
      <vt:lpstr>Data Augmentation </vt:lpstr>
      <vt:lpstr>FEATURE EXTRACTION </vt:lpstr>
      <vt:lpstr>DATA PREPARATION</vt:lpstr>
      <vt:lpstr>MODELLING</vt:lpstr>
      <vt:lpstr>   TRAINING</vt:lpstr>
      <vt:lpstr>TESTING </vt:lpstr>
      <vt:lpstr>ACCURACY </vt:lpstr>
      <vt:lpstr>FUTURE WORK</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2021-05-30T14:07:31Z</dcterms:created>
  <dcterms:modified xsi:type="dcterms:W3CDTF">2023-04-21T15:18:49Z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