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4"/>
  </p:sldMasterIdLst>
  <p:notesMasterIdLst>
    <p:notesMasterId r:id="rId25"/>
  </p:notesMasterIdLst>
  <p:handoutMasterIdLst>
    <p:handoutMasterId r:id="rId26"/>
  </p:handoutMasterIdLst>
  <p:sldIdLst>
    <p:sldId id="268" r:id="rId5"/>
    <p:sldId id="270" r:id="rId6"/>
    <p:sldId id="272" r:id="rId7"/>
    <p:sldId id="273" r:id="rId8"/>
    <p:sldId id="274" r:id="rId9"/>
    <p:sldId id="275" r:id="rId10"/>
    <p:sldId id="276" r:id="rId11"/>
    <p:sldId id="271"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7"/>
    <p:restoredTop sz="94635" autoAdjust="0"/>
  </p:normalViewPr>
  <p:slideViewPr>
    <p:cSldViewPr snapToGrid="0" snapToObjects="1">
      <p:cViewPr>
        <p:scale>
          <a:sx n="100" d="100"/>
          <a:sy n="100" d="100"/>
        </p:scale>
        <p:origin x="-106" y="-514"/>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11/24/24</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11/24/24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a:t>
            </a:fld>
            <a:endParaRPr lang="en-US" dirty="0"/>
          </a:p>
        </p:txBody>
      </p:sp>
    </p:spTree>
    <p:extLst>
      <p:ext uri="{BB962C8B-B14F-4D97-AF65-F5344CB8AC3E}">
        <p14:creationId xmlns:p14="http://schemas.microsoft.com/office/powerpoint/2010/main" val="273854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11/24/24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27224" y="-22927"/>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589213" y="2514600"/>
            <a:ext cx="8915399" cy="2262781"/>
          </a:xfrm>
        </p:spPr>
        <p:txBody>
          <a:bodyPr>
            <a:normAutofit fontScale="90000"/>
          </a:bodyPr>
          <a:lstStyle/>
          <a:p>
            <a:r>
              <a:rPr lang="en-US" b="1" dirty="0"/>
              <a:t>Android application for keeping up with the latest headlines</a:t>
            </a:r>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9086887" y="5299542"/>
            <a:ext cx="8915399" cy="1126283"/>
          </a:xfrm>
        </p:spPr>
        <p:txBody>
          <a:bodyPr>
            <a:normAutofit/>
          </a:bodyPr>
          <a:lstStyle/>
          <a:p>
            <a:r>
              <a:rPr lang="en-IN" dirty="0"/>
              <a:t>Presented by :</a:t>
            </a:r>
          </a:p>
          <a:p>
            <a:r>
              <a:rPr lang="en-IN" dirty="0"/>
              <a:t>Santhosh kumar</a:t>
            </a:r>
          </a:p>
        </p:txBody>
      </p:sp>
      <p:grpSp>
        <p:nvGrpSpPr>
          <p:cNvPr id="20" name="Group 19">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8A9A4E-963A-77AC-F4D5-36E20B28F398}"/>
              </a:ext>
            </a:extLst>
          </p:cNvPr>
          <p:cNvSpPr txBox="1"/>
          <p:nvPr/>
        </p:nvSpPr>
        <p:spPr>
          <a:xfrm>
            <a:off x="3049477" y="2009652"/>
            <a:ext cx="7730756" cy="3139321"/>
          </a:xfrm>
          <a:prstGeom prst="rect">
            <a:avLst/>
          </a:prstGeom>
          <a:noFill/>
        </p:spPr>
        <p:txBody>
          <a:bodyPr wrap="square">
            <a:spAutoFit/>
          </a:bodyPr>
          <a:lstStyle/>
          <a:p>
            <a:r>
              <a:rPr lang="en-US" dirty="0"/>
              <a:t>&lt;LinearLayout    </a:t>
            </a:r>
            <a:r>
              <a:rPr lang="en-US" dirty="0" err="1"/>
              <a:t>xmlns:android</a:t>
            </a:r>
            <a:r>
              <a:rPr lang="en-US" dirty="0"/>
              <a:t>="http://schemas.android.com/</a:t>
            </a:r>
            <a:r>
              <a:rPr lang="en-US" dirty="0" err="1"/>
              <a:t>apk</a:t>
            </a:r>
            <a:r>
              <a:rPr lang="en-US" dirty="0"/>
              <a:t>/res/android"    android:layout_width="match_parent"    android:layout_height="match_parent"    android:orientation="vertical"&gt;   </a:t>
            </a:r>
            <a:endParaRPr lang="en-IN" dirty="0"/>
          </a:p>
          <a:p>
            <a:endParaRPr lang="en-IN" dirty="0"/>
          </a:p>
          <a:p>
            <a:r>
              <a:rPr lang="en-US" dirty="0"/>
              <a:t> &lt;androidx.recyclerview.widget.RecyclerView        android:id="@+id/recyclerView"        android:layout_width="match_parent"        android:layout_height="match_parent"/&gt;</a:t>
            </a:r>
            <a:endParaRPr lang="en-IN" dirty="0"/>
          </a:p>
          <a:p>
            <a:r>
              <a:rPr lang="en-US" dirty="0"/>
              <a:t>&lt;/LinearLayout&gt;</a:t>
            </a:r>
          </a:p>
        </p:txBody>
      </p:sp>
    </p:spTree>
    <p:extLst>
      <p:ext uri="{BB962C8B-B14F-4D97-AF65-F5344CB8AC3E}">
        <p14:creationId xmlns:p14="http://schemas.microsoft.com/office/powerpoint/2010/main" val="5306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2FAAC8-A254-44D5-EF79-393ABA7911CB}"/>
              </a:ext>
            </a:extLst>
          </p:cNvPr>
          <p:cNvSpPr txBox="1"/>
          <p:nvPr/>
        </p:nvSpPr>
        <p:spPr>
          <a:xfrm>
            <a:off x="2887035" y="1772092"/>
            <a:ext cx="5323663" cy="3416320"/>
          </a:xfrm>
          <a:prstGeom prst="rect">
            <a:avLst/>
          </a:prstGeom>
          <a:noFill/>
        </p:spPr>
        <p:txBody>
          <a:bodyPr wrap="square">
            <a:spAutoFit/>
          </a:bodyPr>
          <a:lstStyle/>
          <a:p>
            <a:r>
              <a:rPr lang="en-US" dirty="0"/>
              <a:t>public class Article {  </a:t>
            </a:r>
            <a:endParaRPr lang="en-IN" dirty="0"/>
          </a:p>
          <a:p>
            <a:r>
              <a:rPr lang="en-US" dirty="0"/>
              <a:t>  private String title;  </a:t>
            </a:r>
            <a:endParaRPr lang="en-IN" dirty="0"/>
          </a:p>
          <a:p>
            <a:r>
              <a:rPr lang="en-US" dirty="0"/>
              <a:t>  private String url;    </a:t>
            </a:r>
            <a:endParaRPr lang="en-IN" dirty="0"/>
          </a:p>
          <a:p>
            <a:endParaRPr lang="en-IN" dirty="0"/>
          </a:p>
          <a:p>
            <a:r>
              <a:rPr lang="en-US" dirty="0"/>
              <a:t>public String getTitle() {      </a:t>
            </a:r>
            <a:endParaRPr lang="en-IN" dirty="0"/>
          </a:p>
          <a:p>
            <a:r>
              <a:rPr lang="en-US" dirty="0"/>
              <a:t>  return title;    </a:t>
            </a:r>
            <a:endParaRPr lang="en-IN" dirty="0"/>
          </a:p>
          <a:p>
            <a:r>
              <a:rPr lang="en-US" dirty="0"/>
              <a:t>}    </a:t>
            </a:r>
            <a:endParaRPr lang="en-IN" dirty="0"/>
          </a:p>
          <a:p>
            <a:endParaRPr lang="en-IN" dirty="0"/>
          </a:p>
          <a:p>
            <a:r>
              <a:rPr lang="en-US" dirty="0"/>
              <a:t>public String getUrl() {   </a:t>
            </a:r>
            <a:endParaRPr lang="en-IN" dirty="0"/>
          </a:p>
          <a:p>
            <a:r>
              <a:rPr lang="en-US" dirty="0"/>
              <a:t>     return url;</a:t>
            </a:r>
            <a:endParaRPr lang="en-IN" dirty="0"/>
          </a:p>
          <a:p>
            <a:r>
              <a:rPr lang="en-US" dirty="0"/>
              <a:t>    }</a:t>
            </a:r>
            <a:endParaRPr lang="en-IN" dirty="0"/>
          </a:p>
          <a:p>
            <a:r>
              <a:rPr lang="en-US" dirty="0"/>
              <a:t>}</a:t>
            </a:r>
          </a:p>
        </p:txBody>
      </p:sp>
    </p:spTree>
    <p:extLst>
      <p:ext uri="{BB962C8B-B14F-4D97-AF65-F5344CB8AC3E}">
        <p14:creationId xmlns:p14="http://schemas.microsoft.com/office/powerpoint/2010/main" val="216718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B8320-3A40-5293-1522-17C514339C28}"/>
              </a:ext>
            </a:extLst>
          </p:cNvPr>
          <p:cNvSpPr txBox="1"/>
          <p:nvPr/>
        </p:nvSpPr>
        <p:spPr>
          <a:xfrm>
            <a:off x="2576919" y="2332964"/>
            <a:ext cx="5515639" cy="3139321"/>
          </a:xfrm>
          <a:prstGeom prst="rect">
            <a:avLst/>
          </a:prstGeom>
          <a:noFill/>
        </p:spPr>
        <p:txBody>
          <a:bodyPr wrap="square">
            <a:spAutoFit/>
          </a:bodyPr>
          <a:lstStyle/>
          <a:p>
            <a:r>
              <a:rPr lang="en-US" dirty="0"/>
              <a:t>import retrofit2.Call;</a:t>
            </a:r>
            <a:endParaRPr lang="en-IN" dirty="0"/>
          </a:p>
          <a:p>
            <a:r>
              <a:rPr lang="en-US" dirty="0"/>
              <a:t>import retrofit2.http.GET;</a:t>
            </a:r>
            <a:endParaRPr lang="en-IN" dirty="0"/>
          </a:p>
          <a:p>
            <a:r>
              <a:rPr lang="en-US" dirty="0"/>
              <a:t>import retrofit2.http.Query;</a:t>
            </a:r>
            <a:endParaRPr lang="en-IN" dirty="0"/>
          </a:p>
          <a:p>
            <a:endParaRPr lang="en-IN" dirty="0"/>
          </a:p>
          <a:p>
            <a:r>
              <a:rPr lang="en-US" dirty="0"/>
              <a:t>public interface NewsApiService {   </a:t>
            </a:r>
            <a:endParaRPr lang="en-IN" dirty="0"/>
          </a:p>
          <a:p>
            <a:r>
              <a:rPr lang="en-US" dirty="0"/>
              <a:t> </a:t>
            </a:r>
            <a:r>
              <a:rPr lang="en-IN" dirty="0"/>
              <a:t>       </a:t>
            </a:r>
            <a:r>
              <a:rPr lang="en-US" dirty="0"/>
              <a:t>@GET("v2/top-headlines")   </a:t>
            </a:r>
            <a:endParaRPr lang="en-IN" dirty="0"/>
          </a:p>
          <a:p>
            <a:r>
              <a:rPr lang="en-IN" dirty="0"/>
              <a:t>       </a:t>
            </a:r>
            <a:r>
              <a:rPr lang="en-US" dirty="0"/>
              <a:t> Call&lt;NewsResponse&gt; getTopHeadlines( </a:t>
            </a:r>
            <a:endParaRPr lang="en-IN" dirty="0"/>
          </a:p>
          <a:p>
            <a:r>
              <a:rPr lang="en-IN" dirty="0"/>
              <a:t>     </a:t>
            </a:r>
            <a:r>
              <a:rPr lang="en-US" dirty="0"/>
              <a:t>       @Query("country") String country,  </a:t>
            </a:r>
            <a:endParaRPr lang="en-IN" dirty="0"/>
          </a:p>
          <a:p>
            <a:r>
              <a:rPr lang="en-IN" dirty="0"/>
              <a:t>      </a:t>
            </a:r>
            <a:r>
              <a:rPr lang="en-US" dirty="0"/>
              <a:t>      @Query("apiKey") String apiKey</a:t>
            </a:r>
            <a:endParaRPr lang="en-IN" dirty="0"/>
          </a:p>
          <a:p>
            <a:r>
              <a:rPr lang="en-US" dirty="0"/>
              <a:t>    );</a:t>
            </a:r>
            <a:endParaRPr lang="en-IN" dirty="0"/>
          </a:p>
          <a:p>
            <a:r>
              <a:rPr lang="en-US" dirty="0"/>
              <a:t>}</a:t>
            </a:r>
          </a:p>
        </p:txBody>
      </p:sp>
    </p:spTree>
    <p:extLst>
      <p:ext uri="{BB962C8B-B14F-4D97-AF65-F5344CB8AC3E}">
        <p14:creationId xmlns:p14="http://schemas.microsoft.com/office/powerpoint/2010/main" val="2013982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B8D3FB-A7A0-5C8A-4F9D-B173107418F6}"/>
              </a:ext>
            </a:extLst>
          </p:cNvPr>
          <p:cNvSpPr txBox="1"/>
          <p:nvPr/>
        </p:nvSpPr>
        <p:spPr>
          <a:xfrm>
            <a:off x="4644361" y="1989729"/>
            <a:ext cx="4186569" cy="2585323"/>
          </a:xfrm>
          <a:prstGeom prst="rect">
            <a:avLst/>
          </a:prstGeom>
          <a:noFill/>
        </p:spPr>
        <p:txBody>
          <a:bodyPr wrap="square">
            <a:spAutoFit/>
          </a:bodyPr>
          <a:lstStyle/>
          <a:p>
            <a:r>
              <a:rPr lang="en-US" dirty="0"/>
              <a:t>import java.util.List;</a:t>
            </a:r>
            <a:endParaRPr lang="en-IN" dirty="0"/>
          </a:p>
          <a:p>
            <a:endParaRPr lang="en-IN" dirty="0"/>
          </a:p>
          <a:p>
            <a:r>
              <a:rPr lang="en-US" dirty="0"/>
              <a:t>public class NewsResponse {</a:t>
            </a:r>
            <a:endParaRPr lang="en-IN" dirty="0"/>
          </a:p>
          <a:p>
            <a:r>
              <a:rPr lang="en-US" dirty="0"/>
              <a:t>    private List&lt;Article&gt; articles;   </a:t>
            </a:r>
            <a:endParaRPr lang="en-IN" dirty="0"/>
          </a:p>
          <a:p>
            <a:endParaRPr lang="en-IN" dirty="0"/>
          </a:p>
          <a:p>
            <a:r>
              <a:rPr lang="en-US" dirty="0"/>
              <a:t> public List&lt;Article&gt; getArticles() { </a:t>
            </a:r>
            <a:endParaRPr lang="en-IN" dirty="0"/>
          </a:p>
          <a:p>
            <a:r>
              <a:rPr lang="en-US" dirty="0"/>
              <a:t>       return articles;</a:t>
            </a:r>
            <a:endParaRPr lang="en-IN" dirty="0"/>
          </a:p>
          <a:p>
            <a:r>
              <a:rPr lang="en-US" dirty="0"/>
              <a:t>    }</a:t>
            </a:r>
            <a:endParaRPr lang="en-IN" dirty="0"/>
          </a:p>
          <a:p>
            <a:r>
              <a:rPr lang="en-US" dirty="0"/>
              <a:t>}</a:t>
            </a:r>
          </a:p>
        </p:txBody>
      </p:sp>
    </p:spTree>
    <p:extLst>
      <p:ext uri="{BB962C8B-B14F-4D97-AF65-F5344CB8AC3E}">
        <p14:creationId xmlns:p14="http://schemas.microsoft.com/office/powerpoint/2010/main" val="2471519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36CB4E-ADE3-178C-D1AE-AE23272AA0EF}"/>
              </a:ext>
            </a:extLst>
          </p:cNvPr>
          <p:cNvSpPr txBox="1"/>
          <p:nvPr/>
        </p:nvSpPr>
        <p:spPr>
          <a:xfrm>
            <a:off x="2419935" y="1151413"/>
            <a:ext cx="8478437" cy="3970318"/>
          </a:xfrm>
          <a:prstGeom prst="rect">
            <a:avLst/>
          </a:prstGeom>
          <a:noFill/>
        </p:spPr>
        <p:txBody>
          <a:bodyPr wrap="square">
            <a:spAutoFit/>
          </a:bodyPr>
          <a:lstStyle/>
          <a:p>
            <a:r>
              <a:rPr lang="en-US" dirty="0"/>
              <a:t>import android.view.LayoutInflater;</a:t>
            </a:r>
            <a:endParaRPr lang="en-IN" dirty="0"/>
          </a:p>
          <a:p>
            <a:r>
              <a:rPr lang="en-US" dirty="0"/>
              <a:t>Import android.view.View;</a:t>
            </a:r>
            <a:endParaRPr lang="en-IN" dirty="0"/>
          </a:p>
          <a:p>
            <a:r>
              <a:rPr lang="en-US" dirty="0"/>
              <a:t>import android.view.ViewGroup;</a:t>
            </a:r>
            <a:endParaRPr lang="en-IN" dirty="0"/>
          </a:p>
          <a:p>
            <a:r>
              <a:rPr lang="en-US" dirty="0"/>
              <a:t>import android.widget.TextView;</a:t>
            </a:r>
            <a:endParaRPr lang="en-IN" dirty="0"/>
          </a:p>
          <a:p>
            <a:r>
              <a:rPr lang="en-US" dirty="0"/>
              <a:t>import androidx.annotation.NonNull;</a:t>
            </a:r>
            <a:endParaRPr lang="en-IN" dirty="0"/>
          </a:p>
          <a:p>
            <a:r>
              <a:rPr lang="en-US" dirty="0"/>
              <a:t>Import</a:t>
            </a:r>
            <a:r>
              <a:rPr lang="en-IN" dirty="0"/>
              <a:t> </a:t>
            </a:r>
            <a:r>
              <a:rPr lang="en-US" dirty="0"/>
              <a:t>androidx.recyclerview.widget.RecyclerView;</a:t>
            </a:r>
            <a:endParaRPr lang="en-IN" dirty="0"/>
          </a:p>
          <a:p>
            <a:r>
              <a:rPr lang="en-US" dirty="0"/>
              <a:t>import java.util.List;</a:t>
            </a:r>
            <a:endParaRPr lang="en-IN" dirty="0"/>
          </a:p>
          <a:p>
            <a:endParaRPr lang="en-IN" dirty="0"/>
          </a:p>
          <a:p>
            <a:r>
              <a:rPr lang="en-US" dirty="0"/>
              <a:t>public class NewsAdapter extends RecyclerView.Adapter&lt;NewsAdapter.NewsViewHolder&gt; {    private List&lt;Article&gt; articles;   </a:t>
            </a:r>
            <a:endParaRPr lang="en-IN" dirty="0"/>
          </a:p>
          <a:p>
            <a:r>
              <a:rPr lang="en-US" dirty="0"/>
              <a:t> public NewsAdapter(List&lt;Article&gt; articles) {        this.articles = articles;  </a:t>
            </a:r>
            <a:endParaRPr lang="en-IN" dirty="0"/>
          </a:p>
          <a:p>
            <a:r>
              <a:rPr lang="en-US" dirty="0"/>
              <a:t>  } </a:t>
            </a:r>
            <a:endParaRPr lang="en-IN" dirty="0"/>
          </a:p>
          <a:p>
            <a:endParaRPr lang="en-US" dirty="0"/>
          </a:p>
        </p:txBody>
      </p:sp>
    </p:spTree>
    <p:extLst>
      <p:ext uri="{BB962C8B-B14F-4D97-AF65-F5344CB8AC3E}">
        <p14:creationId xmlns:p14="http://schemas.microsoft.com/office/powerpoint/2010/main" val="3396448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7967C3-AD6E-FBA8-6C01-797C5CDD7EF2}"/>
              </a:ext>
            </a:extLst>
          </p:cNvPr>
          <p:cNvSpPr txBox="1"/>
          <p:nvPr/>
        </p:nvSpPr>
        <p:spPr>
          <a:xfrm>
            <a:off x="2969323" y="1166842"/>
            <a:ext cx="7367886" cy="4524315"/>
          </a:xfrm>
          <a:prstGeom prst="rect">
            <a:avLst/>
          </a:prstGeom>
          <a:noFill/>
        </p:spPr>
        <p:txBody>
          <a:bodyPr wrap="square">
            <a:spAutoFit/>
          </a:bodyPr>
          <a:lstStyle/>
          <a:p>
            <a:r>
              <a:rPr lang="en-US" dirty="0"/>
              <a:t> @NonNull  </a:t>
            </a:r>
            <a:endParaRPr lang="en-IN" dirty="0"/>
          </a:p>
          <a:p>
            <a:r>
              <a:rPr lang="en-US" dirty="0"/>
              <a:t>  @Override</a:t>
            </a:r>
            <a:endParaRPr lang="en-IN" dirty="0"/>
          </a:p>
          <a:p>
            <a:r>
              <a:rPr lang="en-US" dirty="0"/>
              <a:t>    public NewsViewHolder onCreateViewHolder(@NonNull ViewGroup parent, int viewType) {</a:t>
            </a:r>
            <a:endParaRPr lang="en-IN" dirty="0"/>
          </a:p>
          <a:p>
            <a:r>
              <a:rPr lang="en-US" dirty="0"/>
              <a:t>        View view = LayoutInflater.from(parent.getContext())            .inflate(android.R.layout.simple_list_item_1, parent, false);     </a:t>
            </a:r>
            <a:endParaRPr lang="en-IN" dirty="0"/>
          </a:p>
          <a:p>
            <a:r>
              <a:rPr lang="en-US" dirty="0"/>
              <a:t>   return new NewsViewHolder(view); </a:t>
            </a:r>
            <a:endParaRPr lang="en-IN" dirty="0"/>
          </a:p>
          <a:p>
            <a:r>
              <a:rPr lang="en-US" dirty="0"/>
              <a:t>   }</a:t>
            </a:r>
            <a:endParaRPr lang="en-IN" dirty="0"/>
          </a:p>
          <a:p>
            <a:endParaRPr lang="en-IN" dirty="0"/>
          </a:p>
          <a:p>
            <a:r>
              <a:rPr lang="en-US" dirty="0"/>
              <a:t>    @Override </a:t>
            </a:r>
            <a:endParaRPr lang="en-IN" dirty="0"/>
          </a:p>
          <a:p>
            <a:r>
              <a:rPr lang="en-US" dirty="0"/>
              <a:t>   public void onBindViewHolder(@NonNull NewsViewHolder holder, int position) {        holder.title.setText(articles.get(position).getTitle());</a:t>
            </a:r>
            <a:endParaRPr lang="en-IN" dirty="0"/>
          </a:p>
          <a:p>
            <a:r>
              <a:rPr lang="en-US" dirty="0"/>
              <a:t>    }</a:t>
            </a:r>
            <a:endParaRPr lang="en-IN" dirty="0"/>
          </a:p>
          <a:p>
            <a:endParaRPr lang="en-IN" dirty="0"/>
          </a:p>
          <a:p>
            <a:endParaRPr lang="en-US" dirty="0"/>
          </a:p>
        </p:txBody>
      </p:sp>
    </p:spTree>
    <p:extLst>
      <p:ext uri="{BB962C8B-B14F-4D97-AF65-F5344CB8AC3E}">
        <p14:creationId xmlns:p14="http://schemas.microsoft.com/office/powerpoint/2010/main" val="3559322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CD720F-9C48-13B5-459D-421C7498A9EB}"/>
              </a:ext>
            </a:extLst>
          </p:cNvPr>
          <p:cNvSpPr txBox="1"/>
          <p:nvPr/>
        </p:nvSpPr>
        <p:spPr>
          <a:xfrm>
            <a:off x="3046524" y="1443841"/>
            <a:ext cx="6098952" cy="3970318"/>
          </a:xfrm>
          <a:prstGeom prst="rect">
            <a:avLst/>
          </a:prstGeom>
          <a:noFill/>
        </p:spPr>
        <p:txBody>
          <a:bodyPr wrap="square">
            <a:spAutoFit/>
          </a:bodyPr>
          <a:lstStyle/>
          <a:p>
            <a:r>
              <a:rPr lang="en-US" dirty="0"/>
              <a:t> @Override  </a:t>
            </a:r>
            <a:endParaRPr lang="en-IN" dirty="0"/>
          </a:p>
          <a:p>
            <a:r>
              <a:rPr lang="en-US" dirty="0"/>
              <a:t>  public int getItemCount()</a:t>
            </a:r>
            <a:endParaRPr lang="en-IN" dirty="0"/>
          </a:p>
          <a:p>
            <a:r>
              <a:rPr lang="en-US" dirty="0"/>
              <a:t> {  </a:t>
            </a:r>
            <a:endParaRPr lang="en-IN" dirty="0"/>
          </a:p>
          <a:p>
            <a:r>
              <a:rPr lang="en-US" dirty="0"/>
              <a:t>      return articles.size();   </a:t>
            </a:r>
            <a:endParaRPr lang="en-IN" dirty="0"/>
          </a:p>
          <a:p>
            <a:r>
              <a:rPr lang="en-US" dirty="0"/>
              <a:t> }  </a:t>
            </a:r>
            <a:endParaRPr lang="en-IN" dirty="0"/>
          </a:p>
          <a:p>
            <a:r>
              <a:rPr lang="en-US" dirty="0"/>
              <a:t>  static class NewsViewHolder extends RecyclerView.ViewHolder {        TextView title;        NewsViewHolder(@NonNull View itemView) {            super(itemView);   </a:t>
            </a:r>
            <a:endParaRPr lang="en-IN" dirty="0"/>
          </a:p>
          <a:p>
            <a:r>
              <a:rPr lang="en-US" dirty="0"/>
              <a:t>         title = itemView.findViewById(android.R.id.text1);</a:t>
            </a:r>
            <a:endParaRPr lang="en-IN" dirty="0"/>
          </a:p>
          <a:p>
            <a:r>
              <a:rPr lang="en-US" dirty="0"/>
              <a:t>        } </a:t>
            </a:r>
            <a:endParaRPr lang="en-IN" dirty="0"/>
          </a:p>
          <a:p>
            <a:r>
              <a:rPr lang="en-US" dirty="0"/>
              <a:t>   }</a:t>
            </a:r>
            <a:endParaRPr lang="en-IN" dirty="0"/>
          </a:p>
          <a:p>
            <a:r>
              <a:rPr lang="en-US" dirty="0"/>
              <a:t>}</a:t>
            </a:r>
          </a:p>
        </p:txBody>
      </p:sp>
    </p:spTree>
    <p:extLst>
      <p:ext uri="{BB962C8B-B14F-4D97-AF65-F5344CB8AC3E}">
        <p14:creationId xmlns:p14="http://schemas.microsoft.com/office/powerpoint/2010/main" val="1087878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E69CD2-6256-2A69-84B6-9D543A48C947}"/>
              </a:ext>
            </a:extLst>
          </p:cNvPr>
          <p:cNvSpPr txBox="1"/>
          <p:nvPr/>
        </p:nvSpPr>
        <p:spPr>
          <a:xfrm>
            <a:off x="2385274" y="767907"/>
            <a:ext cx="9142523" cy="3693319"/>
          </a:xfrm>
          <a:prstGeom prst="rect">
            <a:avLst/>
          </a:prstGeom>
          <a:noFill/>
        </p:spPr>
        <p:txBody>
          <a:bodyPr wrap="square">
            <a:spAutoFit/>
          </a:bodyPr>
          <a:lstStyle/>
          <a:p>
            <a:r>
              <a:rPr lang="en-US" dirty="0"/>
              <a:t>import android.os.Bundle;</a:t>
            </a:r>
            <a:endParaRPr lang="en-IN" dirty="0"/>
          </a:p>
          <a:p>
            <a:r>
              <a:rPr lang="en-US" dirty="0"/>
              <a:t>import android.widget.Toast;</a:t>
            </a:r>
            <a:endParaRPr lang="en-IN" dirty="0"/>
          </a:p>
          <a:p>
            <a:r>
              <a:rPr lang="en-US" dirty="0"/>
              <a:t>import androidx.appcompat.app.AppCompatActivity;</a:t>
            </a:r>
            <a:endParaRPr lang="en-IN" dirty="0"/>
          </a:p>
          <a:p>
            <a:r>
              <a:rPr lang="en-US" dirty="0"/>
              <a:t>import androidx.recyclerview.widget.LinearLayoutManager;</a:t>
            </a:r>
            <a:endParaRPr lang="en-IN" dirty="0"/>
          </a:p>
          <a:p>
            <a:r>
              <a:rPr lang="en-US" dirty="0"/>
              <a:t>import androidx.recyclerview.widget.RecyclerView;</a:t>
            </a:r>
            <a:endParaRPr lang="en-IN" dirty="0"/>
          </a:p>
          <a:p>
            <a:r>
              <a:rPr lang="en-US" dirty="0"/>
              <a:t>import </a:t>
            </a:r>
            <a:r>
              <a:rPr lang="en-US" dirty="0" err="1"/>
              <a:t>java.util.List;import</a:t>
            </a:r>
            <a:r>
              <a:rPr lang="en-US" dirty="0"/>
              <a:t> retrofit2.Call;</a:t>
            </a:r>
            <a:endParaRPr lang="en-IN" dirty="0"/>
          </a:p>
          <a:p>
            <a:r>
              <a:rPr lang="en-US" dirty="0"/>
              <a:t>import retrofit2.Callback;</a:t>
            </a:r>
            <a:endParaRPr lang="en-IN" dirty="0"/>
          </a:p>
          <a:p>
            <a:r>
              <a:rPr lang="en-US" dirty="0"/>
              <a:t>import retrofit2.Response;import retrofit2.Retrofit;</a:t>
            </a:r>
            <a:endParaRPr lang="en-IN" dirty="0"/>
          </a:p>
          <a:p>
            <a:r>
              <a:rPr lang="en-US" dirty="0"/>
              <a:t>import retrofit2.converter.gson.GsonConverterFactory;</a:t>
            </a:r>
            <a:endParaRPr lang="en-IN" dirty="0"/>
          </a:p>
          <a:p>
            <a:endParaRPr lang="en-IN" dirty="0"/>
          </a:p>
          <a:p>
            <a:r>
              <a:rPr lang="en-US" dirty="0"/>
              <a:t>public class MainActivity extends </a:t>
            </a:r>
            <a:r>
              <a:rPr lang="en-US" dirty="0" err="1"/>
              <a:t>AppCompatActivity</a:t>
            </a:r>
            <a:r>
              <a:rPr lang="en-US" dirty="0"/>
              <a:t> {</a:t>
            </a:r>
            <a:endParaRPr lang="en-IN" dirty="0"/>
          </a:p>
          <a:p>
            <a:r>
              <a:rPr lang="en-US" dirty="0"/>
              <a:t>    private static final String BASE_URL = "https://</a:t>
            </a:r>
            <a:r>
              <a:rPr lang="en-US" dirty="0" err="1"/>
              <a:t>newsapi.org</a:t>
            </a:r>
            <a:r>
              <a:rPr lang="en-US" dirty="0"/>
              <a:t>/";</a:t>
            </a:r>
            <a:endParaRPr lang="en-IN" dirty="0"/>
          </a:p>
          <a:p>
            <a:r>
              <a:rPr lang="en-US" dirty="0"/>
              <a:t>    private static final String API_KEY = "YOUR_API_KEY";    </a:t>
            </a:r>
          </a:p>
        </p:txBody>
      </p:sp>
    </p:spTree>
    <p:extLst>
      <p:ext uri="{BB962C8B-B14F-4D97-AF65-F5344CB8AC3E}">
        <p14:creationId xmlns:p14="http://schemas.microsoft.com/office/powerpoint/2010/main" val="3255307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FCC46-C233-AC60-6810-5C53381C3662}"/>
              </a:ext>
            </a:extLst>
          </p:cNvPr>
          <p:cNvSpPr txBox="1"/>
          <p:nvPr/>
        </p:nvSpPr>
        <p:spPr>
          <a:xfrm>
            <a:off x="2074825" y="444811"/>
            <a:ext cx="9142523" cy="7017306"/>
          </a:xfrm>
          <a:prstGeom prst="rect">
            <a:avLst/>
          </a:prstGeom>
          <a:noFill/>
        </p:spPr>
        <p:txBody>
          <a:bodyPr wrap="square">
            <a:spAutoFit/>
          </a:bodyPr>
          <a:lstStyle/>
          <a:p>
            <a:r>
              <a:rPr lang="en-US" dirty="0"/>
              <a:t>@Override   </a:t>
            </a:r>
            <a:endParaRPr lang="en-IN" dirty="0"/>
          </a:p>
          <a:p>
            <a:r>
              <a:rPr lang="en-US" dirty="0"/>
              <a:t> protected void onCreate(Bundle savedInstanceState) {        super.onCreate(savedInstanceState);        setContentView(R.layout.activity_main);        </a:t>
            </a:r>
            <a:endParaRPr lang="en-IN" dirty="0"/>
          </a:p>
          <a:p>
            <a:endParaRPr lang="en-IN" dirty="0"/>
          </a:p>
          <a:p>
            <a:r>
              <a:rPr lang="en-US" dirty="0"/>
              <a:t>RecyclerView recyclerView = findViewById(R.id.recyclerView);        recyclerView.setLayoutManager(new LinearLayoutManager(this));  </a:t>
            </a:r>
            <a:endParaRPr lang="en-IN" dirty="0"/>
          </a:p>
          <a:p>
            <a:endParaRPr lang="en-IN" dirty="0"/>
          </a:p>
          <a:p>
            <a:r>
              <a:rPr lang="en-US" dirty="0"/>
              <a:t>      Retrofit retrofit = new Retrofit.Builder()            .baseUrl(BASE_URL)            .addConverterFactory(GsonConverterFactory.create())            .build();  </a:t>
            </a:r>
            <a:endParaRPr lang="en-IN" dirty="0"/>
          </a:p>
          <a:p>
            <a:endParaRPr lang="en-IN" dirty="0"/>
          </a:p>
          <a:p>
            <a:r>
              <a:rPr lang="en-US" dirty="0"/>
              <a:t>      NewsApiService service = retrofit.create(NewsApiService.class);        service.getTopHeadlines("us", API_KEY).enqueue(new Callback&lt;NewsResponse&gt;() {   </a:t>
            </a:r>
            <a:endParaRPr lang="en-IN" dirty="0"/>
          </a:p>
          <a:p>
            <a:r>
              <a:rPr lang="en-US" dirty="0"/>
              <a:t>         @Override  </a:t>
            </a:r>
            <a:endParaRPr lang="en-IN" dirty="0"/>
          </a:p>
          <a:p>
            <a:r>
              <a:rPr lang="en-US" dirty="0"/>
              <a:t>          public void onResponse(Call&lt;NewsResponse&gt; call, Response&lt;NewsResponse&gt; response) {                if (response.isSuccessful() &amp;&amp; response.body() != null) {                    List&lt;Article&gt; articles = response.body().getArticles();                    recyclerView.setAdapter(new NewsAdapter(articles));</a:t>
            </a:r>
            <a:endParaRPr lang="en-IN" dirty="0"/>
          </a:p>
          <a:p>
            <a:r>
              <a:rPr lang="en-US" dirty="0"/>
              <a:t>                }  </a:t>
            </a:r>
            <a:endParaRPr lang="en-IN" dirty="0"/>
          </a:p>
          <a:p>
            <a:r>
              <a:rPr lang="en-US" dirty="0"/>
              <a:t>          } </a:t>
            </a:r>
            <a:endParaRPr lang="en-IN" dirty="0"/>
          </a:p>
          <a:p>
            <a:endParaRPr lang="en-US" dirty="0"/>
          </a:p>
        </p:txBody>
      </p:sp>
    </p:spTree>
    <p:extLst>
      <p:ext uri="{BB962C8B-B14F-4D97-AF65-F5344CB8AC3E}">
        <p14:creationId xmlns:p14="http://schemas.microsoft.com/office/powerpoint/2010/main" val="1379730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324EA-6B9B-C4D3-0626-E0C69F9A7720}"/>
              </a:ext>
            </a:extLst>
          </p:cNvPr>
          <p:cNvSpPr txBox="1"/>
          <p:nvPr/>
        </p:nvSpPr>
        <p:spPr>
          <a:xfrm>
            <a:off x="3049477" y="2840650"/>
            <a:ext cx="6098952" cy="2585323"/>
          </a:xfrm>
          <a:prstGeom prst="rect">
            <a:avLst/>
          </a:prstGeom>
          <a:noFill/>
        </p:spPr>
        <p:txBody>
          <a:bodyPr wrap="square">
            <a:spAutoFit/>
          </a:bodyPr>
          <a:lstStyle/>
          <a:p>
            <a:r>
              <a:rPr lang="en-US" dirty="0"/>
              <a:t>@Override</a:t>
            </a:r>
            <a:endParaRPr lang="en-IN" dirty="0"/>
          </a:p>
          <a:p>
            <a:r>
              <a:rPr lang="en-US" dirty="0"/>
              <a:t>            public void onFailure(Call&lt;NewsResponse&gt; call, Throwable t) {                Toast.makeText(MainActivity.this, "Failed to load news", Toast.LENGTH_SHORT).show(); </a:t>
            </a:r>
            <a:endParaRPr lang="en-IN" dirty="0"/>
          </a:p>
          <a:p>
            <a:r>
              <a:rPr lang="en-US" dirty="0"/>
              <a:t>           } </a:t>
            </a:r>
            <a:endParaRPr lang="en-IN" dirty="0"/>
          </a:p>
          <a:p>
            <a:r>
              <a:rPr lang="en-IN" dirty="0"/>
              <a:t>      </a:t>
            </a:r>
            <a:r>
              <a:rPr lang="en-US" dirty="0"/>
              <a:t>});   </a:t>
            </a:r>
            <a:endParaRPr lang="en-IN" dirty="0"/>
          </a:p>
          <a:p>
            <a:r>
              <a:rPr lang="en-IN" dirty="0"/>
              <a:t>  </a:t>
            </a:r>
            <a:r>
              <a:rPr lang="en-US" dirty="0"/>
              <a:t> }</a:t>
            </a:r>
            <a:endParaRPr lang="en-IN" dirty="0"/>
          </a:p>
          <a:p>
            <a:r>
              <a:rPr lang="en-US" dirty="0"/>
              <a:t>}</a:t>
            </a:r>
          </a:p>
        </p:txBody>
      </p:sp>
    </p:spTree>
    <p:extLst>
      <p:ext uri="{BB962C8B-B14F-4D97-AF65-F5344CB8AC3E}">
        <p14:creationId xmlns:p14="http://schemas.microsoft.com/office/powerpoint/2010/main" val="55187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8FCC-3823-C0FB-A078-718A8BC077A1}"/>
              </a:ext>
            </a:extLst>
          </p:cNvPr>
          <p:cNvSpPr>
            <a:spLocks noGrp="1"/>
          </p:cNvSpPr>
          <p:nvPr>
            <p:ph type="title"/>
          </p:nvPr>
        </p:nvSpPr>
        <p:spPr/>
        <p:txBody>
          <a:bodyPr/>
          <a:lstStyle/>
          <a:p>
            <a:r>
              <a:rPr lang="en-US" dirty="0"/>
              <a:t>Introduction to AndroidIntroduction to AndroidDevelopment</a:t>
            </a:r>
          </a:p>
        </p:txBody>
      </p:sp>
      <p:sp>
        <p:nvSpPr>
          <p:cNvPr id="3" name="Content Placeholder 2">
            <a:extLst>
              <a:ext uri="{FF2B5EF4-FFF2-40B4-BE49-F238E27FC236}">
                <a16:creationId xmlns:a16="http://schemas.microsoft.com/office/drawing/2014/main" id="{E6C52BD8-38A0-E0F4-949A-84145944152D}"/>
              </a:ext>
            </a:extLst>
          </p:cNvPr>
          <p:cNvSpPr>
            <a:spLocks noGrp="1"/>
          </p:cNvSpPr>
          <p:nvPr>
            <p:ph idx="1"/>
          </p:nvPr>
        </p:nvSpPr>
        <p:spPr>
          <a:xfrm>
            <a:off x="2592925" y="2456268"/>
            <a:ext cx="8915400" cy="3777622"/>
          </a:xfrm>
        </p:spPr>
        <p:txBody>
          <a:bodyPr/>
          <a:lstStyle/>
          <a:p>
            <a:r>
              <a:rPr lang="en-US"/>
              <a:t>Android development is a dynamicAndroid development is a dynamicfield that allows developers to createfield that allows developers to createapplications for millions of users. In thisapplications for millions of users. In thispresentation, we will explore thepresentation, we will explore thecoding perspective of developing ancoding perspective of developing anAndroid application specificallyAndroid application specificallydesigned for real-time news updates.designed for real-time news updates.Let’s dive into the essentialLet’s dive into the essentialcomponents and techniques involved.</a:t>
            </a:r>
          </a:p>
        </p:txBody>
      </p:sp>
    </p:spTree>
    <p:extLst>
      <p:ext uri="{BB962C8B-B14F-4D97-AF65-F5344CB8AC3E}">
        <p14:creationId xmlns:p14="http://schemas.microsoft.com/office/powerpoint/2010/main" val="328549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4EED41-6B6A-4C0A-360F-F45A1C3D6C61}"/>
              </a:ext>
            </a:extLst>
          </p:cNvPr>
          <p:cNvSpPr txBox="1"/>
          <p:nvPr/>
        </p:nvSpPr>
        <p:spPr>
          <a:xfrm>
            <a:off x="1739606" y="937660"/>
            <a:ext cx="6098952" cy="369332"/>
          </a:xfrm>
          <a:prstGeom prst="rect">
            <a:avLst/>
          </a:prstGeom>
          <a:noFill/>
        </p:spPr>
        <p:txBody>
          <a:bodyPr wrap="square">
            <a:spAutoFit/>
          </a:bodyPr>
          <a:lstStyle/>
          <a:p>
            <a:r>
              <a:rPr lang="en-US" dirty="0"/>
              <a:t>Output</a:t>
            </a:r>
          </a:p>
        </p:txBody>
      </p:sp>
      <p:pic>
        <p:nvPicPr>
          <p:cNvPr id="6" name="Picture 5">
            <a:extLst>
              <a:ext uri="{FF2B5EF4-FFF2-40B4-BE49-F238E27FC236}">
                <a16:creationId xmlns:a16="http://schemas.microsoft.com/office/drawing/2014/main" id="{24868EA4-5A6F-07E6-50FC-E6F1DF5E5144}"/>
              </a:ext>
            </a:extLst>
          </p:cNvPr>
          <p:cNvPicPr>
            <a:picLocks noChangeAspect="1"/>
          </p:cNvPicPr>
          <p:nvPr/>
        </p:nvPicPr>
        <p:blipFill>
          <a:blip r:embed="rId2"/>
          <a:stretch>
            <a:fillRect/>
          </a:stretch>
        </p:blipFill>
        <p:spPr>
          <a:xfrm>
            <a:off x="853560" y="1464151"/>
            <a:ext cx="3110398" cy="4942029"/>
          </a:xfrm>
          <a:prstGeom prst="rect">
            <a:avLst/>
          </a:prstGeom>
        </p:spPr>
      </p:pic>
      <p:pic>
        <p:nvPicPr>
          <p:cNvPr id="7" name="Picture 6">
            <a:extLst>
              <a:ext uri="{FF2B5EF4-FFF2-40B4-BE49-F238E27FC236}">
                <a16:creationId xmlns:a16="http://schemas.microsoft.com/office/drawing/2014/main" id="{D79F67E6-02A5-8DA7-31E7-403FC3B200AC}"/>
              </a:ext>
            </a:extLst>
          </p:cNvPr>
          <p:cNvPicPr>
            <a:picLocks noChangeAspect="1"/>
          </p:cNvPicPr>
          <p:nvPr/>
        </p:nvPicPr>
        <p:blipFill>
          <a:blip r:embed="rId3"/>
          <a:stretch>
            <a:fillRect/>
          </a:stretch>
        </p:blipFill>
        <p:spPr>
          <a:xfrm>
            <a:off x="4540800" y="1522268"/>
            <a:ext cx="3110399" cy="4883912"/>
          </a:xfrm>
          <a:prstGeom prst="rect">
            <a:avLst/>
          </a:prstGeom>
        </p:spPr>
      </p:pic>
      <p:pic>
        <p:nvPicPr>
          <p:cNvPr id="8" name="Picture 7">
            <a:extLst>
              <a:ext uri="{FF2B5EF4-FFF2-40B4-BE49-F238E27FC236}">
                <a16:creationId xmlns:a16="http://schemas.microsoft.com/office/drawing/2014/main" id="{71B53CD6-DD1F-D787-DEBF-1C0ADAC8493B}"/>
              </a:ext>
            </a:extLst>
          </p:cNvPr>
          <p:cNvPicPr>
            <a:picLocks noChangeAspect="1"/>
          </p:cNvPicPr>
          <p:nvPr/>
        </p:nvPicPr>
        <p:blipFill>
          <a:blip r:embed="rId4"/>
          <a:stretch>
            <a:fillRect/>
          </a:stretch>
        </p:blipFill>
        <p:spPr>
          <a:xfrm>
            <a:off x="8274839" y="1522267"/>
            <a:ext cx="3110399" cy="4911015"/>
          </a:xfrm>
          <a:prstGeom prst="rect">
            <a:avLst/>
          </a:prstGeom>
        </p:spPr>
      </p:pic>
    </p:spTree>
    <p:extLst>
      <p:ext uri="{BB962C8B-B14F-4D97-AF65-F5344CB8AC3E}">
        <p14:creationId xmlns:p14="http://schemas.microsoft.com/office/powerpoint/2010/main" val="311448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6B21-35A8-98D0-07D3-6AAF5C81173C}"/>
              </a:ext>
            </a:extLst>
          </p:cNvPr>
          <p:cNvSpPr>
            <a:spLocks noGrp="1"/>
          </p:cNvSpPr>
          <p:nvPr>
            <p:ph type="title"/>
          </p:nvPr>
        </p:nvSpPr>
        <p:spPr/>
        <p:txBody>
          <a:bodyPr/>
          <a:lstStyle/>
          <a:p>
            <a:r>
              <a:rPr lang="en-US"/>
              <a:t>Understanding Real-Time Updates </a:t>
            </a:r>
          </a:p>
        </p:txBody>
      </p:sp>
      <p:sp>
        <p:nvSpPr>
          <p:cNvPr id="3" name="Content Placeholder 2">
            <a:extLst>
              <a:ext uri="{FF2B5EF4-FFF2-40B4-BE49-F238E27FC236}">
                <a16:creationId xmlns:a16="http://schemas.microsoft.com/office/drawing/2014/main" id="{FE85BE73-6F2A-170B-D9FD-369671912B9D}"/>
              </a:ext>
            </a:extLst>
          </p:cNvPr>
          <p:cNvSpPr>
            <a:spLocks noGrp="1"/>
          </p:cNvSpPr>
          <p:nvPr>
            <p:ph idx="1"/>
          </p:nvPr>
        </p:nvSpPr>
        <p:spPr/>
        <p:txBody>
          <a:bodyPr/>
          <a:lstStyle/>
          <a:p>
            <a:r>
              <a:rPr lang="en-US"/>
              <a:t>Real-time updates are crucial for deliveringReal-time updates are crucial for deliveringtimely information to users. This slide covers howtimely information to users. This slide covers howweb sockets and push notifications can beweb sockets and push notifications can beutilized to ensure that users receive the latestutilized to ensure that users receive the latestnews without needing to refresh the applicationnews without needing to refresh the applicationmanually.</a:t>
            </a:r>
          </a:p>
        </p:txBody>
      </p:sp>
    </p:spTree>
    <p:extLst>
      <p:ext uri="{BB962C8B-B14F-4D97-AF65-F5344CB8AC3E}">
        <p14:creationId xmlns:p14="http://schemas.microsoft.com/office/powerpoint/2010/main" val="267522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B04D-3781-88D0-A238-8B904538DEF9}"/>
              </a:ext>
            </a:extLst>
          </p:cNvPr>
          <p:cNvSpPr>
            <a:spLocks noGrp="1"/>
          </p:cNvSpPr>
          <p:nvPr>
            <p:ph type="title"/>
          </p:nvPr>
        </p:nvSpPr>
        <p:spPr/>
        <p:txBody>
          <a:bodyPr/>
          <a:lstStyle/>
          <a:p>
            <a:r>
              <a:rPr lang="en-US"/>
              <a:t>Coosing te RigtCoosing te RigtFramework</a:t>
            </a:r>
          </a:p>
        </p:txBody>
      </p:sp>
      <p:sp>
        <p:nvSpPr>
          <p:cNvPr id="3" name="Content Placeholder 2">
            <a:extLst>
              <a:ext uri="{FF2B5EF4-FFF2-40B4-BE49-F238E27FC236}">
                <a16:creationId xmlns:a16="http://schemas.microsoft.com/office/drawing/2014/main" id="{57C9FC2A-0E31-C22C-4CE5-A258CD0952AD}"/>
              </a:ext>
            </a:extLst>
          </p:cNvPr>
          <p:cNvSpPr>
            <a:spLocks noGrp="1"/>
          </p:cNvSpPr>
          <p:nvPr>
            <p:ph idx="1"/>
          </p:nvPr>
        </p:nvSpPr>
        <p:spPr/>
        <p:txBody>
          <a:bodyPr/>
          <a:lstStyle/>
          <a:p>
            <a:r>
              <a:rPr lang="en-US"/>
              <a:t>Selecting the appropriate framework isSelecting the appropriate framework isvital for the success of your application.vital for the success of your application.We will discuss popular choices likeWe will discuss popular choices likeAndroid Jetpack, which simplifiesAndroid Jetpack, which simplifiesdevelopment and enhancesdevelopment and enhancesperformance, making it easier toperformance, making it easier toimplement real-time features.</a:t>
            </a:r>
          </a:p>
        </p:txBody>
      </p:sp>
    </p:spTree>
    <p:extLst>
      <p:ext uri="{BB962C8B-B14F-4D97-AF65-F5344CB8AC3E}">
        <p14:creationId xmlns:p14="http://schemas.microsoft.com/office/powerpoint/2010/main" val="3319269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028B-81D4-42DD-2A02-568800CCBBA9}"/>
              </a:ext>
            </a:extLst>
          </p:cNvPr>
          <p:cNvSpPr>
            <a:spLocks noGrp="1"/>
          </p:cNvSpPr>
          <p:nvPr>
            <p:ph type="title"/>
          </p:nvPr>
        </p:nvSpPr>
        <p:spPr/>
        <p:txBody>
          <a:bodyPr/>
          <a:lstStyle/>
          <a:p>
            <a:r>
              <a:rPr lang="en-US"/>
              <a:t>Backend Integration </a:t>
            </a:r>
          </a:p>
        </p:txBody>
      </p:sp>
      <p:sp>
        <p:nvSpPr>
          <p:cNvPr id="3" name="Content Placeholder 2">
            <a:extLst>
              <a:ext uri="{FF2B5EF4-FFF2-40B4-BE49-F238E27FC236}">
                <a16:creationId xmlns:a16="http://schemas.microsoft.com/office/drawing/2014/main" id="{982C6534-1903-4FA5-42A9-EBF35DA533A9}"/>
              </a:ext>
            </a:extLst>
          </p:cNvPr>
          <p:cNvSpPr>
            <a:spLocks noGrp="1"/>
          </p:cNvSpPr>
          <p:nvPr>
            <p:ph idx="1"/>
          </p:nvPr>
        </p:nvSpPr>
        <p:spPr/>
        <p:txBody>
          <a:bodyPr/>
          <a:lstStyle/>
          <a:p>
            <a:r>
              <a:rPr lang="en-US"/>
              <a:t> Backend IntegrationA robust backend is essential for managing dataA robust backend is essential for managing dataflow. This slide will explain how to integrate withflow. This slide will explain how to integrate withRESTful APIs and utilize cloud services to fetchRESTful APIs and utilize cloud services to fetchand store news articles, ensuring a seamlessand store news articles, ensuring a seamlessexperience for users.</a:t>
            </a:r>
          </a:p>
        </p:txBody>
      </p:sp>
    </p:spTree>
    <p:extLst>
      <p:ext uri="{BB962C8B-B14F-4D97-AF65-F5344CB8AC3E}">
        <p14:creationId xmlns:p14="http://schemas.microsoft.com/office/powerpoint/2010/main" val="304370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CC2B-6356-B26F-5B3D-FEE534BF443B}"/>
              </a:ext>
            </a:extLst>
          </p:cNvPr>
          <p:cNvSpPr>
            <a:spLocks noGrp="1"/>
          </p:cNvSpPr>
          <p:nvPr>
            <p:ph type="title"/>
          </p:nvPr>
        </p:nvSpPr>
        <p:spPr/>
        <p:txBody>
          <a:bodyPr/>
          <a:lstStyle/>
          <a:p>
            <a:r>
              <a:rPr lang="en-US"/>
              <a:t>Implementing UserImplementing UserInterface</a:t>
            </a:r>
          </a:p>
        </p:txBody>
      </p:sp>
      <p:sp>
        <p:nvSpPr>
          <p:cNvPr id="3" name="Content Placeholder 2">
            <a:extLst>
              <a:ext uri="{FF2B5EF4-FFF2-40B4-BE49-F238E27FC236}">
                <a16:creationId xmlns:a16="http://schemas.microsoft.com/office/drawing/2014/main" id="{909F08C0-B650-C64C-1993-9D422095A657}"/>
              </a:ext>
            </a:extLst>
          </p:cNvPr>
          <p:cNvSpPr>
            <a:spLocks noGrp="1"/>
          </p:cNvSpPr>
          <p:nvPr>
            <p:ph idx="1"/>
          </p:nvPr>
        </p:nvSpPr>
        <p:spPr/>
        <p:txBody>
          <a:bodyPr/>
          <a:lstStyle/>
          <a:p>
            <a:r>
              <a:rPr lang="en-US"/>
              <a:t>The user interface plays a key role inThe user interface plays a key role inuser engagement. We will exploreuser engagement. We will explorebest practices for designing anbest practices for designing anintuitive UI that highlights real-timeintuitive UI that highlights real-timenews updates, ensuring users cannews updates, ensuring users caneasily navigate through the content.</a:t>
            </a:r>
          </a:p>
        </p:txBody>
      </p:sp>
    </p:spTree>
    <p:extLst>
      <p:ext uri="{BB962C8B-B14F-4D97-AF65-F5344CB8AC3E}">
        <p14:creationId xmlns:p14="http://schemas.microsoft.com/office/powerpoint/2010/main" val="20395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0EFA-B7AF-41F5-8CF0-6F25BD9828DA}"/>
              </a:ext>
            </a:extLst>
          </p:cNvPr>
          <p:cNvSpPr>
            <a:spLocks noGrp="1"/>
          </p:cNvSpPr>
          <p:nvPr>
            <p:ph type="title"/>
          </p:nvPr>
        </p:nvSpPr>
        <p:spPr/>
        <p:txBody>
          <a:bodyPr/>
          <a:lstStyle/>
          <a:p>
            <a:r>
              <a:rPr lang="en-US"/>
              <a:t>Testing and Debugging </a:t>
            </a:r>
          </a:p>
        </p:txBody>
      </p:sp>
      <p:sp>
        <p:nvSpPr>
          <p:cNvPr id="3" name="Content Placeholder 2">
            <a:extLst>
              <a:ext uri="{FF2B5EF4-FFF2-40B4-BE49-F238E27FC236}">
                <a16:creationId xmlns:a16="http://schemas.microsoft.com/office/drawing/2014/main" id="{B39A155A-7009-5A92-294D-A365C32DA441}"/>
              </a:ext>
            </a:extLst>
          </p:cNvPr>
          <p:cNvSpPr>
            <a:spLocks noGrp="1"/>
          </p:cNvSpPr>
          <p:nvPr>
            <p:ph idx="1"/>
          </p:nvPr>
        </p:nvSpPr>
        <p:spPr/>
        <p:txBody>
          <a:bodyPr/>
          <a:lstStyle/>
          <a:p>
            <a:r>
              <a:rPr lang="en-US"/>
              <a:t>Effective testing and debuggingEffective testing and debuggingstrategies are crucial for a successfulstrategies are crucial for a successfullaunch. This slide covers differentlaunch. This slide covers differenttesting methodologies, including unittesting methodologies, including unittesting and UI testing, to ensure thattesting and UI testing, to ensure thatthe application performs reliably underthe application performs reliably undervarious conditions.</a:t>
            </a:r>
          </a:p>
        </p:txBody>
      </p:sp>
    </p:spTree>
    <p:extLst>
      <p:ext uri="{BB962C8B-B14F-4D97-AF65-F5344CB8AC3E}">
        <p14:creationId xmlns:p14="http://schemas.microsoft.com/office/powerpoint/2010/main" val="376945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1C05-4554-6BEC-ACE7-28D84E19EDA1}"/>
              </a:ext>
            </a:extLst>
          </p:cNvPr>
          <p:cNvSpPr>
            <a:spLocks noGrp="1"/>
          </p:cNvSpPr>
          <p:nvPr>
            <p:ph type="title"/>
          </p:nvPr>
        </p:nvSpPr>
        <p:spPr/>
        <p:txBody>
          <a:bodyPr/>
          <a:lstStyle/>
          <a:p>
            <a:r>
              <a:rPr lang="en-US"/>
              <a:t>Deployment Strategies</a:t>
            </a:r>
          </a:p>
        </p:txBody>
      </p:sp>
      <p:sp>
        <p:nvSpPr>
          <p:cNvPr id="3" name="Content Placeholder 2">
            <a:extLst>
              <a:ext uri="{FF2B5EF4-FFF2-40B4-BE49-F238E27FC236}">
                <a16:creationId xmlns:a16="http://schemas.microsoft.com/office/drawing/2014/main" id="{FE4F7226-392E-C113-E740-D1E531C37E21}"/>
              </a:ext>
            </a:extLst>
          </p:cNvPr>
          <p:cNvSpPr>
            <a:spLocks noGrp="1"/>
          </p:cNvSpPr>
          <p:nvPr>
            <p:ph idx="1"/>
          </p:nvPr>
        </p:nvSpPr>
        <p:spPr/>
        <p:txBody>
          <a:bodyPr/>
          <a:lstStyle/>
          <a:p>
            <a:r>
              <a:rPr lang="en-US"/>
              <a:t>Once development is complete,Once development is complete,deploying your application is the nextdeploying your application is the nextstep. We will discuss variousstep. We will discuss variousdeployment strategies, including usingdeployment strategies, including usingthe Google Play Store and beta testingthe Google Play Store and beta testingto gather user feedback before the finalto gather user feedback before the finalrelease.release.Conclusion a</a:t>
            </a:r>
          </a:p>
        </p:txBody>
      </p:sp>
    </p:spTree>
    <p:extLst>
      <p:ext uri="{BB962C8B-B14F-4D97-AF65-F5344CB8AC3E}">
        <p14:creationId xmlns:p14="http://schemas.microsoft.com/office/powerpoint/2010/main" val="362247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CEDC65-5E13-0544-5666-E84F5EC9FC6C}"/>
              </a:ext>
            </a:extLst>
          </p:cNvPr>
          <p:cNvSpPr txBox="1"/>
          <p:nvPr/>
        </p:nvSpPr>
        <p:spPr>
          <a:xfrm>
            <a:off x="1749942" y="2100269"/>
            <a:ext cx="7937500" cy="1477328"/>
          </a:xfrm>
          <a:prstGeom prst="rect">
            <a:avLst/>
          </a:prstGeom>
          <a:noFill/>
        </p:spPr>
        <p:txBody>
          <a:bodyPr wrap="square">
            <a:spAutoFit/>
          </a:bodyPr>
          <a:lstStyle/>
          <a:p>
            <a:r>
              <a:rPr lang="en-US" dirty="0"/>
              <a:t>dependencies {   </a:t>
            </a:r>
            <a:endParaRPr lang="en-IN" dirty="0"/>
          </a:p>
          <a:p>
            <a:r>
              <a:rPr lang="en-US" dirty="0"/>
              <a:t> implementation '</a:t>
            </a:r>
            <a:r>
              <a:rPr lang="en-US" dirty="0" err="1"/>
              <a:t>com.squareup.retrofit2</a:t>
            </a:r>
            <a:r>
              <a:rPr lang="en-US" dirty="0"/>
              <a:t>:retrofit:2.9.0'    implementation '</a:t>
            </a:r>
            <a:r>
              <a:rPr lang="en-US" dirty="0" err="1"/>
              <a:t>com.squareup.retrofit2</a:t>
            </a:r>
            <a:r>
              <a:rPr lang="en-US" dirty="0"/>
              <a:t>:</a:t>
            </a:r>
            <a:r>
              <a:rPr lang="en-US" dirty="0" err="1"/>
              <a:t>converter-gson:2.9.0</a:t>
            </a:r>
            <a:r>
              <a:rPr lang="en-US" dirty="0"/>
              <a:t>'    implementation '</a:t>
            </a:r>
            <a:r>
              <a:rPr lang="en-US" dirty="0" err="1"/>
              <a:t>androidx.recyclerview</a:t>
            </a:r>
            <a:r>
              <a:rPr lang="en-US" dirty="0"/>
              <a:t>:</a:t>
            </a:r>
            <a:r>
              <a:rPr lang="en-US" dirty="0" err="1"/>
              <a:t>recyclerview:1.3.0</a:t>
            </a:r>
            <a:r>
              <a:rPr lang="en-US" dirty="0"/>
              <a:t>'    implementation '</a:t>
            </a:r>
            <a:r>
              <a:rPr lang="en-US" dirty="0" err="1"/>
              <a:t>androidx.lifecycle</a:t>
            </a:r>
            <a:r>
              <a:rPr lang="en-US" dirty="0"/>
              <a:t>:</a:t>
            </a:r>
            <a:r>
              <a:rPr lang="en-US" dirty="0" err="1"/>
              <a:t>lifecycle-viewmodel</a:t>
            </a:r>
            <a:r>
              <a:rPr lang="en-US" dirty="0"/>
              <a:t>:2.6.0'}</a:t>
            </a:r>
          </a:p>
        </p:txBody>
      </p:sp>
    </p:spTree>
    <p:extLst>
      <p:ext uri="{BB962C8B-B14F-4D97-AF65-F5344CB8AC3E}">
        <p14:creationId xmlns:p14="http://schemas.microsoft.com/office/powerpoint/2010/main" val="2954880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2431B6-C1D5-4398-BE4E-36F2E44F8E9D}">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9CB3524F-087C-4838-9553-7CBB129B493D}">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41C53FD1-3DBA-4C27-90DF-64ABCD60CC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Words>
  <Application>Microsoft Office PowerPoint</Application>
  <PresentationFormat>Widescreen</PresentationFormat>
  <Paragraphs>15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Wisp</vt:lpstr>
      <vt:lpstr>Android application for keeping up with the latest headlines</vt:lpstr>
      <vt:lpstr>Introduction to AndroidIntroduction to AndroidDevelopment</vt:lpstr>
      <vt:lpstr>Understanding Real-Time Updates </vt:lpstr>
      <vt:lpstr>Coosing te RigtCoosing te RigtFramework</vt:lpstr>
      <vt:lpstr>Backend Integration </vt:lpstr>
      <vt:lpstr>Implementing UserImplementing UserInterface</vt:lpstr>
      <vt:lpstr>Testing and Debugging </vt:lpstr>
      <vt:lpstr>Deployment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Design</dc:title>
  <dc:creator>santhosh kumar</dc:creator>
  <cp:lastModifiedBy>santhosh kumar</cp:lastModifiedBy>
  <cp:revision>3</cp:revision>
  <dcterms:created xsi:type="dcterms:W3CDTF">2024-11-24T08:39:53Z</dcterms:created>
  <dcterms:modified xsi:type="dcterms:W3CDTF">2024-11-24T10:03:18Z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