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67" r:id="rId6"/>
    <p:sldId id="275" r:id="rId7"/>
    <p:sldId id="259" r:id="rId8"/>
    <p:sldId id="274" r:id="rId9"/>
    <p:sldId id="260" r:id="rId10"/>
    <p:sldId id="273" r:id="rId11"/>
    <p:sldId id="261" r:id="rId12"/>
    <p:sldId id="262" r:id="rId13"/>
    <p:sldId id="263" r:id="rId14"/>
    <p:sldId id="272" r:id="rId15"/>
    <p:sldId id="264" r:id="rId16"/>
    <p:sldId id="265" r:id="rId17"/>
    <p:sldId id="271" r:id="rId18"/>
    <p:sldId id="268"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1" d="100"/>
          <a:sy n="81" d="100"/>
        </p:scale>
        <p:origin x="8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06/01/2024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06/01/2024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06/01/2024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06/01/2024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06/01/2024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06/01/2024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06/01/2024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06/01/2024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06/01/2024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06/01/2024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06/01/2024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06/01/2024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970565"/>
          </a:xfrm>
        </p:spPr>
        <p:txBody>
          <a:bodyPr>
            <a:normAutofit/>
          </a:bodyPr>
          <a:lstStyle/>
          <a:p>
            <a:r>
              <a:rPr lang="en-GB" sz="3200" b="1" dirty="0">
                <a:latin typeface="Verdana" panose="020B0604030504040204" pitchFamily="34" charset="0"/>
                <a:ea typeface="Verdana" panose="020B0604030504040204" pitchFamily="34" charset="0"/>
              </a:rPr>
              <a:t>GENERATING YARA RULES TO DETECT MALWARE</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Number:45</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410620889"/>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rPr>
                        <a:t>20201CCS0064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SANTHOSH G</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solidFill>
                            <a:schemeClr val="tx1"/>
                          </a:solidFill>
                        </a:rPr>
                        <a:t>20201CCS0037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VIGNESH 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solidFill>
                            <a:schemeClr val="tx1"/>
                          </a:solidFill>
                        </a:rPr>
                        <a:t>20201CCS0013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S AAQIB</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solidFill>
                            <a:schemeClr val="tx1"/>
                          </a:solidFill>
                        </a:rPr>
                        <a:t>20201CCS0040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DHANUSH </a:t>
                      </a:r>
                      <a:r>
                        <a:rPr lang="en-GB" baseline="0" dirty="0">
                          <a:solidFill>
                            <a:schemeClr val="tx1"/>
                          </a:solidFill>
                        </a:rPr>
                        <a:t>RAGAENDAR</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Ms.SOUMYA</a:t>
            </a:r>
            <a:endParaRPr lang="en-GB" sz="1700" dirty="0">
              <a:solidFill>
                <a:schemeClr val="tx1"/>
              </a:solidFill>
            </a:endParaRPr>
          </a:p>
          <a:p>
            <a:pPr algn="l"/>
            <a:r>
              <a:rPr lang="en-GB" sz="1700" dirty="0">
                <a:solidFill>
                  <a:schemeClr val="tx1"/>
                </a:solidFill>
              </a:rPr>
              <a:t>Assistant Professor</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1306"/>
          </a:xfrm>
        </p:spPr>
        <p:txBody>
          <a:bodyPr/>
          <a:lstStyle/>
          <a:p>
            <a:r>
              <a:rPr lang="en-GB" b="1" dirty="0"/>
              <a:t>Objectives</a:t>
            </a:r>
            <a:endParaRPr lang="en-IN" dirty="0"/>
          </a:p>
        </p:txBody>
      </p:sp>
      <p:sp>
        <p:nvSpPr>
          <p:cNvPr id="3" name="Content Placeholder 2"/>
          <p:cNvSpPr>
            <a:spLocks noGrp="1"/>
          </p:cNvSpPr>
          <p:nvPr>
            <p:ph idx="1"/>
          </p:nvPr>
        </p:nvSpPr>
        <p:spPr>
          <a:xfrm>
            <a:off x="838200" y="1266092"/>
            <a:ext cx="10515600" cy="4466493"/>
          </a:xfrm>
        </p:spPr>
        <p:txBody>
          <a:bodyPr>
            <a:normAutofit/>
          </a:bodyPr>
          <a:lstStyle/>
          <a:p>
            <a:pPr marL="0" indent="0" algn="just">
              <a:buNone/>
            </a:pPr>
            <a:r>
              <a:rPr lang="en-US" b="1" dirty="0"/>
              <a:t>3.</a:t>
            </a:r>
            <a:r>
              <a:rPr lang="en-US" b="1" u="sng" dirty="0"/>
              <a:t>Validation and Testing</a:t>
            </a:r>
            <a:r>
              <a:rPr lang="en-US" b="1" dirty="0"/>
              <a:t>:</a:t>
            </a:r>
            <a:r>
              <a:rPr lang="en-US" dirty="0"/>
              <a:t> </a:t>
            </a:r>
          </a:p>
          <a:p>
            <a:pPr algn="just"/>
            <a:r>
              <a:rPr lang="en-US" dirty="0"/>
              <a:t>This includes testing the signatures on diverse malware samples and benchmarking against known datasets.</a:t>
            </a:r>
          </a:p>
          <a:p>
            <a:pPr marL="0" indent="0" algn="just">
              <a:buNone/>
            </a:pPr>
            <a:endParaRPr lang="en-US" dirty="0"/>
          </a:p>
          <a:p>
            <a:pPr marL="0" indent="0" algn="just">
              <a:buNone/>
            </a:pPr>
            <a:r>
              <a:rPr lang="en-US" b="1" dirty="0"/>
              <a:t>4.</a:t>
            </a:r>
            <a:r>
              <a:rPr lang="en-US" b="1" u="sng" dirty="0"/>
              <a:t>Cost-Efficiency:</a:t>
            </a:r>
            <a:r>
              <a:rPr lang="en-US" u="sng" dirty="0"/>
              <a:t> </a:t>
            </a:r>
          </a:p>
          <a:p>
            <a:pPr algn="just"/>
            <a:r>
              <a:rPr lang="en-US" dirty="0"/>
              <a:t>An objective is to offer a cost-efficient solution that helps organizations reduce manual labor and resource costs associated with YARA rule creation and malware analysis</a:t>
            </a:r>
            <a:r>
              <a:rPr lang="en-US" sz="3200" dirty="0"/>
              <a:t>.</a:t>
            </a:r>
          </a:p>
          <a:p>
            <a:endParaRPr lang="en-IN" dirty="0"/>
          </a:p>
        </p:txBody>
      </p:sp>
    </p:spTree>
    <p:extLst>
      <p:ext uri="{BB962C8B-B14F-4D97-AF65-F5344CB8AC3E}">
        <p14:creationId xmlns:p14="http://schemas.microsoft.com/office/powerpoint/2010/main" val="28355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1306"/>
          </a:xfrm>
        </p:spPr>
        <p:txBody>
          <a:bodyPr/>
          <a:lstStyle/>
          <a:p>
            <a:r>
              <a:rPr lang="en-US" b="1" dirty="0"/>
              <a:t>System Design &amp; Implementation</a:t>
            </a:r>
            <a:endParaRPr lang="en-GB" b="1" dirty="0"/>
          </a:p>
        </p:txBody>
      </p:sp>
      <p:pic>
        <p:nvPicPr>
          <p:cNvPr id="5" name="Content Placeholder 4">
            <a:extLst>
              <a:ext uri="{FF2B5EF4-FFF2-40B4-BE49-F238E27FC236}">
                <a16:creationId xmlns:a16="http://schemas.microsoft.com/office/drawing/2014/main" id="{BD93DE6C-737F-5DB5-6451-543FF880AE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3577" y="1825625"/>
            <a:ext cx="7204845" cy="3836988"/>
          </a:xfrm>
        </p:spPr>
      </p:pic>
    </p:spTree>
    <p:extLst>
      <p:ext uri="{BB962C8B-B14F-4D97-AF65-F5344CB8AC3E}">
        <p14:creationId xmlns:p14="http://schemas.microsoft.com/office/powerpoint/2010/main" val="23149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9921"/>
          </a:xfrm>
        </p:spPr>
        <p:txBody>
          <a:bodyPr/>
          <a:lstStyle/>
          <a:p>
            <a:r>
              <a:rPr lang="en-GB" b="1" dirty="0"/>
              <a:t>Timeline of Project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316904"/>
              </p:ext>
            </p:extLst>
          </p:nvPr>
        </p:nvGraphicFramePr>
        <p:xfrm>
          <a:off x="3115945" y="1461643"/>
          <a:ext cx="5960110" cy="4131818"/>
        </p:xfrm>
        <a:graphic>
          <a:graphicData uri="http://schemas.openxmlformats.org/drawingml/2006/table">
            <a:tbl>
              <a:tblPr firstRow="1" firstCol="1" bandRow="1">
                <a:tableStyleId>{5C22544A-7EE6-4342-B048-85BDC9FD1C3A}</a:tableStyleId>
              </a:tblPr>
              <a:tblGrid>
                <a:gridCol w="1489710">
                  <a:extLst>
                    <a:ext uri="{9D8B030D-6E8A-4147-A177-3AD203B41FA5}">
                      <a16:colId xmlns:a16="http://schemas.microsoft.com/office/drawing/2014/main" val="20000"/>
                    </a:ext>
                  </a:extLst>
                </a:gridCol>
                <a:gridCol w="1489710">
                  <a:extLst>
                    <a:ext uri="{9D8B030D-6E8A-4147-A177-3AD203B41FA5}">
                      <a16:colId xmlns:a16="http://schemas.microsoft.com/office/drawing/2014/main" val="20001"/>
                    </a:ext>
                  </a:extLst>
                </a:gridCol>
                <a:gridCol w="1490345">
                  <a:extLst>
                    <a:ext uri="{9D8B030D-6E8A-4147-A177-3AD203B41FA5}">
                      <a16:colId xmlns:a16="http://schemas.microsoft.com/office/drawing/2014/main" val="20002"/>
                    </a:ext>
                  </a:extLst>
                </a:gridCol>
                <a:gridCol w="1490345">
                  <a:extLst>
                    <a:ext uri="{9D8B030D-6E8A-4147-A177-3AD203B41FA5}">
                      <a16:colId xmlns:a16="http://schemas.microsoft.com/office/drawing/2014/main" val="20003"/>
                    </a:ext>
                  </a:extLst>
                </a:gridCol>
              </a:tblGrid>
              <a:tr h="387985">
                <a:tc>
                  <a:txBody>
                    <a:bodyPr/>
                    <a:lstStyle/>
                    <a:p>
                      <a:pPr algn="ctr">
                        <a:lnSpc>
                          <a:spcPct val="150000"/>
                        </a:lnSpc>
                        <a:spcAft>
                          <a:spcPts val="1000"/>
                        </a:spcAft>
                      </a:pPr>
                      <a:r>
                        <a:rPr lang="en-US" sz="1600" dirty="0">
                          <a:effectLst/>
                        </a:rPr>
                        <a:t>Stage of project</a:t>
                      </a:r>
                      <a:endParaRPr lang="en-IN" sz="1100" dirty="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a:effectLst/>
                        </a:rPr>
                        <a:t>12-10-2023</a:t>
                      </a:r>
                      <a:endParaRPr lang="en-IN" sz="110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a:effectLst/>
                        </a:rPr>
                        <a:t>05-12-2023</a:t>
                      </a:r>
                      <a:endParaRPr lang="en-IN" sz="110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dirty="0">
                          <a:effectLst/>
                        </a:rPr>
                        <a:t>22-12-2023</a:t>
                      </a:r>
                      <a:endParaRPr lang="en-IN"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907415">
                <a:tc>
                  <a:txBody>
                    <a:bodyPr/>
                    <a:lstStyle/>
                    <a:p>
                      <a:pPr algn="ctr">
                        <a:lnSpc>
                          <a:spcPct val="115000"/>
                        </a:lnSpc>
                        <a:spcAft>
                          <a:spcPts val="1000"/>
                        </a:spcAft>
                      </a:pPr>
                      <a:r>
                        <a:rPr lang="en-US" sz="1200">
                          <a:effectLst/>
                        </a:rPr>
                        <a:t>Confirmation of</a:t>
                      </a:r>
                      <a:endParaRPr lang="en-IN" sz="1100">
                        <a:effectLst/>
                      </a:endParaRPr>
                    </a:p>
                    <a:p>
                      <a:pPr algn="ctr">
                        <a:lnSpc>
                          <a:spcPct val="115000"/>
                        </a:lnSpc>
                        <a:spcAft>
                          <a:spcPts val="1000"/>
                        </a:spcAft>
                      </a:pPr>
                      <a:r>
                        <a:rPr lang="en-US" sz="1200">
                          <a:effectLst/>
                        </a:rPr>
                        <a:t>Project title.</a:t>
                      </a:r>
                      <a:endParaRPr lang="en-IN" sz="1100">
                        <a:effectLst/>
                      </a:endParaRPr>
                    </a:p>
                    <a:p>
                      <a:pPr algn="ctr">
                        <a:lnSpc>
                          <a:spcPct val="115000"/>
                        </a:lnSpc>
                        <a:spcAft>
                          <a:spcPts val="1000"/>
                        </a:spcAft>
                      </a:pPr>
                      <a:r>
                        <a:rPr lang="en-US" sz="1200">
                          <a:effectLst/>
                        </a:rPr>
                        <a:t>(review 0)</a:t>
                      </a:r>
                      <a:endParaRPr lang="en-IN" sz="110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dirty="0">
                          <a:effectLst/>
                        </a:rPr>
                        <a:t> </a:t>
                      </a:r>
                      <a:endParaRPr lang="en-IN" sz="1100" dirty="0">
                        <a:effectLst/>
                        <a:latin typeface="Calibri"/>
                        <a:ea typeface="Calibri"/>
                        <a:cs typeface="Times New Roman"/>
                      </a:endParaRPr>
                    </a:p>
                  </a:txBody>
                  <a:tcPr marL="68580" marR="68580" marT="0" marB="0">
                    <a:solidFill>
                      <a:schemeClr val="tx1"/>
                    </a:solidFill>
                  </a:tcPr>
                </a:tc>
                <a:tc>
                  <a:txBody>
                    <a:bodyPr/>
                    <a:lstStyle/>
                    <a:p>
                      <a:pPr algn="ctr">
                        <a:lnSpc>
                          <a:spcPct val="150000"/>
                        </a:lnSpc>
                        <a:spcAft>
                          <a:spcPts val="1000"/>
                        </a:spcAft>
                      </a:pPr>
                      <a:r>
                        <a:rPr lang="en-US" sz="1600">
                          <a:effectLst/>
                        </a:rPr>
                        <a:t> </a:t>
                      </a:r>
                      <a:endParaRPr lang="en-IN" sz="110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926465">
                <a:tc>
                  <a:txBody>
                    <a:bodyPr/>
                    <a:lstStyle/>
                    <a:p>
                      <a:pPr algn="ctr">
                        <a:lnSpc>
                          <a:spcPct val="115000"/>
                        </a:lnSpc>
                        <a:spcAft>
                          <a:spcPts val="1000"/>
                        </a:spcAft>
                      </a:pPr>
                      <a:r>
                        <a:rPr lang="en-US" sz="1100">
                          <a:effectLst/>
                        </a:rPr>
                        <a:t>Hard copy of project</a:t>
                      </a:r>
                      <a:endParaRPr lang="en-IN" sz="1100">
                        <a:effectLst/>
                      </a:endParaRPr>
                    </a:p>
                    <a:p>
                      <a:pPr algn="ctr">
                        <a:lnSpc>
                          <a:spcPct val="115000"/>
                        </a:lnSpc>
                        <a:spcAft>
                          <a:spcPts val="1000"/>
                        </a:spcAft>
                      </a:pPr>
                      <a:r>
                        <a:rPr lang="en-US" sz="1100">
                          <a:effectLst/>
                        </a:rPr>
                        <a:t>(review 1)</a:t>
                      </a:r>
                      <a:endParaRPr lang="en-IN" sz="110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a:effectLst/>
                        </a:rPr>
                        <a:t> </a:t>
                      </a:r>
                      <a:endParaRPr lang="en-IN" sz="110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dirty="0">
                          <a:effectLst/>
                        </a:rPr>
                        <a:t> </a:t>
                      </a:r>
                      <a:endParaRPr lang="en-IN" sz="1100" dirty="0">
                        <a:effectLst/>
                        <a:latin typeface="Calibri"/>
                        <a:ea typeface="Calibri"/>
                        <a:cs typeface="Times New Roman"/>
                      </a:endParaRPr>
                    </a:p>
                  </a:txBody>
                  <a:tcPr marL="68580" marR="68580" marT="0" marB="0">
                    <a:solidFill>
                      <a:schemeClr val="tx1"/>
                    </a:solidFill>
                  </a:tcPr>
                </a:tc>
                <a:tc>
                  <a:txBody>
                    <a:bodyPr/>
                    <a:lstStyle/>
                    <a:p>
                      <a:pPr algn="ctr">
                        <a:lnSpc>
                          <a:spcPct val="150000"/>
                        </a:lnSpc>
                        <a:spcAft>
                          <a:spcPts val="1000"/>
                        </a:spcAft>
                      </a:pPr>
                      <a:r>
                        <a:rPr lang="en-US" sz="16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907415">
                <a:tc>
                  <a:txBody>
                    <a:bodyPr/>
                    <a:lstStyle/>
                    <a:p>
                      <a:pPr algn="ctr">
                        <a:lnSpc>
                          <a:spcPct val="115000"/>
                        </a:lnSpc>
                        <a:spcAft>
                          <a:spcPts val="1000"/>
                        </a:spcAft>
                      </a:pPr>
                      <a:r>
                        <a:rPr lang="en-US" sz="1200">
                          <a:effectLst/>
                        </a:rPr>
                        <a:t>50% Demonstration </a:t>
                      </a:r>
                      <a:endParaRPr lang="en-IN" sz="1100">
                        <a:effectLst/>
                      </a:endParaRPr>
                    </a:p>
                    <a:p>
                      <a:pPr algn="ctr">
                        <a:lnSpc>
                          <a:spcPct val="115000"/>
                        </a:lnSpc>
                        <a:spcAft>
                          <a:spcPts val="1000"/>
                        </a:spcAft>
                      </a:pPr>
                      <a:r>
                        <a:rPr lang="en-US" sz="1200">
                          <a:effectLst/>
                        </a:rPr>
                        <a:t>(review 2)</a:t>
                      </a:r>
                      <a:endParaRPr lang="en-IN" sz="110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a:effectLst/>
                        </a:rPr>
                        <a:t> </a:t>
                      </a:r>
                      <a:endParaRPr lang="en-IN" sz="110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dirty="0">
                          <a:effectLst/>
                        </a:rPr>
                        <a:t> </a:t>
                      </a:r>
                      <a:endParaRPr lang="en-IN" sz="1100" dirty="0">
                        <a:effectLst/>
                        <a:latin typeface="Calibri"/>
                        <a:ea typeface="Calibri"/>
                        <a:cs typeface="Times New Roman"/>
                      </a:endParaRPr>
                    </a:p>
                  </a:txBody>
                  <a:tcPr marL="68580" marR="68580" marT="0" marB="0">
                    <a:solidFill>
                      <a:schemeClr val="tx1"/>
                    </a:solidFill>
                  </a:tcPr>
                </a:tc>
                <a:tc>
                  <a:txBody>
                    <a:bodyPr/>
                    <a:lstStyle/>
                    <a:p>
                      <a:pPr algn="ctr">
                        <a:lnSpc>
                          <a:spcPct val="150000"/>
                        </a:lnSpc>
                        <a:spcAft>
                          <a:spcPts val="1000"/>
                        </a:spcAft>
                      </a:pPr>
                      <a:r>
                        <a:rPr lang="en-US" sz="16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876300">
                <a:tc>
                  <a:txBody>
                    <a:bodyPr/>
                    <a:lstStyle/>
                    <a:p>
                      <a:pPr algn="ctr">
                        <a:lnSpc>
                          <a:spcPct val="115000"/>
                        </a:lnSpc>
                        <a:spcAft>
                          <a:spcPts val="1000"/>
                        </a:spcAft>
                      </a:pPr>
                      <a:r>
                        <a:rPr lang="en-US" sz="1200">
                          <a:effectLst/>
                        </a:rPr>
                        <a:t>100% Demonstration</a:t>
                      </a:r>
                      <a:endParaRPr lang="en-IN" sz="1100">
                        <a:effectLst/>
                      </a:endParaRPr>
                    </a:p>
                    <a:p>
                      <a:pPr algn="ctr">
                        <a:lnSpc>
                          <a:spcPct val="115000"/>
                        </a:lnSpc>
                        <a:spcAft>
                          <a:spcPts val="1000"/>
                        </a:spcAft>
                      </a:pPr>
                      <a:r>
                        <a:rPr lang="en-US" sz="1200">
                          <a:effectLst/>
                        </a:rPr>
                        <a:t>(review 3)</a:t>
                      </a:r>
                      <a:endParaRPr lang="en-IN" sz="1100">
                        <a:effectLst/>
                      </a:endParaRPr>
                    </a:p>
                    <a:p>
                      <a:pPr>
                        <a:lnSpc>
                          <a:spcPct val="150000"/>
                        </a:lnSpc>
                        <a:spcAft>
                          <a:spcPts val="1000"/>
                        </a:spcAft>
                      </a:pPr>
                      <a:r>
                        <a:rPr lang="en-US" sz="1600">
                          <a:effectLst/>
                        </a:rPr>
                        <a:t> </a:t>
                      </a:r>
                      <a:endParaRPr lang="en-IN" sz="110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a:effectLst/>
                        </a:rPr>
                        <a:t> </a:t>
                      </a:r>
                      <a:endParaRPr lang="en-IN" sz="110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a:effectLst/>
                        </a:rPr>
                        <a:t> </a:t>
                      </a:r>
                      <a:endParaRPr lang="en-IN" sz="1100">
                        <a:effectLst/>
                        <a:latin typeface="Calibri"/>
                        <a:ea typeface="Calibri"/>
                        <a:cs typeface="Times New Roman"/>
                      </a:endParaRPr>
                    </a:p>
                  </a:txBody>
                  <a:tcPr marL="68580" marR="68580" marT="0" marB="0"/>
                </a:tc>
                <a:tc>
                  <a:txBody>
                    <a:bodyPr/>
                    <a:lstStyle/>
                    <a:p>
                      <a:pPr algn="ctr">
                        <a:lnSpc>
                          <a:spcPct val="150000"/>
                        </a:lnSpc>
                        <a:spcAft>
                          <a:spcPts val="1000"/>
                        </a:spcAft>
                      </a:pPr>
                      <a:r>
                        <a:rPr lang="en-US" sz="1600" dirty="0">
                          <a:effectLst/>
                        </a:rPr>
                        <a:t> </a:t>
                      </a:r>
                      <a:endParaRPr lang="en-IN" sz="1100" dirty="0">
                        <a:effectLst/>
                        <a:latin typeface="Calibri"/>
                        <a:ea typeface="Calibri"/>
                        <a:cs typeface="Times New Roman"/>
                      </a:endParaRPr>
                    </a:p>
                  </a:txBody>
                  <a:tcPr marL="68580" marR="68580" marT="0" marB="0">
                    <a:solidFill>
                      <a:schemeClr val="tx1"/>
                    </a:solidFill>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3116263" y="1462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7521"/>
          </a:xfrm>
        </p:spPr>
        <p:txBody>
          <a:bodyPr/>
          <a:lstStyle/>
          <a:p>
            <a:r>
              <a:rPr lang="en-GB" b="1" dirty="0"/>
              <a:t>Outcomes / Results Obtained</a:t>
            </a:r>
          </a:p>
        </p:txBody>
      </p:sp>
      <p:sp>
        <p:nvSpPr>
          <p:cNvPr id="3" name="Content Placeholder 2"/>
          <p:cNvSpPr>
            <a:spLocks noGrp="1"/>
          </p:cNvSpPr>
          <p:nvPr>
            <p:ph idx="1"/>
          </p:nvPr>
        </p:nvSpPr>
        <p:spPr>
          <a:xfrm>
            <a:off x="838200" y="1289539"/>
            <a:ext cx="10515600" cy="4396154"/>
          </a:xfrm>
        </p:spPr>
        <p:txBody>
          <a:bodyPr/>
          <a:lstStyle/>
          <a:p>
            <a:pPr marL="457200" indent="-457200" algn="just">
              <a:buFont typeface="+mj-lt"/>
              <a:buAutoNum type="arabicPeriod"/>
            </a:pPr>
            <a:r>
              <a:rPr lang="en-US" b="1" u="sng" dirty="0"/>
              <a:t>Automated Rule Generation</a:t>
            </a:r>
            <a:r>
              <a:rPr lang="en-US" dirty="0"/>
              <a:t>: </a:t>
            </a:r>
          </a:p>
          <a:p>
            <a:pPr algn="just"/>
            <a:r>
              <a:rPr lang="en-US" dirty="0"/>
              <a:t>This will result in a significant reduction in the time and effort required to create YARA signatures, allowing security professionals to keep pace with evolving malware threats efficiently.</a:t>
            </a:r>
          </a:p>
          <a:p>
            <a:pPr marL="0" indent="0" algn="just">
              <a:buNone/>
            </a:pPr>
            <a:r>
              <a:rPr lang="en-US" b="1" dirty="0"/>
              <a:t>2. </a:t>
            </a:r>
            <a:r>
              <a:rPr lang="en-US" b="1" u="sng" dirty="0"/>
              <a:t>Time-Efficient Scanning</a:t>
            </a:r>
            <a:r>
              <a:rPr lang="en-US" dirty="0"/>
              <a:t>: </a:t>
            </a:r>
          </a:p>
          <a:p>
            <a:pPr algn="just"/>
            <a:r>
              <a:rPr lang="en-US" dirty="0"/>
              <a:t>This will enable security analysts to swiftly identify the best signature candidates, thereby improving the efficiency of malware detection and reducing the time required for threat assessment.</a:t>
            </a:r>
            <a:endParaRPr lang="en-GB" dirty="0"/>
          </a:p>
          <a:p>
            <a:pPr marL="0" indent="0">
              <a:buNone/>
            </a:pPr>
            <a:endParaRPr lang="en-GB" dirty="0"/>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9921"/>
          </a:xfrm>
        </p:spPr>
        <p:txBody>
          <a:bodyPr/>
          <a:lstStyle/>
          <a:p>
            <a:r>
              <a:rPr lang="en-GB" b="1" dirty="0"/>
              <a:t>Outcomes / Results Obtained</a:t>
            </a:r>
            <a:endParaRPr lang="en-IN" dirty="0"/>
          </a:p>
        </p:txBody>
      </p:sp>
      <p:sp>
        <p:nvSpPr>
          <p:cNvPr id="3" name="Content Placeholder 2"/>
          <p:cNvSpPr>
            <a:spLocks noGrp="1"/>
          </p:cNvSpPr>
          <p:nvPr>
            <p:ph idx="1"/>
          </p:nvPr>
        </p:nvSpPr>
        <p:spPr>
          <a:xfrm>
            <a:off x="838200" y="1512277"/>
            <a:ext cx="10515600" cy="4267200"/>
          </a:xfrm>
        </p:spPr>
        <p:txBody>
          <a:bodyPr>
            <a:normAutofit fontScale="92500" lnSpcReduction="20000"/>
          </a:bodyPr>
          <a:lstStyle/>
          <a:p>
            <a:pPr marL="0" indent="0" algn="just">
              <a:buNone/>
            </a:pPr>
            <a:r>
              <a:rPr lang="en-US" b="1" dirty="0"/>
              <a:t>3.</a:t>
            </a:r>
            <a:r>
              <a:rPr lang="en-US" b="1" u="sng" dirty="0"/>
              <a:t>Generic YARA Rules</a:t>
            </a:r>
            <a:r>
              <a:rPr lang="en-US" u="sng" dirty="0"/>
              <a:t>: </a:t>
            </a:r>
          </a:p>
          <a:p>
            <a:pPr algn="just"/>
            <a:r>
              <a:rPr lang="en-US" dirty="0"/>
              <a:t>This is expected to lead to improved malware detection and the ability to catch a broader range of malware variants.</a:t>
            </a:r>
          </a:p>
          <a:p>
            <a:pPr marL="0" indent="0" algn="just">
              <a:buNone/>
            </a:pPr>
            <a:endParaRPr lang="en-US" dirty="0"/>
          </a:p>
          <a:p>
            <a:pPr marL="0" indent="0" algn="just">
              <a:buNone/>
            </a:pPr>
            <a:r>
              <a:rPr lang="en-US" b="1" dirty="0"/>
              <a:t>4. </a:t>
            </a:r>
            <a:r>
              <a:rPr lang="en-US" b="1" u="sng" dirty="0"/>
              <a:t>Enhanced Security</a:t>
            </a:r>
            <a:r>
              <a:rPr lang="en-US" u="sng" dirty="0"/>
              <a:t>: </a:t>
            </a:r>
          </a:p>
          <a:p>
            <a:pPr algn="just"/>
            <a:r>
              <a:rPr lang="en-US" dirty="0"/>
              <a:t>This will result in better protection against evolving threats and a reduced risk of false negatives.</a:t>
            </a:r>
          </a:p>
          <a:p>
            <a:pPr marL="0" indent="0" algn="just">
              <a:buNone/>
            </a:pPr>
            <a:endParaRPr lang="en-US" dirty="0"/>
          </a:p>
          <a:p>
            <a:pPr marL="0" indent="0" algn="just">
              <a:buNone/>
            </a:pPr>
            <a:r>
              <a:rPr lang="en-US" b="1" dirty="0"/>
              <a:t>5. </a:t>
            </a:r>
            <a:r>
              <a:rPr lang="en-US" b="1" u="sng" dirty="0"/>
              <a:t>Reduced Manual Workload</a:t>
            </a:r>
            <a:r>
              <a:rPr lang="en-US" dirty="0"/>
              <a:t>: </a:t>
            </a:r>
          </a:p>
          <a:p>
            <a:pPr algn="just"/>
            <a:r>
              <a:rPr lang="en-US" dirty="0"/>
              <a:t> This frees up valuable time and resources that can be better utilized for other critical security tasks.</a:t>
            </a:r>
            <a:endParaRPr lang="en-IN" dirty="0"/>
          </a:p>
          <a:p>
            <a:endParaRPr lang="en-IN" dirty="0"/>
          </a:p>
        </p:txBody>
      </p:sp>
    </p:spTree>
    <p:extLst>
      <p:ext uri="{BB962C8B-B14F-4D97-AF65-F5344CB8AC3E}">
        <p14:creationId xmlns:p14="http://schemas.microsoft.com/office/powerpoint/2010/main" val="4111107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7860"/>
          </a:xfrm>
        </p:spPr>
        <p:txBody>
          <a:bodyPr/>
          <a:lstStyle/>
          <a:p>
            <a:r>
              <a:rPr lang="en-GB" b="1" dirty="0"/>
              <a:t>Conclusion</a:t>
            </a:r>
          </a:p>
        </p:txBody>
      </p:sp>
      <p:sp>
        <p:nvSpPr>
          <p:cNvPr id="3" name="Content Placeholder 2"/>
          <p:cNvSpPr>
            <a:spLocks noGrp="1"/>
          </p:cNvSpPr>
          <p:nvPr>
            <p:ph idx="1"/>
          </p:nvPr>
        </p:nvSpPr>
        <p:spPr>
          <a:xfrm>
            <a:off x="838200" y="1289538"/>
            <a:ext cx="10515600" cy="4208585"/>
          </a:xfrm>
        </p:spPr>
        <p:txBody>
          <a:bodyPr/>
          <a:lstStyle/>
          <a:p>
            <a:pPr algn="just"/>
            <a:r>
              <a:rPr lang="en-US" dirty="0"/>
              <a:t>In conclusion, YARA rules represent a powerful and adaptable tool in the cybersecurity arsenal.</a:t>
            </a:r>
          </a:p>
          <a:p>
            <a:pPr marL="0" indent="0" algn="just">
              <a:buNone/>
            </a:pPr>
            <a:endParaRPr lang="en-US" dirty="0"/>
          </a:p>
          <a:p>
            <a:pPr algn="just"/>
            <a:r>
              <a:rPr lang="en-US" dirty="0"/>
              <a:t>Their precision, community-driven nature, and integration capabilities make them a valuable asset in the ongoing battle against cyber threats.</a:t>
            </a:r>
          </a:p>
          <a:p>
            <a:pPr marL="0" indent="0" algn="just">
              <a:buNone/>
            </a:pPr>
            <a:endParaRPr lang="en-US" dirty="0"/>
          </a:p>
          <a:p>
            <a:pPr algn="just"/>
            <a:r>
              <a:rPr lang="en-US" dirty="0"/>
              <a:t>The cybersecurity community, combined with the effectiveness of YARA rules, will play a pivotal role in securing digital environments.</a:t>
            </a:r>
            <a:endParaRPr lang="en-GB" dirty="0"/>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1306"/>
          </a:xfrm>
        </p:spPr>
        <p:txBody>
          <a:bodyPr/>
          <a:lstStyle/>
          <a:p>
            <a:r>
              <a:rPr lang="en-GB" b="1" dirty="0"/>
              <a:t>References</a:t>
            </a:r>
          </a:p>
        </p:txBody>
      </p:sp>
      <p:sp>
        <p:nvSpPr>
          <p:cNvPr id="3" name="Content Placeholder 2"/>
          <p:cNvSpPr>
            <a:spLocks noGrp="1"/>
          </p:cNvSpPr>
          <p:nvPr>
            <p:ph idx="1"/>
          </p:nvPr>
        </p:nvSpPr>
        <p:spPr>
          <a:xfrm>
            <a:off x="838200" y="1230923"/>
            <a:ext cx="10515600" cy="4103077"/>
          </a:xfrm>
        </p:spPr>
        <p:txBody>
          <a:bodyPr>
            <a:normAutofit lnSpcReduction="10000"/>
          </a:bodyPr>
          <a:lstStyle/>
          <a:p>
            <a:pPr algn="just"/>
            <a:r>
              <a:rPr lang="en-US" b="1" u="sng" dirty="0"/>
              <a:t>YARA Official Documentation</a:t>
            </a:r>
            <a:r>
              <a:rPr lang="en-US" dirty="0"/>
              <a:t>: The official documentation for YARA (https://yara.readthedocs.io/en/stable/) is a valuable resource for understanding the YARA language, signature creation, and usage.</a:t>
            </a:r>
          </a:p>
          <a:p>
            <a:pPr algn="just"/>
            <a:r>
              <a:rPr lang="en-US" dirty="0"/>
              <a:t> </a:t>
            </a:r>
            <a:r>
              <a:rPr lang="en-US" b="1" u="sng" dirty="0"/>
              <a:t>Academic Journals and Conferences</a:t>
            </a:r>
            <a:r>
              <a:rPr lang="en-US" dirty="0"/>
              <a:t>: Look for academic papers, articles, and conference papers related to malware detection, signature generation, and YARA rules. Journals like the Journal of Computer Virology and Hacking Techniques and conferences like the ACM Conference on Computer and Communications Security often publish research in this area. </a:t>
            </a:r>
          </a:p>
          <a:p>
            <a:pPr algn="just"/>
            <a:r>
              <a:rPr lang="en-US" b="1" u="sng" dirty="0"/>
              <a:t>Cybersecurity Research Organizations</a:t>
            </a:r>
            <a:r>
              <a:rPr lang="en-US" dirty="0"/>
              <a:t>: Check the publications and reports from cybersecurity research organizations like Symantec, </a:t>
            </a:r>
            <a:endParaRPr lang="en-GB" dirty="0"/>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GB" b="1" dirty="0"/>
              <a:t>References</a:t>
            </a:r>
            <a:endParaRPr lang="en-IN" dirty="0"/>
          </a:p>
        </p:txBody>
      </p:sp>
      <p:sp>
        <p:nvSpPr>
          <p:cNvPr id="3" name="Content Placeholder 2"/>
          <p:cNvSpPr>
            <a:spLocks noGrp="1"/>
          </p:cNvSpPr>
          <p:nvPr>
            <p:ph idx="1"/>
          </p:nvPr>
        </p:nvSpPr>
        <p:spPr>
          <a:xfrm>
            <a:off x="838200" y="1312985"/>
            <a:ext cx="10515600" cy="4372707"/>
          </a:xfrm>
        </p:spPr>
        <p:txBody>
          <a:bodyPr/>
          <a:lstStyle/>
          <a:p>
            <a:pPr marL="0" indent="0" algn="just">
              <a:buNone/>
            </a:pPr>
            <a:r>
              <a:rPr lang="en-US" dirty="0"/>
              <a:t>Kaspersky Lab, McAfee, and others. They often share insights into malware detection techniques.</a:t>
            </a:r>
          </a:p>
          <a:p>
            <a:pPr algn="just"/>
            <a:r>
              <a:rPr lang="en-US" b="1" u="sng" dirty="0"/>
              <a:t>Online Forums and Communities</a:t>
            </a:r>
            <a:r>
              <a:rPr lang="en-US" dirty="0"/>
              <a:t>: Websites and forums like the YARA Rules Project (https://github.com/Yara-Rules/rules) can be useful for finding discussions, tutorials, and examples related to YARA rules and signature creation.</a:t>
            </a:r>
          </a:p>
          <a:p>
            <a:endParaRPr lang="en-IN" dirty="0"/>
          </a:p>
        </p:txBody>
      </p:sp>
    </p:spTree>
    <p:extLst>
      <p:ext uri="{BB962C8B-B14F-4D97-AF65-F5344CB8AC3E}">
        <p14:creationId xmlns:p14="http://schemas.microsoft.com/office/powerpoint/2010/main" val="3647767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pic>
        <p:nvPicPr>
          <p:cNvPr id="9" name="Content Placeholder 8">
            <a:extLst>
              <a:ext uri="{FF2B5EF4-FFF2-40B4-BE49-F238E27FC236}">
                <a16:creationId xmlns:a16="http://schemas.microsoft.com/office/drawing/2014/main" id="{3D5BC3BC-B8A2-E839-9D85-58A94FF11B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922" y="1690688"/>
            <a:ext cx="8130633" cy="2939536"/>
          </a:xfrm>
        </p:spPr>
      </p:pic>
    </p:spTree>
    <p:extLst>
      <p:ext uri="{BB962C8B-B14F-4D97-AF65-F5344CB8AC3E}">
        <p14:creationId xmlns:p14="http://schemas.microsoft.com/office/powerpoint/2010/main" val="625457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9243"/>
          </a:xfrm>
        </p:spPr>
        <p:txBody>
          <a:bodyPr/>
          <a:lstStyle/>
          <a:p>
            <a:r>
              <a:rPr lang="en-GB" b="1" dirty="0"/>
              <a:t>Introduction</a:t>
            </a:r>
          </a:p>
        </p:txBody>
      </p:sp>
      <p:sp>
        <p:nvSpPr>
          <p:cNvPr id="3" name="Content Placeholder 2"/>
          <p:cNvSpPr>
            <a:spLocks noGrp="1"/>
          </p:cNvSpPr>
          <p:nvPr>
            <p:ph idx="1"/>
          </p:nvPr>
        </p:nvSpPr>
        <p:spPr>
          <a:xfrm>
            <a:off x="838200" y="1230923"/>
            <a:ext cx="10515600" cy="4407877"/>
          </a:xfrm>
        </p:spPr>
        <p:txBody>
          <a:bodyPr>
            <a:normAutofit lnSpcReduction="10000"/>
          </a:bodyPr>
          <a:lstStyle/>
          <a:p>
            <a:pPr algn="just"/>
            <a:r>
              <a:rPr lang="en-US" dirty="0" err="1"/>
              <a:t>Yara</a:t>
            </a:r>
            <a:r>
              <a:rPr lang="en-US" dirty="0"/>
              <a:t> rules are a powerful tool for identifying and classifying malware based on patterns and characteristics.</a:t>
            </a:r>
          </a:p>
          <a:p>
            <a:pPr algn="just"/>
            <a:r>
              <a:rPr lang="en-US" dirty="0"/>
              <a:t> They are written in a specific syntax and can be used in various security applications.</a:t>
            </a:r>
          </a:p>
          <a:p>
            <a:pPr marL="0" indent="0" algn="just">
              <a:buNone/>
            </a:pPr>
            <a:r>
              <a:rPr lang="en-US" dirty="0">
                <a:solidFill>
                  <a:schemeClr val="tx2">
                    <a:lumMod val="75000"/>
                  </a:schemeClr>
                </a:solidFill>
              </a:rPr>
              <a:t>Purpose :</a:t>
            </a:r>
            <a:endParaRPr lang="en-US" dirty="0"/>
          </a:p>
          <a:p>
            <a:pPr algn="just"/>
            <a:r>
              <a:rPr lang="en-US" dirty="0"/>
              <a:t>It allows security professionals to create custom rules for detecting specific patterns associated with malicious software.</a:t>
            </a:r>
          </a:p>
          <a:p>
            <a:pPr marL="0" indent="0" algn="just">
              <a:buNone/>
            </a:pPr>
            <a:r>
              <a:rPr lang="en-US" dirty="0">
                <a:solidFill>
                  <a:schemeClr val="tx2">
                    <a:lumMod val="75000"/>
                  </a:schemeClr>
                </a:solidFill>
              </a:rPr>
              <a:t>Application Areas :</a:t>
            </a:r>
            <a:endParaRPr lang="en-US" dirty="0"/>
          </a:p>
          <a:p>
            <a:pPr algn="just"/>
            <a:r>
              <a:rPr lang="en-US" dirty="0"/>
              <a:t>Widely used in cybersecurity for scanning files, memory, or network traffic to identify potential security threats.</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4413"/>
          </a:xfrm>
        </p:spPr>
        <p:txBody>
          <a:bodyPr/>
          <a:lstStyle/>
          <a:p>
            <a:r>
              <a:rPr lang="en-GB" b="1" dirty="0"/>
              <a:t>Literature Review</a:t>
            </a:r>
          </a:p>
        </p:txBody>
      </p:sp>
      <p:sp>
        <p:nvSpPr>
          <p:cNvPr id="3" name="Content Placeholder 2"/>
          <p:cNvSpPr>
            <a:spLocks noGrp="1"/>
          </p:cNvSpPr>
          <p:nvPr>
            <p:ph idx="1"/>
          </p:nvPr>
        </p:nvSpPr>
        <p:spPr>
          <a:xfrm>
            <a:off x="838200" y="1324708"/>
            <a:ext cx="10515600" cy="4407877"/>
          </a:xfrm>
        </p:spPr>
        <p:txBody>
          <a:bodyPr>
            <a:normAutofit lnSpcReduction="10000"/>
          </a:bodyPr>
          <a:lstStyle/>
          <a:p>
            <a:pPr marL="0" indent="0">
              <a:buNone/>
            </a:pPr>
            <a:r>
              <a:rPr lang="en-GB" sz="2200" dirty="0">
                <a:solidFill>
                  <a:schemeClr val="tx2"/>
                </a:solidFill>
              </a:rPr>
              <a:t>Title of the project : </a:t>
            </a:r>
            <a:r>
              <a:rPr lang="en-US" sz="2200" dirty="0"/>
              <a:t>YARA-</a:t>
            </a:r>
            <a:r>
              <a:rPr lang="en-US" sz="2200" dirty="0" err="1"/>
              <a:t>Signator</a:t>
            </a:r>
            <a:r>
              <a:rPr lang="en-US" sz="2200" dirty="0"/>
              <a:t>: Automated Generation of Code-based YARA Rules.(2023)</a:t>
            </a:r>
            <a:endParaRPr lang="en-GB" sz="2200" dirty="0"/>
          </a:p>
          <a:p>
            <a:pPr marL="0" indent="0">
              <a:buNone/>
            </a:pPr>
            <a:r>
              <a:rPr lang="en-GB" sz="2200" dirty="0">
                <a:solidFill>
                  <a:schemeClr val="tx2"/>
                </a:solidFill>
              </a:rPr>
              <a:t>Summary :</a:t>
            </a:r>
            <a:endParaRPr lang="en-US" sz="2200" dirty="0"/>
          </a:p>
          <a:p>
            <a:r>
              <a:rPr lang="en-US" sz="2200" dirty="0"/>
              <a:t>The paper proposes YARA-</a:t>
            </a:r>
            <a:r>
              <a:rPr lang="en-US" sz="2200" dirty="0" err="1"/>
              <a:t>Signator</a:t>
            </a:r>
            <a:r>
              <a:rPr lang="en-US" sz="2200" dirty="0"/>
              <a:t>, a framework for automated generation of code-based YARA rules.</a:t>
            </a:r>
          </a:p>
          <a:p>
            <a:r>
              <a:rPr lang="en-US" sz="2200" dirty="0"/>
              <a:t>YARA-</a:t>
            </a:r>
            <a:r>
              <a:rPr lang="en-US" sz="2200" dirty="0" err="1"/>
              <a:t>Signator</a:t>
            </a:r>
            <a:r>
              <a:rPr lang="en-US" sz="2200" dirty="0"/>
              <a:t> isolates instruction n-grams (sequences of fixed length instructions) that frequently appear within a malware family but are not found in any other family.</a:t>
            </a:r>
          </a:p>
          <a:p>
            <a:r>
              <a:rPr lang="en-US" sz="2200" dirty="0"/>
              <a:t>These unique n-grams form the basis for YARA rule strings that can reliably detect and identify malware families.</a:t>
            </a:r>
          </a:p>
          <a:p>
            <a:pPr marL="0" indent="0">
              <a:buNone/>
            </a:pPr>
            <a:r>
              <a:rPr lang="en-US" sz="2200" dirty="0">
                <a:solidFill>
                  <a:schemeClr val="tx2"/>
                </a:solidFill>
              </a:rPr>
              <a:t>Drawback :</a:t>
            </a:r>
            <a:endParaRPr lang="en-US" sz="2200" dirty="0"/>
          </a:p>
          <a:p>
            <a:r>
              <a:rPr lang="en-US" sz="2200" dirty="0"/>
              <a:t>The approach was only tested on the </a:t>
            </a:r>
            <a:r>
              <a:rPr lang="en-US" sz="2200" dirty="0" err="1"/>
              <a:t>Malpedia</a:t>
            </a:r>
            <a:r>
              <a:rPr lang="en-US" sz="2200" dirty="0"/>
              <a:t> dataset, which mainly contains Windows malware. It's not clear how well it would generalize to other platforms or datasets.</a:t>
            </a: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8906"/>
          </a:xfrm>
        </p:spPr>
        <p:txBody>
          <a:bodyPr/>
          <a:lstStyle/>
          <a:p>
            <a:r>
              <a:rPr lang="en-GB" b="1" dirty="0"/>
              <a:t>Literature Review</a:t>
            </a:r>
            <a:endParaRPr lang="en-IN" dirty="0"/>
          </a:p>
        </p:txBody>
      </p:sp>
      <p:sp>
        <p:nvSpPr>
          <p:cNvPr id="3" name="Content Placeholder 2"/>
          <p:cNvSpPr>
            <a:spLocks noGrp="1"/>
          </p:cNvSpPr>
          <p:nvPr>
            <p:ph idx="1"/>
          </p:nvPr>
        </p:nvSpPr>
        <p:spPr>
          <a:xfrm>
            <a:off x="838200" y="1453663"/>
            <a:ext cx="10744200" cy="4255476"/>
          </a:xfrm>
        </p:spPr>
        <p:txBody>
          <a:bodyPr>
            <a:normAutofit fontScale="25000" lnSpcReduction="20000"/>
          </a:bodyPr>
          <a:lstStyle/>
          <a:p>
            <a:pPr marL="0" indent="0">
              <a:buNone/>
            </a:pPr>
            <a:r>
              <a:rPr lang="en-US" sz="8800" dirty="0">
                <a:solidFill>
                  <a:schemeClr val="tx2"/>
                </a:solidFill>
              </a:rPr>
              <a:t>Title of the project: </a:t>
            </a:r>
            <a:r>
              <a:rPr lang="en-US" sz="8800" dirty="0"/>
              <a:t>YAMME: a </a:t>
            </a:r>
            <a:r>
              <a:rPr lang="en-US" sz="8800" dirty="0" err="1"/>
              <a:t>Yara</a:t>
            </a:r>
            <a:r>
              <a:rPr lang="en-US" sz="8800" dirty="0"/>
              <a:t>-byte-signatures Metamorphic Mutation Engine(2023	)</a:t>
            </a:r>
            <a:endParaRPr lang="en-IN" sz="8800" dirty="0"/>
          </a:p>
          <a:p>
            <a:pPr marL="0" indent="0">
              <a:buNone/>
            </a:pPr>
            <a:r>
              <a:rPr lang="en-IN" sz="8800" dirty="0">
                <a:solidFill>
                  <a:schemeClr val="tx2"/>
                </a:solidFill>
              </a:rPr>
              <a:t>Summary:</a:t>
            </a:r>
          </a:p>
          <a:p>
            <a:r>
              <a:rPr lang="en-IN" sz="8800" dirty="0"/>
              <a:t> The paper presents YAMME (</a:t>
            </a:r>
            <a:r>
              <a:rPr lang="en-IN" sz="8800" dirty="0" err="1"/>
              <a:t>Yara</a:t>
            </a:r>
            <a:r>
              <a:rPr lang="en-IN" sz="8800" dirty="0"/>
              <a:t>-byte-signatures Metamorphic Mutation Engine), an algorithm that employs metamorphic obfuscation techniques to strengthen YARA rules against evasion attempts.</a:t>
            </a:r>
          </a:p>
          <a:p>
            <a:r>
              <a:rPr lang="en-IN" sz="8800" dirty="0"/>
              <a:t> </a:t>
            </a:r>
            <a:r>
              <a:rPr lang="en-US" sz="8800" dirty="0"/>
              <a:t>YAMME first rewrites YARA byte-signatures in several equivalent ways, similar to how a metamorphic mutation engine would operate.</a:t>
            </a:r>
            <a:endParaRPr lang="en-IN" sz="8800" dirty="0"/>
          </a:p>
          <a:p>
            <a:r>
              <a:rPr lang="en-IN" sz="8800" dirty="0"/>
              <a:t> </a:t>
            </a:r>
            <a:r>
              <a:rPr lang="en-US" sz="8800" dirty="0"/>
              <a:t> It then introduces an optimization phase to compact the strings produced and reduce computational overhead, providing different YARA rule formats.</a:t>
            </a:r>
          </a:p>
          <a:p>
            <a:pPr marL="0" indent="0">
              <a:buNone/>
            </a:pPr>
            <a:r>
              <a:rPr lang="en-IN" sz="8800" dirty="0">
                <a:solidFill>
                  <a:schemeClr val="tx2"/>
                </a:solidFill>
              </a:rPr>
              <a:t>Drawback :</a:t>
            </a:r>
          </a:p>
          <a:p>
            <a:r>
              <a:rPr lang="en-IN" sz="8800" dirty="0"/>
              <a:t> </a:t>
            </a:r>
            <a:r>
              <a:rPr lang="en-US" sz="8800" dirty="0"/>
              <a:t>Potential for increased false positives. Mutating YARA rules in multiple ways increases the search space and risk of capturing benign files/behavior as well. The paper found this effect varied based on the rule format/optimization applied.</a:t>
            </a:r>
            <a:endParaRPr lang="en-IN" sz="8800" dirty="0"/>
          </a:p>
          <a:p>
            <a:endParaRPr lang="en-IN" dirty="0"/>
          </a:p>
        </p:txBody>
      </p:sp>
    </p:spTree>
    <p:extLst>
      <p:ext uri="{BB962C8B-B14F-4D97-AF65-F5344CB8AC3E}">
        <p14:creationId xmlns:p14="http://schemas.microsoft.com/office/powerpoint/2010/main" val="184905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3367"/>
          </a:xfrm>
        </p:spPr>
        <p:txBody>
          <a:bodyPr>
            <a:normAutofit/>
          </a:bodyPr>
          <a:lstStyle/>
          <a:p>
            <a:r>
              <a:rPr lang="en-GB" b="1" dirty="0"/>
              <a:t>Research Gaps Identified</a:t>
            </a:r>
            <a:br>
              <a:rPr lang="en-GB" b="1" dirty="0"/>
            </a:b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YARA-</a:t>
            </a:r>
            <a:r>
              <a:rPr kumimoji="0" lang="en-US" sz="2200" b="1" i="0" u="none" strike="noStrike" kern="1200" cap="none" spc="0" normalizeH="0" baseline="0" noProof="0" dirty="0" err="1">
                <a:ln>
                  <a:noFill/>
                </a:ln>
                <a:solidFill>
                  <a:prstClr val="black"/>
                </a:solidFill>
                <a:effectLst/>
                <a:uLnTx/>
                <a:uFillTx/>
                <a:latin typeface="Calibri" panose="020F0502020204030204"/>
                <a:ea typeface="+mn-ea"/>
                <a:cs typeface="+mn-cs"/>
              </a:rPr>
              <a:t>Signator</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Automated Generation of Code-based YARA Rules.(2023)</a:t>
            </a:r>
            <a:endParaRPr lang="en-GB" b="1" dirty="0"/>
          </a:p>
        </p:txBody>
      </p:sp>
      <p:sp>
        <p:nvSpPr>
          <p:cNvPr id="3" name="Content Placeholder 2"/>
          <p:cNvSpPr>
            <a:spLocks noGrp="1"/>
          </p:cNvSpPr>
          <p:nvPr>
            <p:ph idx="1"/>
          </p:nvPr>
        </p:nvSpPr>
        <p:spPr>
          <a:xfrm>
            <a:off x="838200" y="1560007"/>
            <a:ext cx="10515600" cy="4419600"/>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The research gap in this paper is that it identifies the limitations of existing automated signature generation tools and proposes a new framework that aims to address these limitations.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 Specifically, the paper highlights the need for automated signature generation techniques that are sensitive and specific, capable of handling malware of any size and file type, and minimize false positive cases.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 The proposed framework attempts to bridge this gap by providing a scalable and generic approach to automatic YARA rule-based signature generation, which is more accurate and suitable for practical use in the context of identifying new malware samples while reducing false-positive detection.</a:t>
            </a:r>
            <a:endParaRPr kumimoji="0" lang="en-GB" sz="26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GB" dirty="0"/>
          </a:p>
        </p:txBody>
      </p:sp>
    </p:spTree>
    <p:extLst>
      <p:ext uri="{BB962C8B-B14F-4D97-AF65-F5344CB8AC3E}">
        <p14:creationId xmlns:p14="http://schemas.microsoft.com/office/powerpoint/2010/main" val="25471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3367"/>
          </a:xfrm>
        </p:spPr>
        <p:txBody>
          <a:bodyPr>
            <a:normAutofit fontScale="9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b="1" dirty="0"/>
              <a:t>Research Gaps Identified</a:t>
            </a:r>
            <a:br>
              <a:rPr lang="en-GB" b="1" dirty="0"/>
            </a:b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YAMME: a Yara-byte-signatures Metamorphic Mutation Engine(2023)</a:t>
            </a:r>
            <a:b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br>
            <a:endParaRPr lang="en-GB" b="1" dirty="0"/>
          </a:p>
        </p:txBody>
      </p:sp>
      <p:sp>
        <p:nvSpPr>
          <p:cNvPr id="3" name="Content Placeholder 2"/>
          <p:cNvSpPr>
            <a:spLocks noGrp="1"/>
          </p:cNvSpPr>
          <p:nvPr>
            <p:ph idx="1"/>
          </p:nvPr>
        </p:nvSpPr>
        <p:spPr>
          <a:xfrm>
            <a:off x="838200" y="1560007"/>
            <a:ext cx="10515600" cy="4419600"/>
          </a:xfrm>
        </p:spPr>
        <p:txBody>
          <a:bodyPr>
            <a:normAutofit fontScale="92500"/>
          </a:bodyPr>
          <a:lstStyle/>
          <a:p>
            <a:r>
              <a:rPr lang="en-US" dirty="0"/>
              <a:t>The research gap addressed by this paper is the need for more effective detection techniques to counteract the evasion attempts of malware that use obfuscation techniques. </a:t>
            </a:r>
          </a:p>
          <a:p>
            <a:r>
              <a:rPr lang="en-US" dirty="0"/>
              <a:t>Specifically, the paper focuses on the limitations of YARA rules in detecting malware that has been obfuscated using metamorphic mutation engines. </a:t>
            </a:r>
          </a:p>
          <a:p>
            <a:r>
              <a:rPr lang="en-US" dirty="0"/>
              <a:t>The proposed YAMME aims to bridge this gap by perturbing known YARA-byte-signatures to enhance their resilience against obfuscation techniques and improve detection performance.</a:t>
            </a:r>
          </a:p>
          <a:p>
            <a:r>
              <a:rPr lang="en-US" dirty="0"/>
              <a:t> Therefore, the research gap lies in the need for more robust and adaptive detection mechanisms to combat the evolving sophistication of malware obfuscation.</a:t>
            </a:r>
            <a:endParaRPr lang="en-GB" dirty="0"/>
          </a:p>
        </p:txBody>
      </p:sp>
    </p:spTree>
    <p:extLst>
      <p:ext uri="{BB962C8B-B14F-4D97-AF65-F5344CB8AC3E}">
        <p14:creationId xmlns:p14="http://schemas.microsoft.com/office/powerpoint/2010/main" val="12537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8906"/>
          </a:xfrm>
        </p:spPr>
        <p:txBody>
          <a:bodyPr/>
          <a:lstStyle/>
          <a:p>
            <a:r>
              <a:rPr lang="en-GB" b="1" dirty="0"/>
              <a:t>Proposed Methodology</a:t>
            </a:r>
          </a:p>
        </p:txBody>
      </p:sp>
      <p:sp>
        <p:nvSpPr>
          <p:cNvPr id="3" name="Content Placeholder 2"/>
          <p:cNvSpPr>
            <a:spLocks noGrp="1"/>
          </p:cNvSpPr>
          <p:nvPr>
            <p:ph idx="1"/>
          </p:nvPr>
        </p:nvSpPr>
        <p:spPr>
          <a:xfrm>
            <a:off x="838200" y="1418493"/>
            <a:ext cx="10515600" cy="4267200"/>
          </a:xfrm>
        </p:spPr>
        <p:txBody>
          <a:bodyPr>
            <a:normAutofit/>
          </a:bodyPr>
          <a:lstStyle/>
          <a:p>
            <a:pPr marL="0" indent="0">
              <a:buNone/>
            </a:pPr>
            <a:r>
              <a:rPr lang="en-US" b="1" u="sng" dirty="0"/>
              <a:t>Scanning Efficiency</a:t>
            </a:r>
            <a:r>
              <a:rPr lang="en-US" dirty="0"/>
              <a:t>:</a:t>
            </a:r>
          </a:p>
          <a:p>
            <a:pPr algn="just"/>
            <a:r>
              <a:rPr lang="en-US" b="1" dirty="0"/>
              <a:t>Parallel Processing:</a:t>
            </a:r>
            <a:r>
              <a:rPr lang="en-US" dirty="0"/>
              <a:t> Implement parallel processing to enable efficient scanning of large datasets. </a:t>
            </a:r>
          </a:p>
          <a:p>
            <a:pPr algn="just"/>
            <a:r>
              <a:rPr lang="en-US" b="1" dirty="0"/>
              <a:t>Indexing:</a:t>
            </a:r>
            <a:r>
              <a:rPr lang="en-US" dirty="0"/>
              <a:t> Create an index of known patterns and signatures for faster lookups during the scanning process. This index accelerates the identification of potential matches.</a:t>
            </a:r>
          </a:p>
          <a:p>
            <a:pPr algn="just"/>
            <a:r>
              <a:rPr lang="en-US" b="1" dirty="0"/>
              <a:t>Prioritization:</a:t>
            </a:r>
            <a:r>
              <a:rPr lang="en-US" dirty="0"/>
              <a:t> Develop a system for prioritizing and categorizing YARA rules based on their potential effectiveness. This will help identify the best signature candidates quickly.</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3367"/>
          </a:xfrm>
        </p:spPr>
        <p:txBody>
          <a:bodyPr/>
          <a:lstStyle/>
          <a:p>
            <a:r>
              <a:rPr lang="en-GB" b="1" dirty="0"/>
              <a:t>Proposed Methodology</a:t>
            </a:r>
            <a:endParaRPr lang="en-IN" dirty="0"/>
          </a:p>
        </p:txBody>
      </p:sp>
      <p:sp>
        <p:nvSpPr>
          <p:cNvPr id="3" name="Content Placeholder 2"/>
          <p:cNvSpPr>
            <a:spLocks noGrp="1"/>
          </p:cNvSpPr>
          <p:nvPr>
            <p:ph idx="1"/>
          </p:nvPr>
        </p:nvSpPr>
        <p:spPr>
          <a:xfrm>
            <a:off x="838200" y="1383323"/>
            <a:ext cx="10515600" cy="4349262"/>
          </a:xfrm>
        </p:spPr>
        <p:txBody>
          <a:bodyPr/>
          <a:lstStyle/>
          <a:p>
            <a:pPr marL="0" indent="0">
              <a:buNone/>
            </a:pPr>
            <a:r>
              <a:rPr lang="en-US" b="1" u="sng" dirty="0"/>
              <a:t>User Interface</a:t>
            </a:r>
            <a:endParaRPr lang="en-US" u="sng" dirty="0"/>
          </a:p>
          <a:p>
            <a:pPr algn="just"/>
            <a:r>
              <a:rPr lang="en-US" b="1" dirty="0"/>
              <a:t>Intuitive Interface:</a:t>
            </a:r>
            <a:r>
              <a:rPr lang="en-US" dirty="0"/>
              <a:t> Design a user-friendly interface that allows users to specify the dataset for analysis, customize rule generation parameters, and review the generated YARA rules.</a:t>
            </a:r>
          </a:p>
          <a:p>
            <a:pPr algn="just"/>
            <a:r>
              <a:rPr lang="en-US" b="1" dirty="0"/>
              <a:t>Rule Management:</a:t>
            </a:r>
            <a:r>
              <a:rPr lang="en-US" dirty="0"/>
              <a:t> Provide tools for users to manage and organize the generated rules, enabling them to choose which rules to deploy and when.</a:t>
            </a:r>
            <a:endParaRPr lang="en-US" u="sng" dirty="0"/>
          </a:p>
          <a:p>
            <a:pPr marL="0" indent="0">
              <a:buNone/>
            </a:pPr>
            <a:endParaRPr lang="en-IN" dirty="0"/>
          </a:p>
        </p:txBody>
      </p:sp>
    </p:spTree>
    <p:extLst>
      <p:ext uri="{BB962C8B-B14F-4D97-AF65-F5344CB8AC3E}">
        <p14:creationId xmlns:p14="http://schemas.microsoft.com/office/powerpoint/2010/main" val="3969962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a:xfrm>
            <a:off x="838200" y="1336431"/>
            <a:ext cx="10515600" cy="4466492"/>
          </a:xfrm>
        </p:spPr>
        <p:txBody>
          <a:bodyPr>
            <a:normAutofit/>
          </a:bodyPr>
          <a:lstStyle/>
          <a:p>
            <a:pPr marL="457200" indent="-457200" algn="just">
              <a:buFont typeface="+mj-lt"/>
              <a:buAutoNum type="arabicPeriod"/>
            </a:pPr>
            <a:r>
              <a:rPr lang="en-US" b="1" u="sng" dirty="0"/>
              <a:t>Automated Rule Generation:</a:t>
            </a:r>
            <a:r>
              <a:rPr lang="en-US" u="sng" dirty="0"/>
              <a:t> </a:t>
            </a:r>
          </a:p>
          <a:p>
            <a:pPr algn="just"/>
            <a:r>
              <a:rPr lang="en-US" dirty="0"/>
              <a:t>This objective aims to reduce the manual effort and time required for creating YARA rules, thereby increasing the efficiency of signature generation.</a:t>
            </a:r>
          </a:p>
          <a:p>
            <a:pPr marL="0" indent="0" algn="just">
              <a:buNone/>
            </a:pPr>
            <a:endParaRPr lang="en-US" dirty="0"/>
          </a:p>
          <a:p>
            <a:pPr marL="0" indent="0" algn="just">
              <a:buNone/>
            </a:pPr>
            <a:r>
              <a:rPr lang="en-US" b="1" dirty="0"/>
              <a:t>2.</a:t>
            </a:r>
            <a:r>
              <a:rPr lang="en-US" b="1" u="sng" dirty="0"/>
              <a:t>User-Friendly Interface</a:t>
            </a:r>
            <a:r>
              <a:rPr lang="en-US" b="1" dirty="0"/>
              <a:t>:</a:t>
            </a:r>
            <a:r>
              <a:rPr lang="en-US" dirty="0"/>
              <a:t> </a:t>
            </a:r>
          </a:p>
          <a:p>
            <a:pPr algn="just"/>
            <a:r>
              <a:rPr lang="en-US" dirty="0"/>
              <a:t>This objective is to design a user-friendly platform that simplifies the process of specifying file sets, initiating rule generation, and analyzing results.</a:t>
            </a:r>
            <a:endParaRPr lang="en-GB" dirty="0"/>
          </a:p>
          <a:p>
            <a:endParaRPr lang="en-GB" dirty="0"/>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202</TotalTime>
  <Words>1302</Words>
  <Application>Microsoft Office PowerPoint</Application>
  <PresentationFormat>Widescreen</PresentationFormat>
  <Paragraphs>130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Verdana</vt:lpstr>
      <vt:lpstr>Presidency University 45 Yrs</vt:lpstr>
      <vt:lpstr>GENERATING YARA RULES TO DETECT MALWARE</vt:lpstr>
      <vt:lpstr>Introduction</vt:lpstr>
      <vt:lpstr>Literature Review</vt:lpstr>
      <vt:lpstr>Literature Review</vt:lpstr>
      <vt:lpstr>Research Gaps Identified YARA-Signator: Automated Generation of Code-based YARA Rules.(2023)</vt:lpstr>
      <vt:lpstr>Research Gaps Identified YAMME: a Yara-byte-signatures Metamorphic Mutation Engine(2023) </vt:lpstr>
      <vt:lpstr>Proposed Methodology</vt:lpstr>
      <vt:lpstr>Proposed Methodology</vt:lpstr>
      <vt:lpstr>Objectives</vt:lpstr>
      <vt:lpstr>Objectives</vt:lpstr>
      <vt:lpstr>System Design &amp; Implementation</vt:lpstr>
      <vt:lpstr>Timeline of Project</vt:lpstr>
      <vt:lpstr>Outcomes / Results Obtained</vt:lpstr>
      <vt:lpstr>Outcomes / Results Obtained</vt:lpstr>
      <vt:lpstr>Conclusion</vt:lpstr>
      <vt:lpstr>References</vt:lpstr>
      <vt:lpstr>References</vt:lpstr>
      <vt:lpstr>Publication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SANTHOSH G</cp:lastModifiedBy>
  <cp:revision>32</cp:revision>
  <dcterms:created xsi:type="dcterms:W3CDTF">2023-03-16T03:26:27Z</dcterms:created>
  <dcterms:modified xsi:type="dcterms:W3CDTF">2024-01-06T09:18:48Z</dcterms:modified>
</cp:coreProperties>
</file>