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1" r:id="rId5"/>
    <p:sldId id="259" r:id="rId6"/>
    <p:sldId id="270" r:id="rId7"/>
    <p:sldId id="272" r:id="rId8"/>
    <p:sldId id="260" r:id="rId9"/>
    <p:sldId id="269" r:id="rId10"/>
    <p:sldId id="261" r:id="rId11"/>
    <p:sldId id="262" r:id="rId12"/>
    <p:sldId id="263" r:id="rId13"/>
    <p:sldId id="268" r:id="rId14"/>
    <p:sldId id="264" r:id="rId15"/>
    <p:sldId id="265" r:id="rId16"/>
    <p:sldId id="267"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1" d="100"/>
          <a:sy n="81" d="100"/>
        </p:scale>
        <p:origin x="8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06/01/2024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06/01/2024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06/01/2024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06/01/2024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06/01/2024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06/01/2024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06/01/2024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a:t>GENERATING YARA </a:t>
            </a:r>
            <a:r>
              <a:rPr lang="en-GB" dirty="0"/>
              <a:t>RULES TO DETECT MALWARE</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 :</a:t>
            </a:r>
          </a:p>
        </p:txBody>
      </p:sp>
      <p:graphicFrame>
        <p:nvGraphicFramePr>
          <p:cNvPr id="4" name="Table 3"/>
          <p:cNvGraphicFramePr>
            <a:graphicFrameLocks noGrp="1"/>
          </p:cNvGraphicFramePr>
          <p:nvPr>
            <p:extLst>
              <p:ext uri="{D42A27DB-BD31-4B8C-83A1-F6EECF244321}">
                <p14:modId xmlns:p14="http://schemas.microsoft.com/office/powerpoint/2010/main" val="4260280527"/>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20201CCS0064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SANTHOSH G</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20201CCS0040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DHANUSHRAGAVENDAR S</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20201CCS0037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VIGNESH 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20201CCS0013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 AAQIB</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a:t> </a:t>
            </a:r>
            <a:r>
              <a:rPr lang="en-GB" sz="1700" dirty="0" err="1"/>
              <a:t>Ms.SOUMYA</a:t>
            </a:r>
            <a:endParaRPr lang="en-GB" sz="1700" dirty="0"/>
          </a:p>
          <a:p>
            <a:pPr algn="l"/>
            <a:r>
              <a:rPr lang="en-GB" sz="1700" dirty="0"/>
              <a:t>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The YARA Signature Pattern Selection Search Engine leverages several key techniques to address the problem statement effectively</a:t>
            </a:r>
          </a:p>
          <a:p>
            <a:pPr algn="just"/>
            <a:r>
              <a:rPr lang="en-US" b="1" u="sng" dirty="0"/>
              <a:t>File Analysis</a:t>
            </a:r>
            <a:r>
              <a:rPr lang="en-US" dirty="0"/>
              <a:t>: The engine analyzes files within specified sets to identify recurring patterns and characteristics.</a:t>
            </a:r>
          </a:p>
          <a:p>
            <a:pPr algn="just"/>
            <a:r>
              <a:rPr lang="en-US" b="1" u="sng" dirty="0"/>
              <a:t>Pattern Recognition</a:t>
            </a:r>
            <a:r>
              <a:rPr lang="en-US" dirty="0"/>
              <a:t>: The engine employs advanced pattern recognition algorithms to extract distinctive features for rule generation.</a:t>
            </a:r>
          </a:p>
          <a:p>
            <a:pPr algn="just"/>
            <a:r>
              <a:rPr lang="en-US" b="1" u="sng" dirty="0"/>
              <a:t>Rule Generation</a:t>
            </a:r>
            <a:r>
              <a:rPr lang="en-US" dirty="0"/>
              <a:t>: Based on the identified patterns and features, the system automatically generates YARA rules designed to match those patterns.</a:t>
            </a:r>
          </a:p>
          <a:p>
            <a:pPr algn="just"/>
            <a:r>
              <a:rPr lang="en-US" b="1" u="sng" dirty="0"/>
              <a:t>Signature Validation</a:t>
            </a:r>
            <a:r>
              <a:rPr lang="en-US" dirty="0"/>
              <a:t>: The generated rules are validated using clean datasets, ensuring high accuracy and low false positives.</a:t>
            </a:r>
          </a:p>
          <a:p>
            <a:pPr algn="just"/>
            <a:r>
              <a:rPr lang="en-US" b="1" u="sng" dirty="0"/>
              <a:t>Generic Rule Construction</a:t>
            </a:r>
            <a:r>
              <a:rPr lang="en-US" dirty="0"/>
              <a:t>: The engine is designed to create rules that are generic, capable of covering multiple malware samples.</a:t>
            </a:r>
            <a:endParaRPr lang="en-GB" dirty="0"/>
          </a:p>
        </p:txBody>
      </p:sp>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4" name="Content Placeholder 3">
            <a:extLst>
              <a:ext uri="{FF2B5EF4-FFF2-40B4-BE49-F238E27FC236}">
                <a16:creationId xmlns:a16="http://schemas.microsoft.com/office/drawing/2014/main" id="{59C68D0B-EE9F-2913-0645-BAA8A64982E6}"/>
              </a:ext>
            </a:extLst>
          </p:cNvPr>
          <p:cNvGraphicFramePr>
            <a:graphicFrameLocks noGrp="1"/>
          </p:cNvGraphicFramePr>
          <p:nvPr>
            <p:ph idx="1"/>
            <p:extLst>
              <p:ext uri="{D42A27DB-BD31-4B8C-83A1-F6EECF244321}">
                <p14:modId xmlns:p14="http://schemas.microsoft.com/office/powerpoint/2010/main" val="431197457"/>
              </p:ext>
            </p:extLst>
          </p:nvPr>
        </p:nvGraphicFramePr>
        <p:xfrm>
          <a:off x="1860331" y="2073166"/>
          <a:ext cx="8308429" cy="3358055"/>
        </p:xfrm>
        <a:graphic>
          <a:graphicData uri="http://schemas.openxmlformats.org/drawingml/2006/table">
            <a:tbl>
              <a:tblPr firstRow="1" firstCol="1" lastRow="1" lastCol="1" bandRow="1" bandCol="1">
                <a:tableStyleId>{5C22544A-7EE6-4342-B048-85BDC9FD1C3A}</a:tableStyleId>
              </a:tblPr>
              <a:tblGrid>
                <a:gridCol w="936764">
                  <a:extLst>
                    <a:ext uri="{9D8B030D-6E8A-4147-A177-3AD203B41FA5}">
                      <a16:colId xmlns:a16="http://schemas.microsoft.com/office/drawing/2014/main" val="2574149464"/>
                    </a:ext>
                  </a:extLst>
                </a:gridCol>
                <a:gridCol w="2841974">
                  <a:extLst>
                    <a:ext uri="{9D8B030D-6E8A-4147-A177-3AD203B41FA5}">
                      <a16:colId xmlns:a16="http://schemas.microsoft.com/office/drawing/2014/main" val="1008135392"/>
                    </a:ext>
                  </a:extLst>
                </a:gridCol>
                <a:gridCol w="4529691">
                  <a:extLst>
                    <a:ext uri="{9D8B030D-6E8A-4147-A177-3AD203B41FA5}">
                      <a16:colId xmlns:a16="http://schemas.microsoft.com/office/drawing/2014/main" val="3614959561"/>
                    </a:ext>
                  </a:extLst>
                </a:gridCol>
              </a:tblGrid>
              <a:tr h="460412">
                <a:tc>
                  <a:txBody>
                    <a:bodyPr/>
                    <a:lstStyle/>
                    <a:p>
                      <a:pPr marL="124460">
                        <a:lnSpc>
                          <a:spcPts val="1585"/>
                        </a:lnSpc>
                      </a:pPr>
                      <a:r>
                        <a:rPr lang="en-US" sz="1400">
                          <a:effectLst/>
                        </a:rPr>
                        <a:t>S.</a:t>
                      </a:r>
                      <a:r>
                        <a:rPr lang="en-US" sz="1400" spc="-25">
                          <a:effectLst/>
                        </a:rPr>
                        <a:t> </a:t>
                      </a:r>
                      <a:r>
                        <a:rPr lang="en-US" sz="1400">
                          <a:effectLst/>
                        </a:rPr>
                        <a:t>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72440">
                        <a:lnSpc>
                          <a:spcPts val="1585"/>
                        </a:lnSpc>
                      </a:pPr>
                      <a:r>
                        <a:rPr lang="en-US" sz="1400">
                          <a:effectLst/>
                        </a:rPr>
                        <a:t>Review(Offline)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456055" marR="1446530" algn="ctr">
                        <a:lnSpc>
                          <a:spcPts val="1585"/>
                        </a:lnSpc>
                        <a:spcAft>
                          <a:spcPts val="0"/>
                        </a:spcAft>
                      </a:pPr>
                      <a:r>
                        <a:rPr lang="en-US" sz="1400" dirty="0">
                          <a:effectLst/>
                        </a:rPr>
                        <a:t>Date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854602368"/>
                  </a:ext>
                </a:extLst>
              </a:tr>
              <a:tr h="513213">
                <a:tc>
                  <a:txBody>
                    <a:bodyPr/>
                    <a:lstStyle/>
                    <a:p>
                      <a:pPr marL="9525" algn="ctr">
                        <a:spcBef>
                          <a:spcPts val="395"/>
                        </a:spcBef>
                        <a:spcAft>
                          <a:spcPts val="0"/>
                        </a:spcAft>
                      </a:pPr>
                      <a:r>
                        <a:rPr lang="en-US" sz="14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3105">
                        <a:spcBef>
                          <a:spcPts val="370"/>
                        </a:spcBef>
                        <a:spcAft>
                          <a:spcPts val="0"/>
                        </a:spcAft>
                      </a:pPr>
                      <a:r>
                        <a:rPr lang="en-US" sz="1400">
                          <a:effectLst/>
                        </a:rPr>
                        <a:t>Review-0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650240" algn="r">
                        <a:spcBef>
                          <a:spcPts val="380"/>
                        </a:spcBef>
                        <a:spcAft>
                          <a:spcPts val="0"/>
                        </a:spcAft>
                      </a:pPr>
                      <a:r>
                        <a:rPr lang="en-US" sz="1400">
                          <a:effectLst/>
                        </a:rPr>
                        <a:t>09-Oct-2023</a:t>
                      </a:r>
                      <a:r>
                        <a:rPr lang="en-US" sz="1400" spc="-30">
                          <a:effectLst/>
                        </a:rPr>
                        <a:t> </a:t>
                      </a:r>
                      <a:r>
                        <a:rPr lang="en-US" sz="1400">
                          <a:effectLst/>
                        </a:rPr>
                        <a:t>to</a:t>
                      </a:r>
                      <a:r>
                        <a:rPr lang="en-US" sz="1400" spc="-15">
                          <a:effectLst/>
                        </a:rPr>
                        <a:t> </a:t>
                      </a:r>
                      <a:r>
                        <a:rPr lang="en-US" sz="1400">
                          <a:effectLst/>
                        </a:rPr>
                        <a:t>13-Oct-2023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25580528"/>
                  </a:ext>
                </a:extLst>
              </a:tr>
              <a:tr h="619867">
                <a:tc>
                  <a:txBody>
                    <a:bodyPr/>
                    <a:lstStyle/>
                    <a:p>
                      <a:pPr marL="9525" algn="ctr">
                        <a:spcBef>
                          <a:spcPts val="645"/>
                        </a:spcBef>
                        <a:spcAft>
                          <a:spcPts val="0"/>
                        </a:spcAft>
                      </a:pPr>
                      <a:r>
                        <a:rPr lang="en-US" sz="14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8660">
                        <a:spcBef>
                          <a:spcPts val="635"/>
                        </a:spcBef>
                        <a:spcAft>
                          <a:spcPts val="0"/>
                        </a:spcAft>
                      </a:pPr>
                      <a:r>
                        <a:rPr lang="en-US" sz="1400">
                          <a:effectLst/>
                        </a:rPr>
                        <a:t>Review-1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598805" algn="r">
                        <a:spcBef>
                          <a:spcPts val="635"/>
                        </a:spcBef>
                        <a:spcAft>
                          <a:spcPts val="0"/>
                        </a:spcAft>
                      </a:pPr>
                      <a:r>
                        <a:rPr lang="en-US" sz="1400">
                          <a:effectLst/>
                        </a:rPr>
                        <a:t>06-Nov-2023</a:t>
                      </a:r>
                      <a:r>
                        <a:rPr lang="en-US" sz="1400" spc="-30">
                          <a:effectLst/>
                        </a:rPr>
                        <a:t> </a:t>
                      </a:r>
                      <a:r>
                        <a:rPr lang="en-US" sz="1400">
                          <a:effectLst/>
                        </a:rPr>
                        <a:t>to</a:t>
                      </a:r>
                      <a:r>
                        <a:rPr lang="en-US" sz="1400" spc="-25">
                          <a:effectLst/>
                        </a:rPr>
                        <a:t> </a:t>
                      </a:r>
                      <a:r>
                        <a:rPr lang="en-US" sz="1400">
                          <a:effectLst/>
                        </a:rPr>
                        <a:t>10-Nov-2023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21407195"/>
                  </a:ext>
                </a:extLst>
              </a:tr>
              <a:tr h="462525">
                <a:tc>
                  <a:txBody>
                    <a:bodyPr/>
                    <a:lstStyle/>
                    <a:p>
                      <a:pPr marL="9525" algn="ctr">
                        <a:spcBef>
                          <a:spcPts val="275"/>
                        </a:spcBef>
                        <a:spcAft>
                          <a:spcPts val="0"/>
                        </a:spcAft>
                      </a:pPr>
                      <a:r>
                        <a:rPr lang="en-US" sz="14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8660">
                        <a:spcBef>
                          <a:spcPts val="260"/>
                        </a:spcBef>
                        <a:spcAft>
                          <a:spcPts val="0"/>
                        </a:spcAft>
                      </a:pPr>
                      <a:r>
                        <a:rPr lang="en-US" sz="1400">
                          <a:effectLst/>
                        </a:rPr>
                        <a:t>Review-2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598805" algn="r">
                        <a:spcBef>
                          <a:spcPts val="260"/>
                        </a:spcBef>
                        <a:spcAft>
                          <a:spcPts val="0"/>
                        </a:spcAft>
                      </a:pPr>
                      <a:r>
                        <a:rPr lang="en-US" sz="1400">
                          <a:effectLst/>
                        </a:rPr>
                        <a:t>27-Nov-2023</a:t>
                      </a:r>
                      <a:r>
                        <a:rPr lang="en-US" sz="1400" spc="-30">
                          <a:effectLst/>
                        </a:rPr>
                        <a:t> </a:t>
                      </a:r>
                      <a:r>
                        <a:rPr lang="en-US" sz="1400">
                          <a:effectLst/>
                        </a:rPr>
                        <a:t>to</a:t>
                      </a:r>
                      <a:r>
                        <a:rPr lang="en-US" sz="1400" spc="-25">
                          <a:effectLst/>
                        </a:rPr>
                        <a:t> </a:t>
                      </a:r>
                      <a:r>
                        <a:rPr lang="en-US" sz="1400">
                          <a:effectLst/>
                        </a:rPr>
                        <a:t>30-Nov-2023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17683711"/>
                  </a:ext>
                </a:extLst>
              </a:tr>
              <a:tr h="572348">
                <a:tc>
                  <a:txBody>
                    <a:bodyPr/>
                    <a:lstStyle/>
                    <a:p>
                      <a:pPr marL="9525" algn="ctr">
                        <a:spcBef>
                          <a:spcPts val="525"/>
                        </a:spcBef>
                        <a:spcAft>
                          <a:spcPts val="0"/>
                        </a:spcAft>
                      </a:pPr>
                      <a:r>
                        <a:rPr lang="en-US" sz="1400">
                          <a:effectLst/>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8660">
                        <a:spcBef>
                          <a:spcPts val="515"/>
                        </a:spcBef>
                        <a:spcAft>
                          <a:spcPts val="0"/>
                        </a:spcAft>
                      </a:pPr>
                      <a:r>
                        <a:rPr lang="en-US" sz="1400">
                          <a:effectLst/>
                        </a:rPr>
                        <a:t>Review-3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618490" algn="r">
                        <a:spcBef>
                          <a:spcPts val="515"/>
                        </a:spcBef>
                        <a:spcAft>
                          <a:spcPts val="0"/>
                        </a:spcAft>
                      </a:pPr>
                      <a:r>
                        <a:rPr lang="en-US" sz="1400">
                          <a:effectLst/>
                        </a:rPr>
                        <a:t>26-Dec-2023</a:t>
                      </a:r>
                      <a:r>
                        <a:rPr lang="en-US" sz="1400" spc="-30">
                          <a:effectLst/>
                        </a:rPr>
                        <a:t> </a:t>
                      </a:r>
                      <a:r>
                        <a:rPr lang="en-US" sz="1400">
                          <a:effectLst/>
                        </a:rPr>
                        <a:t>to</a:t>
                      </a:r>
                      <a:r>
                        <a:rPr lang="en-US" sz="1400" spc="-10">
                          <a:effectLst/>
                        </a:rPr>
                        <a:t> </a:t>
                      </a:r>
                      <a:r>
                        <a:rPr lang="en-US" sz="1400">
                          <a:effectLst/>
                        </a:rPr>
                        <a:t>30-Dec-2023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864469608"/>
                  </a:ext>
                </a:extLst>
              </a:tr>
              <a:tr h="729690">
                <a:tc>
                  <a:txBody>
                    <a:bodyPr/>
                    <a:lstStyle/>
                    <a:p>
                      <a:pPr marL="9525" algn="ctr">
                        <a:spcBef>
                          <a:spcPts val="900"/>
                        </a:spcBef>
                        <a:spcAft>
                          <a:spcPts val="0"/>
                        </a:spcAft>
                      </a:pPr>
                      <a:r>
                        <a:rPr lang="en-US" sz="1400">
                          <a:effectLst/>
                        </a:rPr>
                        <a:t>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36880">
                        <a:spcBef>
                          <a:spcPts val="890"/>
                        </a:spcBef>
                        <a:spcAft>
                          <a:spcPts val="0"/>
                        </a:spcAft>
                      </a:pPr>
                      <a:r>
                        <a:rPr lang="en-US" sz="1400">
                          <a:effectLst/>
                        </a:rPr>
                        <a:t>Final</a:t>
                      </a:r>
                      <a:r>
                        <a:rPr lang="en-US" sz="1400" spc="-15">
                          <a:effectLst/>
                        </a:rPr>
                        <a:t> </a:t>
                      </a:r>
                      <a:r>
                        <a:rPr lang="en-US" sz="1400">
                          <a:effectLst/>
                        </a:rPr>
                        <a:t>Viva-Voce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6910">
                        <a:spcBef>
                          <a:spcPts val="890"/>
                        </a:spcBef>
                        <a:spcAft>
                          <a:spcPts val="0"/>
                        </a:spcAft>
                      </a:pPr>
                      <a:r>
                        <a:rPr lang="en-US" sz="1400" dirty="0">
                          <a:effectLst/>
                        </a:rPr>
                        <a:t>         08-Jan-2023</a:t>
                      </a:r>
                      <a:r>
                        <a:rPr lang="en-US" sz="1400" spc="-15" dirty="0">
                          <a:effectLst/>
                        </a:rPr>
                        <a:t> </a:t>
                      </a:r>
                      <a:r>
                        <a:rPr lang="en-US" sz="1400" dirty="0">
                          <a:effectLst/>
                        </a:rPr>
                        <a:t>to</a:t>
                      </a:r>
                      <a:r>
                        <a:rPr lang="en-US" sz="1400" spc="-15" dirty="0">
                          <a:effectLst/>
                        </a:rPr>
                        <a:t> </a:t>
                      </a:r>
                      <a:r>
                        <a:rPr lang="en-US" sz="1400" dirty="0">
                          <a:effectLst/>
                        </a:rPr>
                        <a:t>12-Jan-2023</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463004928"/>
                  </a:ext>
                </a:extLst>
              </a:tr>
            </a:tbl>
          </a:graphicData>
        </a:graphic>
      </p:graphicFrame>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pPr algn="just"/>
            <a:r>
              <a:rPr lang="en-US" b="1" u="sng" dirty="0"/>
              <a:t>Automated Rule Generation</a:t>
            </a:r>
            <a:r>
              <a:rPr lang="en-US" dirty="0"/>
              <a:t>: The primary outcome of this search engine is the automation of YARA rule generation for specific sets of files. This will result in a significant reduction in the time and effort required to create YARA signatures, allowing security professionals to keep pace with evolving malware threats efficiently.</a:t>
            </a:r>
          </a:p>
          <a:p>
            <a:pPr algn="just"/>
            <a:r>
              <a:rPr lang="en-US" b="1" u="sng" dirty="0"/>
              <a:t>Time-Efficient Scanning</a:t>
            </a:r>
            <a:r>
              <a:rPr lang="en-US" dirty="0"/>
              <a:t>: With the automated YARA rule generation process in place, the search engine is expected to significantly reduce scanning time for YARA signatures on large datasets of clean files. This will enable security analysts to swiftly identify the best signature candidates, thereby improving the efficiency of malware detection and reducing the time required for threat assessment.</a:t>
            </a:r>
            <a:endParaRPr lang="en-GB" dirty="0"/>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Expected outcomes</a:t>
            </a:r>
          </a:p>
        </p:txBody>
      </p:sp>
      <p:sp>
        <p:nvSpPr>
          <p:cNvPr id="3" name="Content Placeholder 2"/>
          <p:cNvSpPr>
            <a:spLocks noGrp="1"/>
          </p:cNvSpPr>
          <p:nvPr>
            <p:ph idx="1"/>
          </p:nvPr>
        </p:nvSpPr>
        <p:spPr/>
        <p:txBody>
          <a:bodyPr>
            <a:normAutofit fontScale="92500" lnSpcReduction="10000"/>
          </a:bodyPr>
          <a:lstStyle/>
          <a:p>
            <a:pPr algn="just"/>
            <a:r>
              <a:rPr lang="en-US" b="1" u="sng" dirty="0"/>
              <a:t>Generic YARA Rules</a:t>
            </a:r>
            <a:r>
              <a:rPr lang="en-US" dirty="0"/>
              <a:t>: Another crucial outcome is the generation of generic YARA rules. These rules will be capable of identifying multiple malware samples with a single signature, making the malware detection process more versatile and comprehensive. This is expected to lead to improved malware detection and the ability to catch a broader range of malware variants.</a:t>
            </a:r>
          </a:p>
          <a:p>
            <a:pPr algn="just"/>
            <a:r>
              <a:rPr lang="en-US" b="1" u="sng" dirty="0"/>
              <a:t>Enhanced Security</a:t>
            </a:r>
            <a:r>
              <a:rPr lang="en-US" dirty="0"/>
              <a:t>: The implementation of the YARA Signature Pattern Selection Search Engine is expected to enhance overall cybersecurity by providing more efficient and adaptable methods for identifying malware. This will result in better protection against evolving threats and a reduced risk of false negatives.</a:t>
            </a:r>
          </a:p>
          <a:p>
            <a:pPr algn="just"/>
            <a:r>
              <a:rPr lang="en-US" b="1" u="sng" dirty="0"/>
              <a:t>Reduced Manual Workload</a:t>
            </a:r>
            <a:r>
              <a:rPr lang="en-US" dirty="0"/>
              <a:t>: Security professionals will benefit from a substantial reduction in the manual effort required for YARA rule creation. This frees up valuable time and resources that can be better utilized for other critical security tasks.</a:t>
            </a:r>
            <a:endParaRPr lang="en-IN" dirty="0"/>
          </a:p>
        </p:txBody>
      </p:sp>
    </p:spTree>
    <p:extLst>
      <p:ext uri="{BB962C8B-B14F-4D97-AF65-F5344CB8AC3E}">
        <p14:creationId xmlns:p14="http://schemas.microsoft.com/office/powerpoint/2010/main" val="1711261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gn="just"/>
            <a:r>
              <a:rPr lang="en-US" dirty="0"/>
              <a:t>The YARA Signature Pattern Selection Search Engine introduces a novel approach to YARA rule generation, revolutionizing the way we identify and categorize malware. By automating the rule creation process, improving scanning efficiency, and promoting generic rule construction, it offers an innovative solution to the challenges posed by rapidly evolving malware threats. The system is a valuable asset for cybersecurity professionals seeking to enhance their threat detection capabilities, providing a faster and more adaptable means of combating malicious files.</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143001"/>
            <a:ext cx="10746154" cy="5128845"/>
          </a:xfrm>
        </p:spPr>
        <p:txBody>
          <a:bodyPr>
            <a:noAutofit/>
          </a:bodyPr>
          <a:lstStyle/>
          <a:p>
            <a:pPr algn="just"/>
            <a:r>
              <a:rPr lang="en-US" b="1" u="sng" dirty="0"/>
              <a:t>YARA Official Documentation</a:t>
            </a:r>
            <a:r>
              <a:rPr lang="en-US" dirty="0"/>
              <a:t>: The official documentation for YARA (https://yara.readthedocs.io/en/stable/) is a valuable resource for understanding the YARA language, signature creation, and usage.</a:t>
            </a:r>
          </a:p>
          <a:p>
            <a:pPr algn="just"/>
            <a:r>
              <a:rPr lang="en-US" dirty="0"/>
              <a:t> </a:t>
            </a:r>
            <a:r>
              <a:rPr lang="en-US" b="1" u="sng" dirty="0"/>
              <a:t>Academic Journals and Conferences</a:t>
            </a:r>
            <a:r>
              <a:rPr lang="en-US" dirty="0"/>
              <a:t>: Look for academic papers, articles, and conference papers related to malware detection, signature generation, and YARA rules. Journals like the Journal of Computer Virology and Hacking Techniques and conferences like the ACM Conference on Computer and Communications Security often publish research in this area. </a:t>
            </a:r>
          </a:p>
          <a:p>
            <a:pPr algn="just"/>
            <a:r>
              <a:rPr lang="en-US" b="1" u="sng" dirty="0"/>
              <a:t>Cybersecurity Research Organizations</a:t>
            </a:r>
            <a:r>
              <a:rPr lang="en-US" dirty="0"/>
              <a:t>: Check the publications and reports from cybersecurity research organizations like Symantec, </a:t>
            </a:r>
            <a:endParaRPr lang="en-GB" dirty="0"/>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References</a:t>
            </a:r>
          </a:p>
        </p:txBody>
      </p:sp>
      <p:sp>
        <p:nvSpPr>
          <p:cNvPr id="5" name="Content Placeholder 4"/>
          <p:cNvSpPr>
            <a:spLocks noGrp="1"/>
          </p:cNvSpPr>
          <p:nvPr>
            <p:ph idx="1"/>
          </p:nvPr>
        </p:nvSpPr>
        <p:spPr/>
        <p:txBody>
          <a:bodyPr>
            <a:normAutofit/>
          </a:bodyPr>
          <a:lstStyle/>
          <a:p>
            <a:pPr marL="0" indent="0" algn="just">
              <a:buNone/>
            </a:pPr>
            <a:r>
              <a:rPr lang="en-US" dirty="0"/>
              <a:t>Kaspersky Lab, McAfee, and others. They often share insights into malware detection techniques.</a:t>
            </a:r>
          </a:p>
          <a:p>
            <a:pPr marL="0" indent="0" algn="just">
              <a:buNone/>
            </a:pPr>
            <a:endParaRPr lang="en-US" dirty="0"/>
          </a:p>
          <a:p>
            <a:pPr algn="just"/>
            <a:r>
              <a:rPr lang="en-US" b="1" u="sng" dirty="0"/>
              <a:t>Online Forums and Communities</a:t>
            </a:r>
            <a:r>
              <a:rPr lang="en-US" dirty="0"/>
              <a:t>: Websites and forums like the YARA Rules Project (https://github.com/Yara-Rules/rules) can be useful for finding discussions, tutorials, and examples related to YARA rules and signature creation.</a:t>
            </a:r>
          </a:p>
          <a:p>
            <a:pPr marL="0" indent="0" algn="just">
              <a:buNone/>
            </a:pPr>
            <a:endParaRPr lang="en-US" dirty="0"/>
          </a:p>
          <a:p>
            <a:pPr marL="0" indent="0" algn="just">
              <a:buNone/>
            </a:pPr>
            <a:endParaRPr lang="en-GB" dirty="0"/>
          </a:p>
          <a:p>
            <a:pPr marL="0" indent="0">
              <a:buNone/>
            </a:pPr>
            <a:endParaRPr lang="en-IN" dirty="0"/>
          </a:p>
        </p:txBody>
      </p:sp>
    </p:spTree>
    <p:extLst>
      <p:ext uri="{BB962C8B-B14F-4D97-AF65-F5344CB8AC3E}">
        <p14:creationId xmlns:p14="http://schemas.microsoft.com/office/powerpoint/2010/main" val="217487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marL="0" indent="0" algn="just">
              <a:buNone/>
            </a:pPr>
            <a:r>
              <a:rPr lang="en-US" dirty="0"/>
              <a:t>The growing threat of malware and the need for efficient, effective, and adaptable methods of identifying and categorizing malicious files have prompted the development of the YARA Signature Pattern Selection Search Engine. YARA is a robust tool for recognizing malware patterns within files. However, creating YARA rules can be a time-consuming and labor-intensive process. The proposed search engine automates this task, generating YARA rules that are not only specific to certain sets of files but are also generic enough to cover multiple malware samples with a single signature. This paper delves into the key principles and techniques used to achieve these goals.</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pPr marL="0" indent="0">
              <a:buNone/>
            </a:pPr>
            <a:r>
              <a:rPr lang="en-US" b="1" u="sng" dirty="0"/>
              <a:t>Automated YARA Rule Generation</a:t>
            </a:r>
            <a:endParaRPr lang="en-US" dirty="0"/>
          </a:p>
          <a:p>
            <a:pPr algn="just"/>
            <a:r>
              <a:rPr lang="en-US" b="1" dirty="0"/>
              <a:t>YARA Official Documentation:</a:t>
            </a:r>
            <a:r>
              <a:rPr lang="en-US" dirty="0"/>
              <a:t> The foundation for YARA signature pattern selection is the official YARA documentation. This resource describes the YARA language and provides insights into manual rule creation.</a:t>
            </a:r>
          </a:p>
          <a:p>
            <a:pPr algn="just"/>
            <a:r>
              <a:rPr lang="en-US" b="1" dirty="0"/>
              <a:t>Automated YARA Rule Generation Techniques:</a:t>
            </a:r>
            <a:r>
              <a:rPr lang="en-US" dirty="0"/>
              <a:t> Several research papers and tools have focused on automating YARA rule generation. For example, "Automatic Generation of YARA Signatures" by P. Perla et al. discusses techniques for automatically generating YARA rules from known malware samples.</a:t>
            </a:r>
          </a:p>
          <a:p>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endParaRPr lang="en-IN" dirty="0"/>
          </a:p>
        </p:txBody>
      </p:sp>
      <p:sp>
        <p:nvSpPr>
          <p:cNvPr id="3" name="Content Placeholder 2"/>
          <p:cNvSpPr>
            <a:spLocks noGrp="1"/>
          </p:cNvSpPr>
          <p:nvPr>
            <p:ph idx="1"/>
          </p:nvPr>
        </p:nvSpPr>
        <p:spPr/>
        <p:txBody>
          <a:bodyPr/>
          <a:lstStyle/>
          <a:p>
            <a:pPr marL="0" indent="0">
              <a:buNone/>
            </a:pPr>
            <a:r>
              <a:rPr lang="en-US" b="1" u="sng" dirty="0"/>
              <a:t>Generic YARA Rules</a:t>
            </a:r>
            <a:endParaRPr lang="en-US" u="sng" dirty="0"/>
          </a:p>
          <a:p>
            <a:pPr algn="just"/>
            <a:r>
              <a:rPr lang="en-US" b="1" dirty="0"/>
              <a:t>Creating Versatile YARA Rules:</a:t>
            </a:r>
            <a:r>
              <a:rPr lang="en-US" dirty="0"/>
              <a:t> The creation of generic YARA rules capable of covering multiple malware samples is a challenging yet important objective. "Generic YARA Rules for Malware Classification" by R. </a:t>
            </a:r>
            <a:r>
              <a:rPr lang="en-US" dirty="0" err="1"/>
              <a:t>Perdisci</a:t>
            </a:r>
            <a:r>
              <a:rPr lang="en-US" dirty="0"/>
              <a:t> et al. presents research on crafting versatile rules for improved coverage.</a:t>
            </a:r>
          </a:p>
          <a:p>
            <a:pPr algn="just"/>
            <a:r>
              <a:rPr lang="en-US" b="1" dirty="0"/>
              <a:t>Machine Learning and YARA Rule Generation:</a:t>
            </a:r>
            <a:r>
              <a:rPr lang="en-US" dirty="0"/>
              <a:t> The intersection of machine learning and YARA rule generation has also been explored. Research, such as "Learning to Write YARA Signatures: A Comparative Study" by A. Sharma et al., investigates the potential of machine learning to create generic YARA rules</a:t>
            </a:r>
          </a:p>
          <a:p>
            <a:endParaRPr lang="en-IN" dirty="0"/>
          </a:p>
        </p:txBody>
      </p:sp>
    </p:spTree>
    <p:extLst>
      <p:ext uri="{BB962C8B-B14F-4D97-AF65-F5344CB8AC3E}">
        <p14:creationId xmlns:p14="http://schemas.microsoft.com/office/powerpoint/2010/main" val="2821905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lstStyle/>
          <a:p>
            <a:pPr marL="0" indent="0">
              <a:buNone/>
            </a:pPr>
            <a:r>
              <a:rPr lang="en-US" b="1" u="sng" dirty="0"/>
              <a:t>Scanning Efficiency</a:t>
            </a:r>
            <a:r>
              <a:rPr lang="en-US" dirty="0"/>
              <a:t>:</a:t>
            </a:r>
          </a:p>
          <a:p>
            <a:pPr algn="just"/>
            <a:r>
              <a:rPr lang="en-US" b="1" dirty="0"/>
              <a:t>Parallel Processing:</a:t>
            </a:r>
            <a:r>
              <a:rPr lang="en-US" dirty="0"/>
              <a:t> Implement parallel processing to enable efficient scanning of large datasets. Divide the data into manageable chunks and employ multiple threads or processes for simultaneous scanning.</a:t>
            </a:r>
          </a:p>
          <a:p>
            <a:pPr algn="just"/>
            <a:r>
              <a:rPr lang="en-US" b="1" dirty="0"/>
              <a:t>Indexing:</a:t>
            </a:r>
            <a:r>
              <a:rPr lang="en-US" dirty="0"/>
              <a:t> Create an index of known patterns and signatures for faster lookups during the scanning process. This index accelerates the identification of potential matches.</a:t>
            </a:r>
          </a:p>
          <a:p>
            <a:pPr algn="just"/>
            <a:r>
              <a:rPr lang="en-US" b="1" dirty="0"/>
              <a:t>Prioritization:</a:t>
            </a:r>
            <a:r>
              <a:rPr lang="en-US" dirty="0"/>
              <a:t> Develop a system for prioritizing and categorizing YARA rules based on their potential effectiveness. This will help identify the best signature candidates quickly.</a:t>
            </a: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b="1" u="sng" dirty="0"/>
              <a:t>User Interface</a:t>
            </a:r>
            <a:endParaRPr lang="en-US" u="sng" dirty="0"/>
          </a:p>
          <a:p>
            <a:pPr algn="just"/>
            <a:r>
              <a:rPr lang="en-US" b="1" dirty="0"/>
              <a:t>Intuitive Interface:</a:t>
            </a:r>
            <a:r>
              <a:rPr lang="en-US" dirty="0"/>
              <a:t> Design a user-friendly interface that allows users to specify the dataset for analysis, customize rule generation parameters, and review the generated YARA rules.</a:t>
            </a:r>
          </a:p>
          <a:p>
            <a:pPr algn="just"/>
            <a:r>
              <a:rPr lang="en-US" b="1" dirty="0"/>
              <a:t>Rule Management:</a:t>
            </a:r>
            <a:r>
              <a:rPr lang="en-US" dirty="0"/>
              <a:t> Provide tools for users to manage and organize the generated rules, enabling them to choose which rules to deploy and when.</a:t>
            </a:r>
            <a:endParaRPr lang="en-US" u="sng" dirty="0"/>
          </a:p>
          <a:p>
            <a:pPr marL="0" indent="0" algn="just">
              <a:buNone/>
            </a:pPr>
            <a:r>
              <a:rPr lang="en-US" b="1" u="sng" dirty="0"/>
              <a:t>Documentation and Training</a:t>
            </a:r>
            <a:endParaRPr lang="en-US" u="sng" dirty="0"/>
          </a:p>
          <a:p>
            <a:pPr algn="just"/>
            <a:r>
              <a:rPr lang="en-US" b="1" dirty="0"/>
              <a:t>Comprehensive Documentation:</a:t>
            </a:r>
            <a:r>
              <a:rPr lang="en-US" dirty="0"/>
              <a:t> Develop user and administrator documentation to assist users in understanding and utilizing the system effectively.</a:t>
            </a:r>
          </a:p>
          <a:p>
            <a:pPr algn="just"/>
            <a:r>
              <a:rPr lang="en-US" b="1" dirty="0"/>
              <a:t>Training Materials:</a:t>
            </a:r>
            <a:r>
              <a:rPr lang="en-US" dirty="0"/>
              <a:t> Provide training materials, tutorials, and resources to facilitate the onboarding of security professionals and system administrators.</a:t>
            </a:r>
          </a:p>
          <a:p>
            <a:endParaRPr lang="en-IN" sz="2600" dirty="0"/>
          </a:p>
        </p:txBody>
      </p:sp>
    </p:spTree>
    <p:extLst>
      <p:ext uri="{BB962C8B-B14F-4D97-AF65-F5344CB8AC3E}">
        <p14:creationId xmlns:p14="http://schemas.microsoft.com/office/powerpoint/2010/main" val="101546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a:t>
            </a:r>
            <a:endParaRPr lang="en-IN" dirty="0"/>
          </a:p>
        </p:txBody>
      </p:sp>
      <p:sp>
        <p:nvSpPr>
          <p:cNvPr id="3" name="Content Placeholder 2"/>
          <p:cNvSpPr>
            <a:spLocks noGrp="1"/>
          </p:cNvSpPr>
          <p:nvPr>
            <p:ph idx="1"/>
          </p:nvPr>
        </p:nvSpPr>
        <p:spPr/>
        <p:txBody>
          <a:bodyPr/>
          <a:lstStyle/>
          <a:p>
            <a:pPr marL="0" indent="0">
              <a:buNone/>
            </a:pPr>
            <a:r>
              <a:rPr lang="en-US" b="1" u="sng" dirty="0"/>
              <a:t>Quality Assurance and Testing</a:t>
            </a:r>
            <a:endParaRPr lang="en-US" dirty="0"/>
          </a:p>
          <a:p>
            <a:pPr algn="just"/>
            <a:r>
              <a:rPr lang="en-US" b="1" dirty="0"/>
              <a:t>Thorough Testing:</a:t>
            </a:r>
            <a:r>
              <a:rPr lang="en-US" dirty="0"/>
              <a:t> Perform extensive testing, including unit testing, integration testing, and validation testing, to ensure the system's reliability and security.</a:t>
            </a:r>
          </a:p>
          <a:p>
            <a:pPr algn="just"/>
            <a:r>
              <a:rPr lang="en-US" b="1" dirty="0"/>
              <a:t>Security Measures:</a:t>
            </a:r>
            <a:r>
              <a:rPr lang="en-US" dirty="0"/>
              <a:t> Implement robust security measures to protect the system from external threats and vulnerabilities.</a:t>
            </a:r>
          </a:p>
          <a:p>
            <a:endParaRPr lang="en-IN" dirty="0"/>
          </a:p>
        </p:txBody>
      </p:sp>
    </p:spTree>
    <p:extLst>
      <p:ext uri="{BB962C8B-B14F-4D97-AF65-F5344CB8AC3E}">
        <p14:creationId xmlns:p14="http://schemas.microsoft.com/office/powerpoint/2010/main" val="2369387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algn="just"/>
            <a:r>
              <a:rPr lang="en-US" b="1" u="sng" dirty="0"/>
              <a:t>Automated Rule Generation:</a:t>
            </a:r>
            <a:r>
              <a:rPr lang="en-US" u="sng" dirty="0"/>
              <a:t> </a:t>
            </a:r>
            <a:r>
              <a:rPr lang="en-US" dirty="0"/>
              <a:t>The primary objective of this system is to develop an automated mechanism for generating YARA rules or signatures that are tailored to cover a specific set of files. This objective aims to reduce the manual effort and time required for creating YARA rules, thereby increasing the efficiency of signature generation.</a:t>
            </a:r>
          </a:p>
          <a:p>
            <a:pPr algn="just"/>
            <a:r>
              <a:rPr lang="en-US" b="1" u="sng" dirty="0"/>
              <a:t>User-Friendly Interface:</a:t>
            </a:r>
            <a:r>
              <a:rPr lang="en-US" u="sng" dirty="0"/>
              <a:t> </a:t>
            </a:r>
            <a:r>
              <a:rPr lang="en-US" dirty="0"/>
              <a:t>To make the system accessible to security professionals, the creation of an intuitive user interface is crucial. The objective is to design a user-friendly platform that simplifies the process of specifying file sets, initiating rule generation, and analyzing results.</a:t>
            </a:r>
            <a:endParaRPr lang="en-GB" dirty="0"/>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endParaRPr lang="en-IN" dirty="0"/>
          </a:p>
        </p:txBody>
      </p:sp>
      <p:sp>
        <p:nvSpPr>
          <p:cNvPr id="3" name="Content Placeholder 2"/>
          <p:cNvSpPr>
            <a:spLocks noGrp="1"/>
          </p:cNvSpPr>
          <p:nvPr>
            <p:ph idx="1"/>
          </p:nvPr>
        </p:nvSpPr>
        <p:spPr/>
        <p:txBody>
          <a:bodyPr>
            <a:normAutofit lnSpcReduction="10000"/>
          </a:bodyPr>
          <a:lstStyle/>
          <a:p>
            <a:pPr algn="just"/>
            <a:r>
              <a:rPr lang="en-US" b="1" u="sng" dirty="0"/>
              <a:t>Integration with Security Tools:</a:t>
            </a:r>
            <a:r>
              <a:rPr lang="en-US" u="sng" dirty="0"/>
              <a:t> </a:t>
            </a:r>
            <a:r>
              <a:rPr lang="en-US" dirty="0"/>
              <a:t>An important objective is to enable seamless integration of the YARA Signature Pattern Selection Search Engine with existing security tools and workflows. This integration should facilitate the incorporation of generated signatures into broader threat detection systems.</a:t>
            </a:r>
          </a:p>
          <a:p>
            <a:pPr algn="just"/>
            <a:r>
              <a:rPr lang="en-US" b="1" u="sng" dirty="0"/>
              <a:t>Validation and Testing:</a:t>
            </a:r>
            <a:r>
              <a:rPr lang="en-US" u="sng" dirty="0"/>
              <a:t> </a:t>
            </a:r>
            <a:r>
              <a:rPr lang="en-US" dirty="0"/>
              <a:t>Rigorous validation and testing procedures are essential objectives to ensure the reliability and effectiveness of the generated YARA signatures. This includes testing the signatures on diverse malware samples and benchmarking against known datasets.</a:t>
            </a:r>
          </a:p>
          <a:p>
            <a:pPr algn="just"/>
            <a:r>
              <a:rPr lang="en-US" b="1" u="sng" dirty="0"/>
              <a:t>Cost-Efficiency:</a:t>
            </a:r>
            <a:r>
              <a:rPr lang="en-US" u="sng" dirty="0"/>
              <a:t> </a:t>
            </a:r>
            <a:r>
              <a:rPr lang="en-US" dirty="0"/>
              <a:t>An objective is to offer a cost-efficient solution that helps organizations reduce manual labor and resource costs associated with YARA rule creation and malware analysis</a:t>
            </a:r>
            <a:endParaRPr lang="en-IN" dirty="0"/>
          </a:p>
        </p:txBody>
      </p:sp>
    </p:spTree>
    <p:extLst>
      <p:ext uri="{BB962C8B-B14F-4D97-AF65-F5344CB8AC3E}">
        <p14:creationId xmlns:p14="http://schemas.microsoft.com/office/powerpoint/2010/main" val="1957438756"/>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176</TotalTime>
  <Words>1495</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Times New Roman</vt:lpstr>
      <vt:lpstr>Verdana</vt:lpstr>
      <vt:lpstr>Bioinformatics</vt:lpstr>
      <vt:lpstr>GENERATING YARA RULES TO DETECT MALWARE</vt:lpstr>
      <vt:lpstr>Introduction</vt:lpstr>
      <vt:lpstr>Literature Review</vt:lpstr>
      <vt:lpstr>Literature review</vt:lpstr>
      <vt:lpstr>Proposed Method</vt:lpstr>
      <vt:lpstr>Proposed method</vt:lpstr>
      <vt:lpstr>Proposed method</vt:lpstr>
      <vt:lpstr>Objectives</vt:lpstr>
      <vt:lpstr>Objectives</vt:lpstr>
      <vt:lpstr>Methodology</vt:lpstr>
      <vt:lpstr>Timeline of Project</vt:lpstr>
      <vt:lpstr>Expected Outcomes</vt:lpstr>
      <vt:lpstr>Expected outcomes</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SANTHOSH G</cp:lastModifiedBy>
  <cp:revision>20</cp:revision>
  <dcterms:created xsi:type="dcterms:W3CDTF">2023-03-16T03:26:27Z</dcterms:created>
  <dcterms:modified xsi:type="dcterms:W3CDTF">2024-01-06T09:18:41Z</dcterms:modified>
</cp:coreProperties>
</file>