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71" r:id="rId8"/>
    <p:sldId id="278" r:id="rId9"/>
    <p:sldId id="277" r:id="rId10"/>
    <p:sldId id="279" r:id="rId11"/>
    <p:sldId id="260" r:id="rId12"/>
    <p:sldId id="269" r:id="rId13"/>
    <p:sldId id="261" r:id="rId14"/>
    <p:sldId id="263" r:id="rId15"/>
    <p:sldId id="268" r:id="rId16"/>
    <p:sldId id="270" r:id="rId17"/>
    <p:sldId id="273" r:id="rId18"/>
    <p:sldId id="274" r:id="rId19"/>
    <p:sldId id="275" r:id="rId20"/>
    <p:sldId id="276" r:id="rId21"/>
    <p:sldId id="264" r:id="rId22"/>
    <p:sldId id="265" r:id="rId23"/>
    <p:sldId id="267"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0" d="100"/>
          <a:sy n="50" d="100"/>
        </p:scale>
        <p:origin x="428"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06/01/2024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06/01/2024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06/01/2024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06/01/2024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06/01/2024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06/01/2024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06/01/2024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GENERATING YARA RULES TO DETECT MALWARE</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 45 </a:t>
            </a:r>
          </a:p>
        </p:txBody>
      </p:sp>
      <p:graphicFrame>
        <p:nvGraphicFramePr>
          <p:cNvPr id="4" name="Table 3"/>
          <p:cNvGraphicFramePr>
            <a:graphicFrameLocks noGrp="1"/>
          </p:cNvGraphicFramePr>
          <p:nvPr>
            <p:extLst>
              <p:ext uri="{D42A27DB-BD31-4B8C-83A1-F6EECF244321}">
                <p14:modId xmlns:p14="http://schemas.microsoft.com/office/powerpoint/2010/main" val="3473672565"/>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20201CCS0064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SANTHOSH G</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20201CCS0040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DHANUSHRAGAVENDAR 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20201CCS0037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VIGNESH 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20201CCS0013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 AAQIB</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 </a:t>
            </a:r>
            <a:r>
              <a:rPr lang="en-GB" sz="1700"/>
              <a:t>Ms.SOUMYA</a:t>
            </a:r>
            <a:endParaRPr lang="en-GB" sz="1700" dirty="0"/>
          </a:p>
          <a:p>
            <a:pPr algn="l"/>
            <a:r>
              <a:rPr lang="en-GB" sz="1700" dirty="0"/>
              <a:t>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Review-2</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pPr algn="just"/>
            <a:r>
              <a:rPr lang="en-GB" dirty="0"/>
              <a:t>Define the Target</a:t>
            </a:r>
          </a:p>
          <a:p>
            <a:pPr algn="just"/>
            <a:endParaRPr lang="en-GB" dirty="0"/>
          </a:p>
          <a:p>
            <a:pPr algn="just"/>
            <a:r>
              <a:rPr lang="en-GB" dirty="0"/>
              <a:t>Research and Analysis</a:t>
            </a:r>
          </a:p>
          <a:p>
            <a:pPr algn="just"/>
            <a:endParaRPr lang="en-GB" dirty="0"/>
          </a:p>
          <a:p>
            <a:pPr algn="just"/>
            <a:r>
              <a:rPr lang="en-GB" dirty="0"/>
              <a:t>Sample Analysis</a:t>
            </a:r>
          </a:p>
          <a:p>
            <a:pPr algn="just"/>
            <a:endParaRPr lang="en-GB" dirty="0"/>
          </a:p>
          <a:p>
            <a:pPr algn="just"/>
            <a:r>
              <a:rPr lang="en-GB" dirty="0"/>
              <a:t>Use Search Engines</a:t>
            </a:r>
          </a:p>
          <a:p>
            <a:pPr algn="just"/>
            <a:endParaRPr lang="en-GB" dirty="0"/>
          </a:p>
          <a:p>
            <a:pPr algn="just"/>
            <a:r>
              <a:rPr lang="en-GB" dirty="0"/>
              <a:t>Pattern Identification</a:t>
            </a:r>
          </a:p>
          <a:p>
            <a:pPr algn="just"/>
            <a:endParaRPr lang="en-GB" dirty="0"/>
          </a:p>
          <a:p>
            <a:pPr algn="just"/>
            <a:r>
              <a:rPr lang="en-GB" dirty="0"/>
              <a:t>Create YARA Rules</a:t>
            </a:r>
          </a:p>
          <a:p>
            <a:pPr marL="0" indent="0" algn="just">
              <a:buNone/>
            </a:pPr>
            <a:endParaRPr lang="en-GB" dirty="0"/>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b="1" u="sng" dirty="0"/>
              <a:t>Automated Rule Generation</a:t>
            </a:r>
            <a:r>
              <a:rPr lang="en-US" dirty="0"/>
              <a:t>: </a:t>
            </a:r>
          </a:p>
          <a:p>
            <a:pPr algn="just"/>
            <a:r>
              <a:rPr lang="en-US" dirty="0"/>
              <a:t>This will result in a significant reduction in the time and effort required to create YARA signatures, allowing security professionals to keep pace with evolving malware threats efficiently.</a:t>
            </a:r>
          </a:p>
          <a:p>
            <a:pPr marL="0" indent="0" algn="just">
              <a:buNone/>
            </a:pPr>
            <a:r>
              <a:rPr lang="en-US" b="1" dirty="0"/>
              <a:t>2. </a:t>
            </a:r>
            <a:r>
              <a:rPr lang="en-US" b="1" u="sng" dirty="0"/>
              <a:t>Time-Efficient Scanning</a:t>
            </a:r>
            <a:r>
              <a:rPr lang="en-US" dirty="0"/>
              <a:t>: </a:t>
            </a:r>
          </a:p>
          <a:p>
            <a:pPr algn="just"/>
            <a:r>
              <a:rPr lang="en-US" dirty="0"/>
              <a:t>This will enable security analysts to swiftly identify the best signature candidates, thereby improving the efficiency of malware detection and reducing the time required for threat assessment.</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Expected outcomes</a:t>
            </a:r>
          </a:p>
        </p:txBody>
      </p:sp>
      <p:sp>
        <p:nvSpPr>
          <p:cNvPr id="3" name="Content Placeholder 2"/>
          <p:cNvSpPr>
            <a:spLocks noGrp="1"/>
          </p:cNvSpPr>
          <p:nvPr>
            <p:ph idx="1"/>
          </p:nvPr>
        </p:nvSpPr>
        <p:spPr/>
        <p:txBody>
          <a:bodyPr>
            <a:normAutofit/>
          </a:bodyPr>
          <a:lstStyle/>
          <a:p>
            <a:pPr marL="0" indent="0" algn="just">
              <a:buNone/>
            </a:pPr>
            <a:r>
              <a:rPr lang="en-US" b="1" dirty="0"/>
              <a:t>3. </a:t>
            </a:r>
            <a:r>
              <a:rPr lang="en-US" b="1" u="sng" dirty="0"/>
              <a:t>Generic YARA Rules</a:t>
            </a:r>
            <a:r>
              <a:rPr lang="en-US" u="sng" dirty="0"/>
              <a:t>: </a:t>
            </a:r>
          </a:p>
          <a:p>
            <a:pPr algn="just"/>
            <a:r>
              <a:rPr lang="en-US" dirty="0"/>
              <a:t>This is expected to lead to improved malware detection and the ability to catch a broader range of malware variants.</a:t>
            </a:r>
          </a:p>
          <a:p>
            <a:pPr marL="0" indent="0" algn="just">
              <a:buNone/>
            </a:pPr>
            <a:endParaRPr lang="en-US" dirty="0"/>
          </a:p>
          <a:p>
            <a:pPr marL="0" indent="0" algn="just">
              <a:buNone/>
            </a:pPr>
            <a:r>
              <a:rPr lang="en-US" b="1" dirty="0"/>
              <a:t>4. </a:t>
            </a:r>
            <a:r>
              <a:rPr lang="en-US" b="1" u="sng" dirty="0"/>
              <a:t>Enhanced Security</a:t>
            </a:r>
            <a:r>
              <a:rPr lang="en-US" u="sng" dirty="0"/>
              <a:t>: </a:t>
            </a:r>
          </a:p>
          <a:p>
            <a:pPr algn="just"/>
            <a:r>
              <a:rPr lang="en-US" dirty="0"/>
              <a:t>This will result in better protection against evolving threats and a reduced risk of false negatives.</a:t>
            </a:r>
          </a:p>
          <a:p>
            <a:pPr marL="0" indent="0" algn="just">
              <a:buNone/>
            </a:pPr>
            <a:endParaRPr lang="en-US" dirty="0"/>
          </a:p>
          <a:p>
            <a:pPr marL="0" indent="0" algn="just">
              <a:buNone/>
            </a:pPr>
            <a:r>
              <a:rPr lang="en-US" b="1" dirty="0"/>
              <a:t>5. </a:t>
            </a:r>
            <a:r>
              <a:rPr lang="en-US" b="1" u="sng" dirty="0"/>
              <a:t>Reduced Manual Workload</a:t>
            </a:r>
            <a:r>
              <a:rPr lang="en-US" dirty="0"/>
              <a:t>: </a:t>
            </a:r>
          </a:p>
          <a:p>
            <a:pPr algn="just"/>
            <a:r>
              <a:rPr lang="en-US" dirty="0"/>
              <a:t> This frees up valuable time and resources that can be better utilized for other critical security tasks.</a:t>
            </a:r>
            <a:endParaRPr lang="en-IN" dirty="0"/>
          </a:p>
        </p:txBody>
      </p:sp>
    </p:spTree>
    <p:extLst>
      <p:ext uri="{BB962C8B-B14F-4D97-AF65-F5344CB8AC3E}">
        <p14:creationId xmlns:p14="http://schemas.microsoft.com/office/powerpoint/2010/main" val="1711261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a:t>
            </a:r>
            <a:endParaRPr lang="en-IN" dirty="0"/>
          </a:p>
        </p:txBody>
      </p:sp>
      <p:pic>
        <p:nvPicPr>
          <p:cNvPr id="5" name="Content Placeholder 4">
            <a:extLst>
              <a:ext uri="{FF2B5EF4-FFF2-40B4-BE49-F238E27FC236}">
                <a16:creationId xmlns:a16="http://schemas.microsoft.com/office/drawing/2014/main" id="{EE424737-5293-DE22-42E0-1940605347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4237" y="1152398"/>
            <a:ext cx="9265126" cy="4934204"/>
          </a:xfrm>
        </p:spPr>
      </p:pic>
    </p:spTree>
    <p:extLst>
      <p:ext uri="{BB962C8B-B14F-4D97-AF65-F5344CB8AC3E}">
        <p14:creationId xmlns:p14="http://schemas.microsoft.com/office/powerpoint/2010/main" val="342230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96EB-1A80-F8F5-8951-018AB12C3349}"/>
              </a:ext>
            </a:extLst>
          </p:cNvPr>
          <p:cNvSpPr>
            <a:spLocks noGrp="1"/>
          </p:cNvSpPr>
          <p:nvPr>
            <p:ph type="title"/>
          </p:nvPr>
        </p:nvSpPr>
        <p:spPr/>
        <p:txBody>
          <a:bodyPr/>
          <a:lstStyle/>
          <a:p>
            <a:r>
              <a:rPr lang="en-IN" dirty="0"/>
              <a:t>Login page</a:t>
            </a:r>
          </a:p>
        </p:txBody>
      </p:sp>
      <p:sp>
        <p:nvSpPr>
          <p:cNvPr id="3" name="Content Placeholder 2">
            <a:extLst>
              <a:ext uri="{FF2B5EF4-FFF2-40B4-BE49-F238E27FC236}">
                <a16:creationId xmlns:a16="http://schemas.microsoft.com/office/drawing/2014/main" id="{B393E625-792E-A1D7-95A9-1598AB218C33}"/>
              </a:ext>
            </a:extLst>
          </p:cNvPr>
          <p:cNvSpPr>
            <a:spLocks noGrp="1"/>
          </p:cNvSpPr>
          <p:nvPr>
            <p:ph idx="1"/>
          </p:nvPr>
        </p:nvSpPr>
        <p:spPr>
          <a:xfrm>
            <a:off x="379562" y="1035171"/>
            <a:ext cx="11101238" cy="5060828"/>
          </a:xfrm>
        </p:spPr>
        <p:txBody>
          <a:bodyPr/>
          <a:lstStyle/>
          <a:p>
            <a:pPr marL="0" indent="0">
              <a:buNone/>
            </a:pPr>
            <a:endParaRPr lang="en-IN" dirty="0"/>
          </a:p>
          <a:p>
            <a:pPr marL="0" indent="0">
              <a:buNone/>
            </a:pPr>
            <a:endParaRPr lang="en-IN" dirty="0"/>
          </a:p>
        </p:txBody>
      </p:sp>
      <p:pic>
        <p:nvPicPr>
          <p:cNvPr id="5" name="Picture 4" descr="A screenshot of a computer&#10;&#10;Description automatically generated">
            <a:extLst>
              <a:ext uri="{FF2B5EF4-FFF2-40B4-BE49-F238E27FC236}">
                <a16:creationId xmlns:a16="http://schemas.microsoft.com/office/drawing/2014/main" id="{9E45FCB3-7C8B-FDA7-42A8-1B8663E07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423" y="1207295"/>
            <a:ext cx="8957758" cy="4675920"/>
          </a:xfrm>
          <a:prstGeom prst="rect">
            <a:avLst/>
          </a:prstGeom>
        </p:spPr>
      </p:pic>
    </p:spTree>
    <p:extLst>
      <p:ext uri="{BB962C8B-B14F-4D97-AF65-F5344CB8AC3E}">
        <p14:creationId xmlns:p14="http://schemas.microsoft.com/office/powerpoint/2010/main" val="1898341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90D7-A638-6CB9-7A1E-27969F7B0FA1}"/>
              </a:ext>
            </a:extLst>
          </p:cNvPr>
          <p:cNvSpPr>
            <a:spLocks noGrp="1"/>
          </p:cNvSpPr>
          <p:nvPr>
            <p:ph type="title"/>
          </p:nvPr>
        </p:nvSpPr>
        <p:spPr>
          <a:xfrm rot="10800000" flipV="1">
            <a:off x="812800" y="276044"/>
            <a:ext cx="10668000" cy="531673"/>
          </a:xfrm>
        </p:spPr>
        <p:txBody>
          <a:bodyPr/>
          <a:lstStyle/>
          <a:p>
            <a:r>
              <a:rPr lang="en-IN" dirty="0"/>
              <a:t>Initial interface after login</a:t>
            </a:r>
          </a:p>
        </p:txBody>
      </p:sp>
      <p:sp>
        <p:nvSpPr>
          <p:cNvPr id="3" name="Content Placeholder 2">
            <a:extLst>
              <a:ext uri="{FF2B5EF4-FFF2-40B4-BE49-F238E27FC236}">
                <a16:creationId xmlns:a16="http://schemas.microsoft.com/office/drawing/2014/main" id="{B71C0478-F9AB-42E3-1D47-41C22C15DC00}"/>
              </a:ext>
            </a:extLst>
          </p:cNvPr>
          <p:cNvSpPr>
            <a:spLocks noGrp="1"/>
          </p:cNvSpPr>
          <p:nvPr>
            <p:ph idx="1"/>
          </p:nvPr>
        </p:nvSpPr>
        <p:spPr/>
        <p:txBody>
          <a:bodyPr/>
          <a:lstStyle/>
          <a:p>
            <a:pPr marL="0" indent="0">
              <a:buNone/>
            </a:pPr>
            <a:endParaRPr lang="en-IN" dirty="0"/>
          </a:p>
          <a:p>
            <a:endParaRPr lang="en-IN" dirty="0"/>
          </a:p>
        </p:txBody>
      </p:sp>
      <p:pic>
        <p:nvPicPr>
          <p:cNvPr id="5" name="Picture 4" descr="A screenshot of a computer&#10;&#10;Description automatically generated">
            <a:extLst>
              <a:ext uri="{FF2B5EF4-FFF2-40B4-BE49-F238E27FC236}">
                <a16:creationId xmlns:a16="http://schemas.microsoft.com/office/drawing/2014/main" id="{FBCF418A-DDD6-1F9C-EC9C-33D66FF6E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807" y="1143001"/>
            <a:ext cx="9299015" cy="4809225"/>
          </a:xfrm>
          <a:prstGeom prst="rect">
            <a:avLst/>
          </a:prstGeom>
        </p:spPr>
      </p:pic>
    </p:spTree>
    <p:extLst>
      <p:ext uri="{BB962C8B-B14F-4D97-AF65-F5344CB8AC3E}">
        <p14:creationId xmlns:p14="http://schemas.microsoft.com/office/powerpoint/2010/main" val="1294547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CCB8-896D-074D-2C3E-9F2D6A6CD36B}"/>
              </a:ext>
            </a:extLst>
          </p:cNvPr>
          <p:cNvSpPr>
            <a:spLocks noGrp="1"/>
          </p:cNvSpPr>
          <p:nvPr>
            <p:ph type="title"/>
          </p:nvPr>
        </p:nvSpPr>
        <p:spPr/>
        <p:txBody>
          <a:bodyPr/>
          <a:lstStyle/>
          <a:p>
            <a:r>
              <a:rPr lang="en-IN" dirty="0"/>
              <a:t>Generate a </a:t>
            </a:r>
            <a:r>
              <a:rPr lang="en-IN" dirty="0" err="1"/>
              <a:t>yara</a:t>
            </a:r>
            <a:r>
              <a:rPr lang="en-IN" dirty="0"/>
              <a:t> rule to detect Trojan malwares</a:t>
            </a:r>
          </a:p>
        </p:txBody>
      </p:sp>
      <p:sp>
        <p:nvSpPr>
          <p:cNvPr id="3" name="Content Placeholder 2">
            <a:extLst>
              <a:ext uri="{FF2B5EF4-FFF2-40B4-BE49-F238E27FC236}">
                <a16:creationId xmlns:a16="http://schemas.microsoft.com/office/drawing/2014/main" id="{BD7262FB-D603-A8FE-EBCC-CD165C0680F6}"/>
              </a:ext>
            </a:extLst>
          </p:cNvPr>
          <p:cNvSpPr>
            <a:spLocks noGrp="1"/>
          </p:cNvSpPr>
          <p:nvPr>
            <p:ph idx="1"/>
          </p:nvPr>
        </p:nvSpPr>
        <p:spPr/>
        <p:txBody>
          <a:bodyPr/>
          <a:lstStyle/>
          <a:p>
            <a:pPr marL="0" indent="0">
              <a:buNone/>
            </a:pPr>
            <a:endParaRPr lang="en-IN" dirty="0"/>
          </a:p>
          <a:p>
            <a:endParaRPr lang="en-IN" dirty="0"/>
          </a:p>
          <a:p>
            <a:endParaRPr lang="en-IN" dirty="0"/>
          </a:p>
        </p:txBody>
      </p:sp>
      <p:pic>
        <p:nvPicPr>
          <p:cNvPr id="5" name="Picture 4" descr="A screenshot of a chat&#10;&#10;Description automatically generated">
            <a:extLst>
              <a:ext uri="{FF2B5EF4-FFF2-40B4-BE49-F238E27FC236}">
                <a16:creationId xmlns:a16="http://schemas.microsoft.com/office/drawing/2014/main" id="{D8586E53-D77E-5615-4BF3-AFFE9AA99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708" y="1143001"/>
            <a:ext cx="9489058" cy="4758390"/>
          </a:xfrm>
          <a:prstGeom prst="rect">
            <a:avLst/>
          </a:prstGeom>
        </p:spPr>
      </p:pic>
    </p:spTree>
    <p:extLst>
      <p:ext uri="{BB962C8B-B14F-4D97-AF65-F5344CB8AC3E}">
        <p14:creationId xmlns:p14="http://schemas.microsoft.com/office/powerpoint/2010/main" val="1392414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E80E1F-65A2-7A5C-40BC-08D8CCE8AE98}"/>
              </a:ext>
            </a:extLst>
          </p:cNvPr>
          <p:cNvSpPr>
            <a:spLocks noGrp="1"/>
          </p:cNvSpPr>
          <p:nvPr>
            <p:ph type="title"/>
          </p:nvPr>
        </p:nvSpPr>
        <p:spPr/>
        <p:txBody>
          <a:bodyPr/>
          <a:lstStyle/>
          <a:p>
            <a:r>
              <a:rPr lang="en-IN" dirty="0"/>
              <a:t>Output</a:t>
            </a:r>
          </a:p>
        </p:txBody>
      </p:sp>
      <p:sp>
        <p:nvSpPr>
          <p:cNvPr id="5" name="Content Placeholder 4">
            <a:extLst>
              <a:ext uri="{FF2B5EF4-FFF2-40B4-BE49-F238E27FC236}">
                <a16:creationId xmlns:a16="http://schemas.microsoft.com/office/drawing/2014/main" id="{1B487118-D100-3F30-921F-5C1B2022F446}"/>
              </a:ext>
            </a:extLst>
          </p:cNvPr>
          <p:cNvSpPr>
            <a:spLocks noGrp="1"/>
          </p:cNvSpPr>
          <p:nvPr>
            <p:ph idx="1"/>
          </p:nvPr>
        </p:nvSpPr>
        <p:spPr/>
        <p:txBody>
          <a:bodyPr/>
          <a:lstStyle/>
          <a:p>
            <a:pPr marL="0" indent="0">
              <a:buNone/>
            </a:pPr>
            <a:endParaRPr lang="en-IN" dirty="0"/>
          </a:p>
          <a:p>
            <a:endParaRPr lang="en-IN" dirty="0"/>
          </a:p>
        </p:txBody>
      </p:sp>
      <p:pic>
        <p:nvPicPr>
          <p:cNvPr id="7" name="Picture 6" descr="A screenshot of a computer&#10;&#10;Description automatically generated">
            <a:extLst>
              <a:ext uri="{FF2B5EF4-FFF2-40B4-BE49-F238E27FC236}">
                <a16:creationId xmlns:a16="http://schemas.microsoft.com/office/drawing/2014/main" id="{7361EA34-2FCB-1AC4-BEBA-9AC45D313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424" y="1263976"/>
            <a:ext cx="9963508" cy="4412586"/>
          </a:xfrm>
          <a:prstGeom prst="rect">
            <a:avLst/>
          </a:prstGeom>
        </p:spPr>
      </p:pic>
    </p:spTree>
    <p:extLst>
      <p:ext uri="{BB962C8B-B14F-4D97-AF65-F5344CB8AC3E}">
        <p14:creationId xmlns:p14="http://schemas.microsoft.com/office/powerpoint/2010/main" val="3965316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gn="just"/>
            <a:r>
              <a:rPr lang="en-US" b="0" i="0" dirty="0">
                <a:effectLst/>
              </a:rPr>
              <a:t>In conclusion, YARA rules represent a powerful and adaptable tool in the cybersecurity arsenal.</a:t>
            </a:r>
          </a:p>
          <a:p>
            <a:pPr marL="0" indent="0" algn="just">
              <a:buNone/>
            </a:pPr>
            <a:endParaRPr lang="en-US" b="0" i="0" dirty="0">
              <a:effectLst/>
            </a:endParaRPr>
          </a:p>
          <a:p>
            <a:pPr algn="just"/>
            <a:r>
              <a:rPr lang="en-US" b="0" i="0" dirty="0">
                <a:effectLst/>
              </a:rPr>
              <a:t>Their precision, community-driven nature, and integration capabilities make them a valuable asset in the ongoing battle against cyber threats.</a:t>
            </a:r>
          </a:p>
          <a:p>
            <a:pPr marL="0" indent="0" algn="just">
              <a:buNone/>
            </a:pPr>
            <a:endParaRPr lang="en-US" dirty="0"/>
          </a:p>
          <a:p>
            <a:pPr algn="just"/>
            <a:r>
              <a:rPr lang="en-US" dirty="0"/>
              <a:t>T</a:t>
            </a:r>
            <a:r>
              <a:rPr lang="en-US" b="0" i="0" dirty="0">
                <a:effectLst/>
              </a:rPr>
              <a:t>he cybersecurity community, combined with the effectiveness of YARA rules, will play a pivotal role in securing digital environments.</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143001"/>
            <a:ext cx="10746154" cy="5128845"/>
          </a:xfrm>
        </p:spPr>
        <p:txBody>
          <a:bodyPr>
            <a:noAutofit/>
          </a:bodyPr>
          <a:lstStyle/>
          <a:p>
            <a:pPr algn="just"/>
            <a:r>
              <a:rPr lang="en-US" b="1" u="sng" dirty="0"/>
              <a:t>YARA Official Documentation</a:t>
            </a:r>
            <a:r>
              <a:rPr lang="en-US" dirty="0"/>
              <a:t>: The official documentation for YARA (https://yara.readthedocs.io/en/stable/) is a valuable resource for understanding the YARA language, signature creation, and usage.</a:t>
            </a:r>
          </a:p>
          <a:p>
            <a:pPr algn="just"/>
            <a:r>
              <a:rPr lang="en-US" dirty="0"/>
              <a:t> </a:t>
            </a:r>
            <a:r>
              <a:rPr lang="en-US" b="1" u="sng" dirty="0"/>
              <a:t>Academic Journals and Conferences</a:t>
            </a:r>
            <a:r>
              <a:rPr lang="en-US" dirty="0"/>
              <a:t>: Look for academic papers, articles, and conference papers related to malware detection, signature generation, and YARA rules. Journals like the Journal of Computer Virology and Hacking Techniques and conferences like the ACM Conference on Computer and Communications Security often publish research in this area. </a:t>
            </a:r>
          </a:p>
          <a:p>
            <a:pPr algn="just"/>
            <a:r>
              <a:rPr lang="en-US" b="1" u="sng" dirty="0"/>
              <a:t>Cybersecurity Research Organizations</a:t>
            </a:r>
            <a:r>
              <a:rPr lang="en-US" dirty="0"/>
              <a:t>: Check the publications and reports from cybersecurity research organizations like Symantec, </a:t>
            </a:r>
            <a:endParaRPr lang="en-GB" dirty="0"/>
          </a:p>
        </p:txBody>
      </p:sp>
    </p:spTree>
    <p:extLst>
      <p:ext uri="{BB962C8B-B14F-4D97-AF65-F5344CB8AC3E}">
        <p14:creationId xmlns:p14="http://schemas.microsoft.com/office/powerpoint/2010/main" val="361386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700657" y="1177506"/>
            <a:ext cx="10668000" cy="4952997"/>
          </a:xfrm>
        </p:spPr>
        <p:txBody>
          <a:bodyPr>
            <a:normAutofit fontScale="92500" lnSpcReduction="20000"/>
          </a:bodyPr>
          <a:lstStyle/>
          <a:p>
            <a:pPr algn="just"/>
            <a:r>
              <a:rPr lang="en-US" dirty="0"/>
              <a:t>Yara rules are a powerful tool for identifying and classifying malware based on patterns and characteristics.</a:t>
            </a:r>
          </a:p>
          <a:p>
            <a:pPr algn="just"/>
            <a:endParaRPr lang="en-US" dirty="0"/>
          </a:p>
          <a:p>
            <a:pPr algn="just"/>
            <a:r>
              <a:rPr lang="en-US" dirty="0"/>
              <a:t> They are written in a specific syntax and can be used in various security applications.</a:t>
            </a:r>
          </a:p>
          <a:p>
            <a:pPr algn="just"/>
            <a:endParaRPr lang="en-US" dirty="0"/>
          </a:p>
          <a:p>
            <a:pPr marL="0" indent="0" algn="just">
              <a:buNone/>
            </a:pPr>
            <a:r>
              <a:rPr lang="en-US" dirty="0">
                <a:solidFill>
                  <a:schemeClr val="tx2">
                    <a:lumMod val="75000"/>
                  </a:schemeClr>
                </a:solidFill>
              </a:rPr>
              <a:t>Purpose :</a:t>
            </a:r>
          </a:p>
          <a:p>
            <a:pPr marL="0" indent="0" algn="just">
              <a:buNone/>
            </a:pPr>
            <a:endParaRPr lang="en-US" dirty="0"/>
          </a:p>
          <a:p>
            <a:pPr algn="just"/>
            <a:r>
              <a:rPr lang="en-US" dirty="0"/>
              <a:t>It allows security professionals to create custom rules for detecting specific patterns associated with malicious software.</a:t>
            </a:r>
          </a:p>
          <a:p>
            <a:pPr algn="just"/>
            <a:endParaRPr lang="en-US" dirty="0"/>
          </a:p>
          <a:p>
            <a:pPr marL="0" indent="0" algn="just">
              <a:buNone/>
            </a:pPr>
            <a:r>
              <a:rPr lang="en-US" dirty="0">
                <a:solidFill>
                  <a:schemeClr val="tx2">
                    <a:lumMod val="75000"/>
                  </a:schemeClr>
                </a:solidFill>
              </a:rPr>
              <a:t>Application Areas :</a:t>
            </a:r>
          </a:p>
          <a:p>
            <a:pPr algn="just"/>
            <a:endParaRPr lang="en-US" dirty="0"/>
          </a:p>
          <a:p>
            <a:pPr algn="just"/>
            <a:r>
              <a:rPr lang="en-US" dirty="0"/>
              <a:t>Widely used in cybersecurity for scanning files, memory, or network traffic to identify potential security threats.</a:t>
            </a: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References</a:t>
            </a:r>
          </a:p>
        </p:txBody>
      </p:sp>
      <p:sp>
        <p:nvSpPr>
          <p:cNvPr id="5" name="Content Placeholder 4"/>
          <p:cNvSpPr>
            <a:spLocks noGrp="1"/>
          </p:cNvSpPr>
          <p:nvPr>
            <p:ph idx="1"/>
          </p:nvPr>
        </p:nvSpPr>
        <p:spPr/>
        <p:txBody>
          <a:bodyPr>
            <a:normAutofit/>
          </a:bodyPr>
          <a:lstStyle/>
          <a:p>
            <a:pPr marL="0" indent="0" algn="just">
              <a:buNone/>
            </a:pPr>
            <a:r>
              <a:rPr lang="en-US" dirty="0"/>
              <a:t>Kaspersky Lab, McAfee, and others. They often share insights into malware detection techniques.</a:t>
            </a:r>
          </a:p>
          <a:p>
            <a:pPr marL="0" indent="0" algn="just">
              <a:buNone/>
            </a:pPr>
            <a:endParaRPr lang="en-US" dirty="0"/>
          </a:p>
          <a:p>
            <a:pPr algn="just"/>
            <a:r>
              <a:rPr lang="en-US" b="1" u="sng" dirty="0"/>
              <a:t>Online Forums and Communities</a:t>
            </a:r>
            <a:r>
              <a:rPr lang="en-US" dirty="0"/>
              <a:t>: Websites and forums like the YARA Rules Project (https://github.com/Yara-Rules/rules) can be useful for finding discussions, tutorials, and examples related to YARA rules and signature creation.</a:t>
            </a:r>
          </a:p>
          <a:p>
            <a:pPr marL="0" indent="0" algn="just">
              <a:buNone/>
            </a:pPr>
            <a:endParaRPr lang="en-US" dirty="0"/>
          </a:p>
          <a:p>
            <a:pPr marL="0" indent="0" algn="just">
              <a:buNone/>
            </a:pPr>
            <a:endParaRPr lang="en-GB" dirty="0"/>
          </a:p>
          <a:p>
            <a:pPr marL="0" indent="0">
              <a:buNone/>
            </a:pPr>
            <a:endParaRPr lang="en-IN" dirty="0"/>
          </a:p>
        </p:txBody>
      </p:sp>
    </p:spTree>
    <p:extLst>
      <p:ext uri="{BB962C8B-B14F-4D97-AF65-F5344CB8AC3E}">
        <p14:creationId xmlns:p14="http://schemas.microsoft.com/office/powerpoint/2010/main" val="217487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solidFill>
                  <a:schemeClr val="tx2"/>
                </a:solidFill>
              </a:rPr>
              <a:t>Title of the project : </a:t>
            </a:r>
            <a:r>
              <a:rPr lang="en-US" dirty="0"/>
              <a:t>YARA-</a:t>
            </a:r>
            <a:r>
              <a:rPr lang="en-US" dirty="0" err="1"/>
              <a:t>Signator</a:t>
            </a:r>
            <a:r>
              <a:rPr lang="en-US" dirty="0"/>
              <a:t>: Automated Generation of Code-based YARA Rules.(2023)</a:t>
            </a:r>
            <a:endParaRPr lang="en-GB" dirty="0"/>
          </a:p>
          <a:p>
            <a:endParaRPr lang="en-GB" dirty="0"/>
          </a:p>
          <a:p>
            <a:pPr marL="0" indent="0">
              <a:buNone/>
            </a:pPr>
            <a:r>
              <a:rPr lang="en-GB" dirty="0">
                <a:solidFill>
                  <a:schemeClr val="tx2"/>
                </a:solidFill>
              </a:rPr>
              <a:t>Summary :</a:t>
            </a:r>
          </a:p>
          <a:p>
            <a:endParaRPr lang="en-US" dirty="0"/>
          </a:p>
          <a:p>
            <a:r>
              <a:rPr lang="en-US" dirty="0"/>
              <a:t>The paper proposes YARA-</a:t>
            </a:r>
            <a:r>
              <a:rPr lang="en-US" dirty="0" err="1"/>
              <a:t>Signator</a:t>
            </a:r>
            <a:r>
              <a:rPr lang="en-US" dirty="0"/>
              <a:t>, a framework for automated generation of code-based YARA rules.</a:t>
            </a:r>
          </a:p>
          <a:p>
            <a:endParaRPr lang="en-US" dirty="0"/>
          </a:p>
          <a:p>
            <a:r>
              <a:rPr lang="en-US" dirty="0"/>
              <a:t>YARA-</a:t>
            </a:r>
            <a:r>
              <a:rPr lang="en-US" dirty="0" err="1"/>
              <a:t>Signator</a:t>
            </a:r>
            <a:r>
              <a:rPr lang="en-US" dirty="0"/>
              <a:t> isolates instruction n-grams (sequences of fixed length instructions) that frequently appear within a malware family but are not found in any other family.</a:t>
            </a:r>
          </a:p>
          <a:p>
            <a:endParaRPr lang="en-US" dirty="0"/>
          </a:p>
          <a:p>
            <a:r>
              <a:rPr lang="en-US" dirty="0"/>
              <a:t>These unique n-grams form the basis for YARA rule strings that can reliably detect and identify malware families.</a:t>
            </a:r>
          </a:p>
          <a:p>
            <a:endParaRPr lang="en-US" dirty="0"/>
          </a:p>
          <a:p>
            <a:pPr marL="0" indent="0">
              <a:buNone/>
            </a:pPr>
            <a:r>
              <a:rPr lang="en-US" dirty="0">
                <a:solidFill>
                  <a:schemeClr val="tx2"/>
                </a:solidFill>
              </a:rPr>
              <a:t>Drawback :</a:t>
            </a:r>
          </a:p>
          <a:p>
            <a:pPr marL="0" indent="0">
              <a:buNone/>
            </a:pPr>
            <a:endParaRPr lang="en-US" dirty="0"/>
          </a:p>
          <a:p>
            <a:r>
              <a:rPr lang="en-US" dirty="0"/>
              <a:t>The approach was only tested on the </a:t>
            </a:r>
            <a:r>
              <a:rPr lang="en-US" dirty="0" err="1"/>
              <a:t>Malpedia</a:t>
            </a:r>
            <a:r>
              <a:rPr lang="en-US" dirty="0"/>
              <a:t> dataset, which mainly contains Windows malware. It's not clear how well it would generalize to other platforms or datasets.</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solidFill>
                  <a:schemeClr val="tx2"/>
                </a:solidFill>
              </a:rPr>
              <a:t>Title of the project: </a:t>
            </a:r>
            <a:r>
              <a:rPr lang="en-US" dirty="0"/>
              <a:t>YAMME: a </a:t>
            </a:r>
            <a:r>
              <a:rPr lang="en-US" dirty="0" err="1"/>
              <a:t>YAra</a:t>
            </a:r>
            <a:r>
              <a:rPr lang="en-US" dirty="0"/>
              <a:t>-byte-signatures Metamorphic Mutation Engine(2023)		</a:t>
            </a:r>
          </a:p>
          <a:p>
            <a:pPr marL="0" indent="0">
              <a:buNone/>
            </a:pPr>
            <a:endParaRPr lang="en-IN" dirty="0"/>
          </a:p>
          <a:p>
            <a:pPr marL="0" indent="0">
              <a:buNone/>
            </a:pPr>
            <a:r>
              <a:rPr lang="en-IN" dirty="0">
                <a:solidFill>
                  <a:schemeClr val="tx2"/>
                </a:solidFill>
              </a:rPr>
              <a:t>Summary:</a:t>
            </a:r>
          </a:p>
          <a:p>
            <a:pPr marL="0" indent="0">
              <a:buNone/>
            </a:pPr>
            <a:endParaRPr lang="en-IN" dirty="0">
              <a:solidFill>
                <a:schemeClr val="tx2"/>
              </a:solidFill>
            </a:endParaRPr>
          </a:p>
          <a:p>
            <a:r>
              <a:rPr lang="en-IN" dirty="0"/>
              <a:t> The paper presents YAMME (Yara-byte-signatures Metamorphic Mutation Engine), an algorithm that employs metamorphic obfuscation techniques to strengthen YARA rules against evasion attempts.</a:t>
            </a:r>
          </a:p>
          <a:p>
            <a:endParaRPr lang="en-IN" dirty="0"/>
          </a:p>
          <a:p>
            <a:r>
              <a:rPr lang="en-IN" dirty="0"/>
              <a:t> </a:t>
            </a:r>
            <a:r>
              <a:rPr lang="en-US" dirty="0"/>
              <a:t>YAMME first rewrites YARA byte-signatures in several equivalent ways, similar to how a metamorphic mutation engine would operate.</a:t>
            </a:r>
          </a:p>
          <a:p>
            <a:endParaRPr lang="en-IN" dirty="0"/>
          </a:p>
          <a:p>
            <a:r>
              <a:rPr lang="en-IN" dirty="0"/>
              <a:t> </a:t>
            </a:r>
            <a:r>
              <a:rPr lang="en-US" dirty="0"/>
              <a:t> It then introduces an optimization phase to compact the strings produced and reduce computational overhead, providing different YARA rule formats.</a:t>
            </a:r>
          </a:p>
          <a:p>
            <a:endParaRPr lang="en-IN" dirty="0"/>
          </a:p>
          <a:p>
            <a:pPr marL="0" indent="0">
              <a:buNone/>
            </a:pPr>
            <a:r>
              <a:rPr lang="en-IN" dirty="0">
                <a:solidFill>
                  <a:schemeClr val="tx2"/>
                </a:solidFill>
              </a:rPr>
              <a:t>Drawback :</a:t>
            </a:r>
          </a:p>
          <a:p>
            <a:pPr marL="0" indent="0">
              <a:buNone/>
            </a:pPr>
            <a:endParaRPr lang="en-IN" dirty="0">
              <a:solidFill>
                <a:schemeClr val="tx2"/>
              </a:solidFill>
            </a:endParaRPr>
          </a:p>
          <a:p>
            <a:r>
              <a:rPr lang="en-IN" dirty="0"/>
              <a:t> </a:t>
            </a:r>
            <a:r>
              <a:rPr lang="en-US" dirty="0"/>
              <a:t>Potential for increased false positives. Mutating YARA rules in multiple ways increases the search space and risk of capturing benign files/behavior as well. The paper found this effect varied based on the rule format/optimization applied.</a:t>
            </a:r>
            <a:endParaRPr lang="en-IN" dirty="0"/>
          </a:p>
        </p:txBody>
      </p:sp>
    </p:spTree>
    <p:extLst>
      <p:ext uri="{BB962C8B-B14F-4D97-AF65-F5344CB8AC3E}">
        <p14:creationId xmlns:p14="http://schemas.microsoft.com/office/powerpoint/2010/main" val="2821905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solidFill>
                  <a:schemeClr val="tx2"/>
                </a:solidFill>
              </a:rPr>
              <a:t>Title of the project: </a:t>
            </a:r>
            <a:r>
              <a:rPr lang="en-IN" dirty="0"/>
              <a:t>Automatic YARA Rule Generation(2021)</a:t>
            </a:r>
            <a:endParaRPr lang="en-US" dirty="0"/>
          </a:p>
          <a:p>
            <a:pPr marL="0" indent="0">
              <a:buNone/>
            </a:pPr>
            <a:endParaRPr lang="en-IN" dirty="0"/>
          </a:p>
          <a:p>
            <a:pPr marL="0" indent="0">
              <a:buNone/>
            </a:pPr>
            <a:r>
              <a:rPr lang="en-IN" dirty="0">
                <a:solidFill>
                  <a:schemeClr val="tx2"/>
                </a:solidFill>
              </a:rPr>
              <a:t>Summary:</a:t>
            </a:r>
          </a:p>
          <a:p>
            <a:pPr marL="0" indent="0">
              <a:buNone/>
            </a:pPr>
            <a:endParaRPr lang="en-IN" dirty="0">
              <a:solidFill>
                <a:schemeClr val="tx2"/>
              </a:solidFill>
            </a:endParaRPr>
          </a:p>
          <a:p>
            <a:r>
              <a:rPr lang="en-US" dirty="0"/>
              <a:t>The goal of this research is to automatically generate YARA signatures for known malware samples in an efficient way to assist analysts.</a:t>
            </a:r>
          </a:p>
          <a:p>
            <a:endParaRPr lang="en-IN" dirty="0">
              <a:solidFill>
                <a:schemeClr val="tx2"/>
              </a:solidFill>
            </a:endParaRPr>
          </a:p>
          <a:p>
            <a:r>
              <a:rPr lang="en-US" dirty="0"/>
              <a:t>The machine learning algorithm used for scoring string literals extracted from malware samples is the Naïve Bayes algorithm.</a:t>
            </a:r>
          </a:p>
          <a:p>
            <a:endParaRPr lang="en-US" dirty="0"/>
          </a:p>
          <a:p>
            <a:r>
              <a:rPr lang="en-US" dirty="0"/>
              <a:t>The proposed approach uses a data-driven scoring system and handles larger sample sizes better than existing tools.</a:t>
            </a:r>
          </a:p>
          <a:p>
            <a:pPr marL="0" indent="0">
              <a:buNone/>
            </a:pPr>
            <a:r>
              <a:rPr lang="en-IN" dirty="0"/>
              <a:t>     </a:t>
            </a:r>
          </a:p>
          <a:p>
            <a:pPr marL="0" indent="0">
              <a:buNone/>
            </a:pPr>
            <a:r>
              <a:rPr lang="en-IN" dirty="0">
                <a:solidFill>
                  <a:schemeClr val="tx2"/>
                </a:solidFill>
              </a:rPr>
              <a:t>Drawback :</a:t>
            </a:r>
          </a:p>
          <a:p>
            <a:pPr marL="0" indent="0">
              <a:buNone/>
            </a:pPr>
            <a:endParaRPr lang="en-IN" dirty="0">
              <a:solidFill>
                <a:schemeClr val="tx2"/>
              </a:solidFill>
            </a:endParaRPr>
          </a:p>
          <a:p>
            <a:r>
              <a:rPr lang="en-IN" dirty="0"/>
              <a:t> </a:t>
            </a:r>
            <a:r>
              <a:rPr lang="en-US" dirty="0"/>
              <a:t>The paper only compared its proposed approach with some older rule generation tools like </a:t>
            </a:r>
            <a:r>
              <a:rPr lang="en-US" dirty="0" err="1"/>
              <a:t>yarGen</a:t>
            </a:r>
            <a:r>
              <a:rPr lang="en-US" dirty="0"/>
              <a:t>, </a:t>
            </a:r>
            <a:r>
              <a:rPr lang="en-US" dirty="0" err="1"/>
              <a:t>yarGenerator</a:t>
            </a:r>
            <a:r>
              <a:rPr lang="en-US" dirty="0"/>
              <a:t>, and </a:t>
            </a:r>
            <a:r>
              <a:rPr lang="en-US" dirty="0" err="1"/>
              <a:t>yaBin</a:t>
            </a:r>
            <a:r>
              <a:rPr lang="en-US" dirty="0"/>
              <a:t>. It did not compare with the latest tools like </a:t>
            </a:r>
            <a:r>
              <a:rPr lang="en-US" dirty="0" err="1"/>
              <a:t>AVClass</a:t>
            </a:r>
            <a:r>
              <a:rPr lang="en-US" dirty="0"/>
              <a:t> which may perform better.</a:t>
            </a:r>
            <a:endParaRPr lang="en-IN" dirty="0"/>
          </a:p>
        </p:txBody>
      </p:sp>
    </p:spTree>
    <p:extLst>
      <p:ext uri="{BB962C8B-B14F-4D97-AF65-F5344CB8AC3E}">
        <p14:creationId xmlns:p14="http://schemas.microsoft.com/office/powerpoint/2010/main" val="144286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76F91B-BEC1-2716-08C4-8C82F1A4C229}"/>
              </a:ext>
            </a:extLst>
          </p:cNvPr>
          <p:cNvSpPr>
            <a:spLocks noGrp="1"/>
          </p:cNvSpPr>
          <p:nvPr>
            <p:ph idx="1"/>
          </p:nvPr>
        </p:nvSpPr>
        <p:spPr>
          <a:xfrm>
            <a:off x="812800" y="1143001"/>
            <a:ext cx="10668000" cy="5033512"/>
          </a:xfrm>
        </p:spPr>
        <p:txBody>
          <a:bodyPr>
            <a:normAutofit/>
          </a:bodyPr>
          <a:lstStyle/>
          <a:p>
            <a:pPr marL="457200" indent="-457200">
              <a:buFont typeface="+mj-lt"/>
              <a:buAutoNum type="arabicPeriod"/>
            </a:pPr>
            <a:r>
              <a:rPr lang="en-IN" b="1" dirty="0"/>
              <a:t>Ransomware :</a:t>
            </a:r>
            <a:endParaRPr lang="en-IN" dirty="0"/>
          </a:p>
          <a:p>
            <a:r>
              <a:rPr lang="en-US" dirty="0">
                <a:solidFill>
                  <a:schemeClr val="tx1">
                    <a:lumMod val="95000"/>
                    <a:lumOff val="5000"/>
                  </a:schemeClr>
                </a:solidFill>
              </a:rPr>
              <a:t> Encrypts files on a </a:t>
            </a:r>
            <a:r>
              <a:rPr lang="en-US" dirty="0" err="1">
                <a:solidFill>
                  <a:schemeClr val="tx1">
                    <a:lumMod val="95000"/>
                    <a:lumOff val="5000"/>
                  </a:schemeClr>
                </a:solidFill>
              </a:rPr>
              <a:t>victimd's</a:t>
            </a:r>
            <a:r>
              <a:rPr lang="en-US" dirty="0">
                <a:solidFill>
                  <a:schemeClr val="tx1">
                    <a:lumMod val="95000"/>
                    <a:lumOff val="5000"/>
                  </a:schemeClr>
                </a:solidFill>
              </a:rPr>
              <a:t> system and demands payment (usually in cryptocurrency) for the decryption key.</a:t>
            </a:r>
          </a:p>
          <a:p>
            <a:pPr marL="0" indent="0">
              <a:buNone/>
            </a:pPr>
            <a:endParaRPr lang="en-US" dirty="0">
              <a:solidFill>
                <a:schemeClr val="tx1">
                  <a:lumMod val="95000"/>
                  <a:lumOff val="5000"/>
                </a:schemeClr>
              </a:solidFill>
            </a:endParaRPr>
          </a:p>
          <a:p>
            <a:pPr marL="0" indent="0">
              <a:buNone/>
            </a:pPr>
            <a:r>
              <a:rPr lang="en-US" b="1" dirty="0">
                <a:solidFill>
                  <a:schemeClr val="tx1">
                    <a:lumMod val="95000"/>
                    <a:lumOff val="5000"/>
                  </a:schemeClr>
                </a:solidFill>
              </a:rPr>
              <a:t>2. Spyware </a:t>
            </a:r>
            <a:r>
              <a:rPr lang="en-IN" b="1" dirty="0"/>
              <a:t>:</a:t>
            </a:r>
          </a:p>
          <a:p>
            <a:r>
              <a:rPr lang="en-US" dirty="0"/>
              <a:t>Secretly monitors user activities, gathers sensitive information, and sends it to a third party without the user's knowledge.</a:t>
            </a:r>
          </a:p>
          <a:p>
            <a:pPr marL="0" indent="0">
              <a:buNone/>
            </a:pPr>
            <a:endParaRPr lang="en-IN" b="1" dirty="0">
              <a:solidFill>
                <a:schemeClr val="tx1">
                  <a:lumMod val="95000"/>
                  <a:lumOff val="5000"/>
                </a:schemeClr>
              </a:solidFill>
            </a:endParaRPr>
          </a:p>
          <a:p>
            <a:pPr marL="0" indent="0">
              <a:buNone/>
            </a:pPr>
            <a:r>
              <a:rPr lang="en-IN" b="1" dirty="0">
                <a:solidFill>
                  <a:schemeClr val="tx1">
                    <a:lumMod val="95000"/>
                    <a:lumOff val="5000"/>
                  </a:schemeClr>
                </a:solidFill>
              </a:rPr>
              <a:t>3. Viruses :</a:t>
            </a:r>
          </a:p>
          <a:p>
            <a:r>
              <a:rPr lang="en-IN" b="1" dirty="0">
                <a:solidFill>
                  <a:schemeClr val="tx1">
                    <a:lumMod val="95000"/>
                    <a:lumOff val="5000"/>
                  </a:schemeClr>
                </a:solidFill>
              </a:rPr>
              <a:t> </a:t>
            </a:r>
            <a:r>
              <a:rPr lang="en-US" dirty="0">
                <a:solidFill>
                  <a:schemeClr val="tx1">
                    <a:lumMod val="95000"/>
                    <a:lumOff val="5000"/>
                  </a:schemeClr>
                </a:solidFill>
              </a:rPr>
              <a:t>Malicious code that attaches itself to legitimate programs or files, replicating when the host program is executed.</a:t>
            </a:r>
            <a:endParaRPr lang="en-IN" dirty="0">
              <a:solidFill>
                <a:schemeClr val="tx1">
                  <a:lumMod val="95000"/>
                  <a:lumOff val="5000"/>
                </a:schemeClr>
              </a:solidFill>
            </a:endParaRPr>
          </a:p>
        </p:txBody>
      </p:sp>
      <p:sp>
        <p:nvSpPr>
          <p:cNvPr id="7" name="Title 6">
            <a:extLst>
              <a:ext uri="{FF2B5EF4-FFF2-40B4-BE49-F238E27FC236}">
                <a16:creationId xmlns:a16="http://schemas.microsoft.com/office/drawing/2014/main" id="{33ACE199-FCDA-AB0B-26BF-2E53C2943081}"/>
              </a:ext>
            </a:extLst>
          </p:cNvPr>
          <p:cNvSpPr>
            <a:spLocks noGrp="1"/>
          </p:cNvSpPr>
          <p:nvPr>
            <p:ph type="title"/>
          </p:nvPr>
        </p:nvSpPr>
        <p:spPr/>
        <p:txBody>
          <a:bodyPr/>
          <a:lstStyle/>
          <a:p>
            <a:r>
              <a:rPr lang="en-IN" dirty="0"/>
              <a:t>Yara Rule Examples</a:t>
            </a:r>
          </a:p>
        </p:txBody>
      </p:sp>
    </p:spTree>
    <p:extLst>
      <p:ext uri="{BB962C8B-B14F-4D97-AF65-F5344CB8AC3E}">
        <p14:creationId xmlns:p14="http://schemas.microsoft.com/office/powerpoint/2010/main" val="233786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76F91B-BEC1-2716-08C4-8C82F1A4C229}"/>
              </a:ext>
            </a:extLst>
          </p:cNvPr>
          <p:cNvSpPr>
            <a:spLocks noGrp="1"/>
          </p:cNvSpPr>
          <p:nvPr>
            <p:ph idx="1"/>
          </p:nvPr>
        </p:nvSpPr>
        <p:spPr>
          <a:xfrm>
            <a:off x="812800" y="1143001"/>
            <a:ext cx="10668000" cy="5033512"/>
          </a:xfrm>
        </p:spPr>
        <p:txBody>
          <a:bodyPr>
            <a:normAutofit/>
          </a:bodyPr>
          <a:lstStyle/>
          <a:p>
            <a:pPr marL="0" indent="0">
              <a:buNone/>
            </a:pPr>
            <a:r>
              <a:rPr lang="en-IN" b="1" i="0" dirty="0">
                <a:effectLst/>
                <a:latin typeface="Söhne"/>
              </a:rPr>
              <a:t>4. Trojans (Trojan Horses) </a:t>
            </a:r>
            <a:r>
              <a:rPr lang="en-IN" b="1" dirty="0"/>
              <a:t>:</a:t>
            </a:r>
            <a:endParaRPr lang="en-IN" dirty="0"/>
          </a:p>
          <a:p>
            <a:r>
              <a:rPr lang="en-US" dirty="0">
                <a:solidFill>
                  <a:schemeClr val="tx1">
                    <a:lumMod val="95000"/>
                    <a:lumOff val="5000"/>
                  </a:schemeClr>
                </a:solidFill>
              </a:rPr>
              <a:t> Disguises itself as legitimate software but contains a malicious payload. Trojans do not replicate like viruses but can cause significant damage.</a:t>
            </a:r>
          </a:p>
          <a:p>
            <a:endParaRPr lang="en-US" dirty="0">
              <a:solidFill>
                <a:schemeClr val="tx1">
                  <a:lumMod val="95000"/>
                  <a:lumOff val="5000"/>
                </a:schemeClr>
              </a:solidFill>
            </a:endParaRPr>
          </a:p>
          <a:p>
            <a:pPr marL="0" indent="0">
              <a:buNone/>
            </a:pPr>
            <a:r>
              <a:rPr lang="en-US" b="1" dirty="0">
                <a:solidFill>
                  <a:schemeClr val="tx1">
                    <a:lumMod val="95000"/>
                    <a:lumOff val="5000"/>
                  </a:schemeClr>
                </a:solidFill>
              </a:rPr>
              <a:t>5. Keyloggers </a:t>
            </a:r>
            <a:r>
              <a:rPr lang="en-IN" b="1" dirty="0"/>
              <a:t>:</a:t>
            </a:r>
          </a:p>
          <a:p>
            <a:r>
              <a:rPr lang="en-US" dirty="0">
                <a:solidFill>
                  <a:schemeClr val="tx1">
                    <a:lumMod val="95000"/>
                    <a:lumOff val="5000"/>
                  </a:schemeClr>
                </a:solidFill>
              </a:rPr>
              <a:t>Records keystrokes on a computer, allowing attackers to capture sensitive information like login credentials.</a:t>
            </a:r>
            <a:r>
              <a:rPr lang="en-IN" dirty="0">
                <a:solidFill>
                  <a:schemeClr val="tx1">
                    <a:lumMod val="95000"/>
                    <a:lumOff val="5000"/>
                  </a:schemeClr>
                </a:solidFill>
              </a:rPr>
              <a:t> </a:t>
            </a:r>
          </a:p>
          <a:p>
            <a:endParaRPr lang="en-IN" b="1" dirty="0">
              <a:solidFill>
                <a:schemeClr val="tx1">
                  <a:lumMod val="95000"/>
                  <a:lumOff val="5000"/>
                </a:schemeClr>
              </a:solidFill>
            </a:endParaRPr>
          </a:p>
          <a:p>
            <a:pPr marL="0" indent="0">
              <a:buNone/>
            </a:pPr>
            <a:r>
              <a:rPr lang="en-IN" b="1" dirty="0">
                <a:solidFill>
                  <a:schemeClr val="tx1">
                    <a:lumMod val="95000"/>
                    <a:lumOff val="5000"/>
                  </a:schemeClr>
                </a:solidFill>
              </a:rPr>
              <a:t>6. Browser Hijackers :</a:t>
            </a:r>
          </a:p>
          <a:p>
            <a:r>
              <a:rPr lang="en-IN" b="1" dirty="0">
                <a:solidFill>
                  <a:schemeClr val="tx1">
                    <a:lumMod val="95000"/>
                    <a:lumOff val="5000"/>
                  </a:schemeClr>
                </a:solidFill>
              </a:rPr>
              <a:t> </a:t>
            </a:r>
            <a:r>
              <a:rPr lang="en-US" dirty="0">
                <a:solidFill>
                  <a:schemeClr val="tx1">
                    <a:lumMod val="95000"/>
                    <a:lumOff val="5000"/>
                  </a:schemeClr>
                </a:solidFill>
              </a:rPr>
              <a:t>Takes control of a web browser, altering settings, redirecting searches, or displaying unwanted content.</a:t>
            </a:r>
            <a:endParaRPr lang="en-IN" dirty="0">
              <a:solidFill>
                <a:schemeClr val="tx1">
                  <a:lumMod val="95000"/>
                  <a:lumOff val="5000"/>
                </a:schemeClr>
              </a:solidFill>
            </a:endParaRPr>
          </a:p>
        </p:txBody>
      </p:sp>
      <p:sp>
        <p:nvSpPr>
          <p:cNvPr id="7" name="Title 6">
            <a:extLst>
              <a:ext uri="{FF2B5EF4-FFF2-40B4-BE49-F238E27FC236}">
                <a16:creationId xmlns:a16="http://schemas.microsoft.com/office/drawing/2014/main" id="{33ACE199-FCDA-AB0B-26BF-2E53C2943081}"/>
              </a:ext>
            </a:extLst>
          </p:cNvPr>
          <p:cNvSpPr>
            <a:spLocks noGrp="1"/>
          </p:cNvSpPr>
          <p:nvPr>
            <p:ph type="title"/>
          </p:nvPr>
        </p:nvSpPr>
        <p:spPr/>
        <p:txBody>
          <a:bodyPr/>
          <a:lstStyle/>
          <a:p>
            <a:r>
              <a:rPr lang="en-IN" dirty="0"/>
              <a:t>Yara Rule Examples</a:t>
            </a:r>
          </a:p>
        </p:txBody>
      </p:sp>
    </p:spTree>
    <p:extLst>
      <p:ext uri="{BB962C8B-B14F-4D97-AF65-F5344CB8AC3E}">
        <p14:creationId xmlns:p14="http://schemas.microsoft.com/office/powerpoint/2010/main" val="243460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457200" indent="-457200" algn="just">
              <a:buFont typeface="+mj-lt"/>
              <a:buAutoNum type="arabicPeriod"/>
            </a:pPr>
            <a:r>
              <a:rPr lang="en-US" b="1" u="sng" dirty="0"/>
              <a:t>Automated Rule Generation:</a:t>
            </a:r>
            <a:r>
              <a:rPr lang="en-US" u="sng" dirty="0"/>
              <a:t> </a:t>
            </a:r>
          </a:p>
          <a:p>
            <a:pPr marL="457200" indent="-457200" algn="just">
              <a:buFont typeface="+mj-lt"/>
              <a:buAutoNum type="arabicPeriod"/>
            </a:pPr>
            <a:endParaRPr lang="en-US" u="sng" dirty="0"/>
          </a:p>
          <a:p>
            <a:pPr algn="just"/>
            <a:r>
              <a:rPr lang="en-US" dirty="0"/>
              <a:t>This objective aims to reduce the manual effort and time required for creating YARA rules, thereby increasing the efficiency of signature generation.</a:t>
            </a:r>
          </a:p>
          <a:p>
            <a:pPr marL="0" indent="0" algn="just">
              <a:buNone/>
            </a:pPr>
            <a:endParaRPr lang="en-US" dirty="0"/>
          </a:p>
          <a:p>
            <a:pPr marL="0" indent="0" algn="just">
              <a:buNone/>
            </a:pPr>
            <a:r>
              <a:rPr lang="en-US" b="1" dirty="0"/>
              <a:t>2.</a:t>
            </a:r>
            <a:r>
              <a:rPr lang="en-US" b="1" u="sng" dirty="0"/>
              <a:t>User-Friendly Interface</a:t>
            </a:r>
            <a:r>
              <a:rPr lang="en-US" b="1" dirty="0"/>
              <a:t>:</a:t>
            </a:r>
            <a:r>
              <a:rPr lang="en-US" dirty="0"/>
              <a:t> </a:t>
            </a:r>
          </a:p>
          <a:p>
            <a:pPr marL="0" indent="0" algn="just">
              <a:buNone/>
            </a:pPr>
            <a:endParaRPr lang="en-US" dirty="0"/>
          </a:p>
          <a:p>
            <a:pPr algn="just"/>
            <a:r>
              <a:rPr lang="en-US" dirty="0"/>
              <a:t>This objective is to design a user-friendly platform that simplifies the process of specifying file sets, initiating rule generation, and analyzing results.</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t>3.</a:t>
            </a:r>
            <a:r>
              <a:rPr lang="en-US" b="1" u="sng" dirty="0"/>
              <a:t>Validation and Testing</a:t>
            </a:r>
            <a:r>
              <a:rPr lang="en-US" b="1" dirty="0"/>
              <a:t>:</a:t>
            </a:r>
            <a:r>
              <a:rPr lang="en-US" dirty="0"/>
              <a:t> </a:t>
            </a:r>
          </a:p>
          <a:p>
            <a:pPr marL="0" indent="0" algn="just">
              <a:buNone/>
            </a:pPr>
            <a:endParaRPr lang="en-US" dirty="0"/>
          </a:p>
          <a:p>
            <a:pPr algn="just"/>
            <a:r>
              <a:rPr lang="en-US" dirty="0"/>
              <a:t>This includes testing the signatures on diverse malware samples and benchmarking against known datasets.</a:t>
            </a:r>
          </a:p>
          <a:p>
            <a:pPr marL="0" indent="0" algn="just">
              <a:buNone/>
            </a:pPr>
            <a:endParaRPr lang="en-US" dirty="0"/>
          </a:p>
          <a:p>
            <a:pPr marL="0" indent="0" algn="just">
              <a:buNone/>
            </a:pPr>
            <a:r>
              <a:rPr lang="en-US" b="1" dirty="0"/>
              <a:t>4.</a:t>
            </a:r>
            <a:r>
              <a:rPr lang="en-US" b="1" u="sng" dirty="0"/>
              <a:t>Cost-Efficiency:</a:t>
            </a:r>
            <a:r>
              <a:rPr lang="en-US" u="sng" dirty="0"/>
              <a:t> </a:t>
            </a:r>
          </a:p>
          <a:p>
            <a:pPr marL="0" indent="0" algn="just">
              <a:buNone/>
            </a:pPr>
            <a:endParaRPr lang="en-US" u="sng" dirty="0"/>
          </a:p>
          <a:p>
            <a:pPr algn="just"/>
            <a:r>
              <a:rPr lang="en-US" dirty="0"/>
              <a:t>An objective is to offer a cost-efficient solution that helps organizations reduce manual labor and resource costs associated with YARA rule creation and malware analysis</a:t>
            </a:r>
            <a:endParaRPr lang="en-IN" dirty="0"/>
          </a:p>
        </p:txBody>
      </p:sp>
    </p:spTree>
    <p:extLst>
      <p:ext uri="{BB962C8B-B14F-4D97-AF65-F5344CB8AC3E}">
        <p14:creationId xmlns:p14="http://schemas.microsoft.com/office/powerpoint/2010/main" val="1957438756"/>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32A24EEA4EE6488038D5F93864ADE2" ma:contentTypeVersion="5" ma:contentTypeDescription="Create a new document." ma:contentTypeScope="" ma:versionID="a760008668a9f3498c8cbbc1e7c1b958">
  <xsd:schema xmlns:xsd="http://www.w3.org/2001/XMLSchema" xmlns:xs="http://www.w3.org/2001/XMLSchema" xmlns:p="http://schemas.microsoft.com/office/2006/metadata/properties" xmlns:ns3="c3336af0-f2b1-4a9f-8bff-b9ecd6cbd652" targetNamespace="http://schemas.microsoft.com/office/2006/metadata/properties" ma:root="true" ma:fieldsID="6280a5bd9e1cedbf3c56fa357b8e8b53" ns3:_="">
    <xsd:import namespace="c3336af0-f2b1-4a9f-8bff-b9ecd6cbd652"/>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336af0-f2b1-4a9f-8bff-b9ecd6cbd6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3336af0-f2b1-4a9f-8bff-b9ecd6cbd652" xsi:nil="true"/>
  </documentManagement>
</p:properties>
</file>

<file path=customXml/itemProps1.xml><?xml version="1.0" encoding="utf-8"?>
<ds:datastoreItem xmlns:ds="http://schemas.openxmlformats.org/officeDocument/2006/customXml" ds:itemID="{6EBBD367-1D6F-4C99-862D-587062D910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336af0-f2b1-4a9f-8bff-b9ecd6cbd6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69EB563-03CC-44DC-B99F-E7A0954BF7EA}">
  <ds:schemaRefs>
    <ds:schemaRef ds:uri="http://schemas.microsoft.com/sharepoint/v3/contenttype/forms"/>
  </ds:schemaRefs>
</ds:datastoreItem>
</file>

<file path=customXml/itemProps3.xml><?xml version="1.0" encoding="utf-8"?>
<ds:datastoreItem xmlns:ds="http://schemas.openxmlformats.org/officeDocument/2006/customXml" ds:itemID="{85707954-58E3-46BC-8E53-969B5C03EF79}">
  <ds:schemaRefs>
    <ds:schemaRef ds:uri="http://schemas.microsoft.com/office/2006/metadata/properties"/>
    <ds:schemaRef ds:uri="http://purl.org/dc/dcmitype/"/>
    <ds:schemaRef ds:uri="http://www.w3.org/XML/1998/namespace"/>
    <ds:schemaRef ds:uri="http://purl.org/dc/terms/"/>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c3336af0-f2b1-4a9f-8bff-b9ecd6cbd652"/>
  </ds:schemaRefs>
</ds:datastoreItem>
</file>

<file path=docProps/app.xml><?xml version="1.0" encoding="utf-8"?>
<Properties xmlns="http://schemas.openxmlformats.org/officeDocument/2006/extended-properties" xmlns:vt="http://schemas.openxmlformats.org/officeDocument/2006/docPropsVTypes">
  <Template>45</Template>
  <TotalTime>267</TotalTime>
  <Words>1168</Words>
  <Application>Microsoft Office PowerPoint</Application>
  <PresentationFormat>Widescreen</PresentationFormat>
  <Paragraphs>158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Bookman Old Style</vt:lpstr>
      <vt:lpstr>Söhne</vt:lpstr>
      <vt:lpstr>Verdana</vt:lpstr>
      <vt:lpstr>Bioinformatics</vt:lpstr>
      <vt:lpstr>GENERATING YARA RULES TO DETECT MALWARE</vt:lpstr>
      <vt:lpstr>Introduction</vt:lpstr>
      <vt:lpstr>Literature Review</vt:lpstr>
      <vt:lpstr>Literature Review</vt:lpstr>
      <vt:lpstr>Literature Review</vt:lpstr>
      <vt:lpstr>Yara Rule Examples</vt:lpstr>
      <vt:lpstr>Yara Rule Examples</vt:lpstr>
      <vt:lpstr>Objectives</vt:lpstr>
      <vt:lpstr>Objectives</vt:lpstr>
      <vt:lpstr>Methodology</vt:lpstr>
      <vt:lpstr>Expected Outcomes</vt:lpstr>
      <vt:lpstr>Expected outcomes</vt:lpstr>
      <vt:lpstr>Proposed method</vt:lpstr>
      <vt:lpstr>Login page</vt:lpstr>
      <vt:lpstr>Initial interface after login</vt:lpstr>
      <vt:lpstr>Generate a yara rule to detect Trojan malwares</vt:lpstr>
      <vt:lpstr>Output</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YARA RULES TO DETECT MALWARE</dc:title>
  <dc:creator>DHANUSH RAGAVENDER</dc:creator>
  <cp:lastModifiedBy>SANTHOSH G</cp:lastModifiedBy>
  <cp:revision>6</cp:revision>
  <dcterms:created xsi:type="dcterms:W3CDTF">2023-12-09T13:24:08Z</dcterms:created>
  <dcterms:modified xsi:type="dcterms:W3CDTF">2024-01-06T09:25:44Z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0x010100FB32A24EEA4EE6488038D5F93864ADE2</vt:lpwstr>
  </property>
</Properties>
</file>